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62" r:id="rId4"/>
    <p:sldId id="263" r:id="rId5"/>
    <p:sldId id="261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5" r:id="rId18"/>
    <p:sldId id="278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FF47"/>
    <a:srgbClr val="33CC33"/>
    <a:srgbClr val="8BB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2632" autoAdjust="0"/>
  </p:normalViewPr>
  <p:slideViewPr>
    <p:cSldViewPr>
      <p:cViewPr varScale="1">
        <p:scale>
          <a:sx n="45" d="100"/>
          <a:sy n="45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J%20Halfond\Desktop\halfond09ic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J%20Halfond\Desktop\halfond09ic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J%20Halfond\Desktop\halfond09ic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J%20Halfond\Desktop\halfond09ic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Analysis Time</a:t>
            </a:r>
            <a:r>
              <a:rPr lang="en-US" baseline="0" dirty="0" smtClean="0"/>
              <a:t> (s)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4483405695783378E-2"/>
          <c:y val="0.15074074074074079"/>
          <c:w val="0.8874831358696984"/>
          <c:h val="0.73252464275298923"/>
        </c:manualLayout>
      </c:layout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SQLMAP++</c:v>
                </c:pt>
              </c:strCache>
            </c:strRef>
          </c:tx>
          <c:cat>
            <c:strRef>
              <c:f>Sheet1!$A$3:$A$11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40</c:v>
                </c:pt>
                <c:pt idx="1">
                  <c:v>5</c:v>
                </c:pt>
                <c:pt idx="2">
                  <c:v>79</c:v>
                </c:pt>
                <c:pt idx="3">
                  <c:v>13</c:v>
                </c:pt>
                <c:pt idx="4">
                  <c:v>15</c:v>
                </c:pt>
                <c:pt idx="5">
                  <c:v>11</c:v>
                </c:pt>
                <c:pt idx="6">
                  <c:v>6</c:v>
                </c:pt>
                <c:pt idx="7">
                  <c:v>5</c:v>
                </c:pt>
                <c:pt idx="8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SDAPT</c:v>
                </c:pt>
              </c:strCache>
            </c:strRef>
          </c:tx>
          <c:cat>
            <c:strRef>
              <c:f>Sheet1!$A$3:$A$11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 formatCode="#,##0">
                  <c:v>2322</c:v>
                </c:pt>
                <c:pt idx="1">
                  <c:v>146</c:v>
                </c:pt>
                <c:pt idx="2" formatCode="#,##0">
                  <c:v>1797</c:v>
                </c:pt>
                <c:pt idx="3" formatCode="#,##0">
                  <c:v>1271</c:v>
                </c:pt>
                <c:pt idx="4">
                  <c:v>449</c:v>
                </c:pt>
                <c:pt idx="5">
                  <c:v>853</c:v>
                </c:pt>
                <c:pt idx="6">
                  <c:v>862</c:v>
                </c:pt>
                <c:pt idx="7">
                  <c:v>477</c:v>
                </c:pt>
                <c:pt idx="8">
                  <c:v>726</c:v>
                </c:pt>
              </c:numCache>
            </c:numRef>
          </c:val>
        </c:ser>
        <c:axId val="68068480"/>
        <c:axId val="68260608"/>
      </c:barChart>
      <c:catAx>
        <c:axId val="68068480"/>
        <c:scaling>
          <c:orientation val="minMax"/>
        </c:scaling>
        <c:axPos val="b"/>
        <c:tickLblPos val="nextTo"/>
        <c:crossAx val="68260608"/>
        <c:crosses val="autoZero"/>
        <c:auto val="1"/>
        <c:lblAlgn val="ctr"/>
        <c:lblOffset val="100"/>
      </c:catAx>
      <c:valAx>
        <c:axId val="68260608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6806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91358206392441"/>
          <c:y val="0.18069174686497524"/>
          <c:w val="0.10812691637844341"/>
          <c:h val="0.12639428404782743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 of</a:t>
            </a:r>
            <a:r>
              <a:rPr lang="en-US" baseline="0" dirty="0" smtClean="0"/>
              <a:t> Input Vectors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193985126859142"/>
          <c:y val="0.18842592592592591"/>
          <c:w val="0.86356714785651767"/>
          <c:h val="0.52300196850393699"/>
        </c:manualLayout>
      </c:layout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SQLMAP++</c:v>
                </c:pt>
              </c:strCache>
            </c:strRef>
          </c:tx>
          <c:cat>
            <c:strRef>
              <c:f>Sheet2!$A$3:$A$11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Sheet2!$B$3:$B$11</c:f>
              <c:numCache>
                <c:formatCode>General</c:formatCode>
                <c:ptCount val="9"/>
                <c:pt idx="0">
                  <c:v>104</c:v>
                </c:pt>
                <c:pt idx="1">
                  <c:v>5</c:v>
                </c:pt>
                <c:pt idx="2">
                  <c:v>61</c:v>
                </c:pt>
                <c:pt idx="3">
                  <c:v>107</c:v>
                </c:pt>
                <c:pt idx="4">
                  <c:v>36</c:v>
                </c:pt>
                <c:pt idx="5">
                  <c:v>44</c:v>
                </c:pt>
                <c:pt idx="6">
                  <c:v>12</c:v>
                </c:pt>
                <c:pt idx="7">
                  <c:v>16</c:v>
                </c:pt>
                <c:pt idx="8">
                  <c:v>123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SDAPT</c:v>
                </c:pt>
              </c:strCache>
            </c:strRef>
          </c:tx>
          <c:cat>
            <c:strRef>
              <c:f>Sheet2!$A$3:$A$11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Sheet2!$C$3:$C$11</c:f>
              <c:numCache>
                <c:formatCode>General</c:formatCode>
                <c:ptCount val="9"/>
                <c:pt idx="0">
                  <c:v>189</c:v>
                </c:pt>
                <c:pt idx="1">
                  <c:v>69</c:v>
                </c:pt>
                <c:pt idx="2">
                  <c:v>118</c:v>
                </c:pt>
                <c:pt idx="3">
                  <c:v>165</c:v>
                </c:pt>
                <c:pt idx="4">
                  <c:v>66</c:v>
                </c:pt>
                <c:pt idx="5">
                  <c:v>79</c:v>
                </c:pt>
                <c:pt idx="6">
                  <c:v>46</c:v>
                </c:pt>
                <c:pt idx="7">
                  <c:v>58</c:v>
                </c:pt>
                <c:pt idx="8">
                  <c:v>211</c:v>
                </c:pt>
              </c:numCache>
            </c:numRef>
          </c:val>
        </c:ser>
        <c:axId val="68279680"/>
        <c:axId val="68326528"/>
      </c:barChart>
      <c:catAx>
        <c:axId val="68279680"/>
        <c:scaling>
          <c:orientation val="minMax"/>
        </c:scaling>
        <c:axPos val="b"/>
        <c:tickLblPos val="nextTo"/>
        <c:crossAx val="68326528"/>
        <c:crosses val="autoZero"/>
        <c:auto val="1"/>
        <c:lblAlgn val="ctr"/>
        <c:lblOffset val="100"/>
      </c:catAx>
      <c:valAx>
        <c:axId val="68326528"/>
        <c:scaling>
          <c:orientation val="minMax"/>
        </c:scaling>
        <c:axPos val="l"/>
        <c:majorGridlines/>
        <c:numFmt formatCode="General" sourceLinked="1"/>
        <c:tickLblPos val="nextTo"/>
        <c:crossAx val="6827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2590190932019"/>
          <c:y val="8.234616506270051E-2"/>
          <c:w val="0.1134272554166024"/>
          <c:h val="0.15799285505978425"/>
        </c:manualLayout>
      </c:layout>
      <c:overlay val="1"/>
      <c:spPr>
        <a:solidFill>
          <a:srgbClr val="000000"/>
        </a:solidFill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 of Components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6495406824146998E-2"/>
          <c:y val="0.18842592592592591"/>
          <c:w val="0.8943961992731676"/>
          <c:h val="0.52300196850393699"/>
        </c:manualLayout>
      </c:layout>
      <c:barChart>
        <c:barDir val="col"/>
        <c:grouping val="clustered"/>
        <c:ser>
          <c:idx val="0"/>
          <c:order val="0"/>
          <c:tx>
            <c:strRef>
              <c:f>Sheet2!$D$2</c:f>
              <c:strCache>
                <c:ptCount val="1"/>
                <c:pt idx="0">
                  <c:v>SQLMAP++</c:v>
                </c:pt>
              </c:strCache>
            </c:strRef>
          </c:tx>
          <c:cat>
            <c:strRef>
              <c:f>Sheet2!$A$3:$A$11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Sheet2!$D$3:$D$11</c:f>
              <c:numCache>
                <c:formatCode>General</c:formatCode>
                <c:ptCount val="9"/>
                <c:pt idx="0">
                  <c:v>15</c:v>
                </c:pt>
                <c:pt idx="1">
                  <c:v>2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8</c:v>
                </c:pt>
                <c:pt idx="6">
                  <c:v>1</c:v>
                </c:pt>
                <c:pt idx="7">
                  <c:v>5</c:v>
                </c:pt>
                <c:pt idx="8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Sheet2!$E$2</c:f>
              <c:strCache>
                <c:ptCount val="1"/>
                <c:pt idx="0">
                  <c:v>SDAPT</c:v>
                </c:pt>
              </c:strCache>
            </c:strRef>
          </c:tx>
          <c:val>
            <c:numRef>
              <c:f>Sheet2!$E$3:$E$11</c:f>
              <c:numCache>
                <c:formatCode>General</c:formatCode>
                <c:ptCount val="9"/>
                <c:pt idx="0">
                  <c:v>27</c:v>
                </c:pt>
                <c:pt idx="1">
                  <c:v>20</c:v>
                </c:pt>
                <c:pt idx="2">
                  <c:v>18</c:v>
                </c:pt>
                <c:pt idx="3">
                  <c:v>39</c:v>
                </c:pt>
                <c:pt idx="4">
                  <c:v>9</c:v>
                </c:pt>
                <c:pt idx="5">
                  <c:v>12</c:v>
                </c:pt>
                <c:pt idx="6">
                  <c:v>9</c:v>
                </c:pt>
                <c:pt idx="7">
                  <c:v>20</c:v>
                </c:pt>
                <c:pt idx="8">
                  <c:v>27</c:v>
                </c:pt>
              </c:numCache>
            </c:numRef>
          </c:val>
        </c:ser>
        <c:axId val="68339200"/>
        <c:axId val="68340736"/>
      </c:barChart>
      <c:catAx>
        <c:axId val="68339200"/>
        <c:scaling>
          <c:orientation val="minMax"/>
        </c:scaling>
        <c:axPos val="b"/>
        <c:tickLblPos val="nextTo"/>
        <c:crossAx val="68340736"/>
        <c:crosses val="autoZero"/>
        <c:auto val="1"/>
        <c:lblAlgn val="ctr"/>
        <c:lblOffset val="100"/>
      </c:catAx>
      <c:valAx>
        <c:axId val="68340736"/>
        <c:scaling>
          <c:orientation val="minMax"/>
        </c:scaling>
        <c:axPos val="l"/>
        <c:majorGridlines/>
        <c:numFmt formatCode="General" sourceLinked="1"/>
        <c:tickLblPos val="nextTo"/>
        <c:crossAx val="68339200"/>
        <c:crosses val="autoZero"/>
        <c:crossBetween val="between"/>
        <c:majorUnit val="10"/>
      </c:valAx>
    </c:plotArea>
    <c:legend>
      <c:legendPos val="tr"/>
      <c:layout>
        <c:manualLayout>
          <c:xMode val="edge"/>
          <c:yMode val="edge"/>
          <c:x val="0.86471557641833274"/>
          <c:y val="8.6574074074074109E-2"/>
          <c:w val="0.11124596204320616"/>
          <c:h val="0.15799285505978425"/>
        </c:manualLayout>
      </c:layout>
      <c:overlay val="1"/>
      <c:spPr>
        <a:solidFill>
          <a:srgbClr val="000000"/>
        </a:solidFill>
      </c:sp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 of Discovered Vulnerabilities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612150545402014E-2"/>
          <c:y val="0.11497175141242943"/>
          <c:w val="0.91602843795901689"/>
          <c:h val="0.79599337159126271"/>
        </c:manualLayout>
      </c:layout>
      <c:barChart>
        <c:barDir val="col"/>
        <c:grouping val="clustered"/>
        <c:ser>
          <c:idx val="0"/>
          <c:order val="0"/>
          <c:tx>
            <c:strRef>
              <c:f>Sheet3!$B$2</c:f>
              <c:strCache>
                <c:ptCount val="1"/>
                <c:pt idx="0">
                  <c:v>SQLMAP++</c:v>
                </c:pt>
              </c:strCache>
            </c:strRef>
          </c:tx>
          <c:cat>
            <c:strRef>
              <c:f>Sheet3!$A$3:$A$11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Dir.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Sheet3!$B$3:$B$11</c:f>
              <c:numCache>
                <c:formatCode>General</c:formatCode>
                <c:ptCount val="9"/>
                <c:pt idx="0">
                  <c:v>7</c:v>
                </c:pt>
                <c:pt idx="1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SDAPT</c:v>
                </c:pt>
              </c:strCache>
            </c:strRef>
          </c:tx>
          <c:cat>
            <c:strRef>
              <c:f>Sheet3!$A$3:$A$11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Dir.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Sheet3!$C$3:$C$11</c:f>
              <c:numCache>
                <c:formatCode>General</c:formatCode>
                <c:ptCount val="9"/>
                <c:pt idx="0">
                  <c:v>11</c:v>
                </c:pt>
                <c:pt idx="1">
                  <c:v>2</c:v>
                </c:pt>
                <c:pt idx="2">
                  <c:v>14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</c:v>
                </c:pt>
                <c:pt idx="7">
                  <c:v>12</c:v>
                </c:pt>
                <c:pt idx="8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SQLMAP++NORA</c:v>
                </c:pt>
              </c:strCache>
            </c:strRef>
          </c:tx>
          <c:cat>
            <c:strRef>
              <c:f>Sheet3!$A$3:$A$11</c:f>
              <c:strCache>
                <c:ptCount val="9"/>
                <c:pt idx="0">
                  <c:v>Bookstore</c:v>
                </c:pt>
                <c:pt idx="1">
                  <c:v>Checkers</c:v>
                </c:pt>
                <c:pt idx="2">
                  <c:v>Classifieds</c:v>
                </c:pt>
                <c:pt idx="3">
                  <c:v>Daffodil</c:v>
                </c:pt>
                <c:pt idx="4">
                  <c:v>Empl. Dir.</c:v>
                </c:pt>
                <c:pt idx="5">
                  <c:v>Events</c:v>
                </c:pt>
                <c:pt idx="6">
                  <c:v>Filelister</c:v>
                </c:pt>
                <c:pt idx="7">
                  <c:v>Officetalk</c:v>
                </c:pt>
                <c:pt idx="8">
                  <c:v>Portal</c:v>
                </c:pt>
              </c:strCache>
            </c:strRef>
          </c:cat>
          <c:val>
            <c:numRef>
              <c:f>Sheet3!$D$3:$D$11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axId val="68368256"/>
        <c:axId val="68369792"/>
      </c:barChart>
      <c:catAx>
        <c:axId val="68368256"/>
        <c:scaling>
          <c:orientation val="minMax"/>
        </c:scaling>
        <c:axPos val="b"/>
        <c:tickLblPos val="nextTo"/>
        <c:crossAx val="68369792"/>
        <c:crosses val="autoZero"/>
        <c:auto val="1"/>
        <c:lblAlgn val="ctr"/>
        <c:lblOffset val="100"/>
      </c:catAx>
      <c:valAx>
        <c:axId val="68369792"/>
        <c:scaling>
          <c:orientation val="minMax"/>
        </c:scaling>
        <c:axPos val="l"/>
        <c:majorGridlines/>
        <c:numFmt formatCode="General" sourceLinked="1"/>
        <c:tickLblPos val="nextTo"/>
        <c:crossAx val="6836825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9294169825994012"/>
          <c:y val="0.15518684105164821"/>
          <c:w val="0.17856124635796683"/>
          <c:h val="0.16335513145602573"/>
        </c:manualLayout>
      </c:layout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42E6E-B5B1-402A-AC2B-43172EB0D27E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3ECEC-DF3A-4EB4-BD6E-6F78FC560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3ECEC-DF3A-4EB4-BD6E-6F78FC5607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277F6-BB66-4FF9-91B9-950F20571339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277F6-BB66-4FF9-91B9-950F20571339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C7FD3-BBBF-4629-B0C6-2A68010842F0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we can handle string expressions and wrappers, but didn’t</a:t>
            </a:r>
            <a:r>
              <a:rPr lang="en-US" baseline="0" dirty="0" smtClean="0"/>
              <a:t> show to keep examples simplified.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3ECEC-DF3A-4EB4-BD6E-6F78FC5607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5AECE-A4EA-452A-A212-34EF726CA637}" type="slidenum">
              <a:rPr lang="en-US"/>
              <a:pPr/>
              <a:t>16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101600" algn="ctr">
              <a:buFont typeface="Times" pitchFamily="-80" charset="0"/>
              <a:buNone/>
              <a:defRPr/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066800" y="3581400"/>
            <a:ext cx="7086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20002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52400"/>
            <a:ext cx="58483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1500" y="1981200"/>
            <a:ext cx="39243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9243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48400"/>
            <a:ext cx="52371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67600" y="62484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71500" y="1981200"/>
            <a:ext cx="8001000" cy="3810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8400"/>
            <a:ext cx="52371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2484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81200"/>
            <a:ext cx="3924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924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1A181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524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981200"/>
            <a:ext cx="800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+mn-lt"/>
                <a:ea typeface="+mn-ea"/>
              </a:defRPr>
            </a:lvl1pPr>
          </a:lstStyle>
          <a:p>
            <a:fld id="{1D8BD707-D9CF-40AE-B4C6-C98DA3205C09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523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33400" y="914400"/>
            <a:ext cx="80772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80" charset="0"/>
          <a:ea typeface="Osaka" pitchFamily="-80" charset="-128"/>
        </a:defRPr>
      </a:lvl9pPr>
    </p:titleStyle>
    <p:bodyStyle>
      <a:lvl1pPr marL="454025" indent="-3524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" pitchFamily="-80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0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" pitchFamily="-80" charset="0"/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371600" indent="-3175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844675" indent="-3016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3479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8051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32623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7195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4176713" indent="-2952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80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Penetration Testing with Improved Input Vector Identification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William G.J. Halfond, </a:t>
            </a:r>
            <a:r>
              <a:rPr lang="en-US" dirty="0" err="1" smtClean="0"/>
              <a:t>Shauvik</a:t>
            </a:r>
            <a:r>
              <a:rPr lang="en-US" dirty="0" smtClean="0"/>
              <a:t> Roy </a:t>
            </a:r>
            <a:r>
              <a:rPr lang="en-US" dirty="0" err="1" smtClean="0"/>
              <a:t>Choudhary</a:t>
            </a:r>
            <a:r>
              <a:rPr lang="en-US" dirty="0" smtClean="0"/>
              <a:t>, and Alessandro </a:t>
            </a:r>
            <a:r>
              <a:rPr lang="en-US" dirty="0" err="1" smtClean="0"/>
              <a:t>Orso</a:t>
            </a:r>
            <a:endParaRPr lang="en-US" dirty="0" smtClean="0"/>
          </a:p>
          <a:p>
            <a:r>
              <a:rPr lang="en-US" dirty="0" smtClean="0"/>
              <a:t>College of Computing</a:t>
            </a:r>
          </a:p>
          <a:p>
            <a:r>
              <a:rPr lang="en-US" dirty="0" smtClean="0"/>
              <a:t>Georgia Institute of Technology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2400"/>
            <a:ext cx="8610600" cy="685800"/>
          </a:xfrm>
        </p:spPr>
        <p:txBody>
          <a:bodyPr/>
          <a:lstStyle/>
          <a:p>
            <a:r>
              <a:rPr lang="en-US" sz="3600" dirty="0" smtClean="0"/>
              <a:t>1) Interface Analysis: Group IPs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71800" y="1066800"/>
            <a:ext cx="5390899" cy="4924425"/>
          </a:xfrm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</a:t>
            </a:r>
            <a:r>
              <a:rPr lang="en-US" sz="1600" b="1" dirty="0" smtClean="0">
                <a:solidFill>
                  <a:schemeClr val="accent1"/>
                </a:solidFill>
              </a:rPr>
              <a:t>public void </a:t>
            </a:r>
            <a:r>
              <a:rPr lang="en-US" sz="1600" dirty="0" smtClean="0"/>
              <a:t>service(</a:t>
            </a:r>
            <a:r>
              <a:rPr lang="en-US" sz="1600" dirty="0" err="1" smtClean="0"/>
              <a:t>HttpServletRequest</a:t>
            </a:r>
            <a:r>
              <a:rPr lang="en-US" sz="1600" dirty="0" smtClean="0"/>
              <a:t> </a:t>
            </a:r>
            <a:r>
              <a:rPr lang="en-US" sz="1600" dirty="0" err="1" smtClean="0"/>
              <a:t>req</a:t>
            </a:r>
            <a:r>
              <a:rPr lang="en-US" sz="1600" dirty="0" smtClean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1.    String action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userAction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2.   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createLogin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{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3.       String password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“password”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4.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5.      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isInteger</a:t>
            </a:r>
            <a:r>
              <a:rPr lang="en-US" sz="1600" dirty="0" smtClean="0"/>
              <a:t>(password))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6.   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“insert into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“(login, password) values (”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+ </a:t>
            </a:r>
            <a:r>
              <a:rPr lang="en-US" sz="1600" dirty="0" smtClean="0">
                <a:solidFill>
                  <a:srgbClr val="00B0F0"/>
                </a:solidFill>
              </a:rPr>
              <a:t>“, ”</a:t>
            </a:r>
            <a:r>
              <a:rPr lang="en-US" sz="1600" dirty="0" smtClean="0"/>
              <a:t> + password + </a:t>
            </a:r>
            <a:r>
              <a:rPr lang="en-US" sz="1600" dirty="0" smtClean="0">
                <a:solidFill>
                  <a:srgbClr val="00B0F0"/>
                </a:solidFill>
              </a:rPr>
              <a:t>“)”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7.          </a:t>
            </a:r>
            <a:r>
              <a:rPr lang="en-US" sz="1600" dirty="0" err="1" smtClean="0"/>
              <a:t>displayAddressForm</a:t>
            </a:r>
            <a:r>
              <a:rPr lang="en-US" sz="1600" dirty="0" smtClean="0"/>
              <a:t>()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8.  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  <a:r>
              <a:rPr lang="en-US" sz="16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9.          </a:t>
            </a:r>
            <a:r>
              <a:rPr lang="en-US" sz="1600" dirty="0" err="1" smtClean="0"/>
              <a:t>displayErrorPage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“Bad password.”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10.    </a:t>
            </a:r>
            <a:r>
              <a:rPr lang="en-US" sz="1600" b="1" dirty="0" smtClean="0">
                <a:solidFill>
                  <a:schemeClr val="accent1"/>
                </a:solidFill>
              </a:rPr>
              <a:t>else 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provideAddress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11.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12.       String address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“address”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13.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“update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set”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 address =’” </a:t>
            </a:r>
            <a:r>
              <a:rPr lang="en-US" sz="1600" dirty="0" smtClean="0"/>
              <a:t>+ address + </a:t>
            </a:r>
            <a:r>
              <a:rPr lang="en-US" sz="1600" dirty="0" smtClean="0">
                <a:solidFill>
                  <a:srgbClr val="00B0F0"/>
                </a:solidFill>
              </a:rPr>
              <a:t>“’”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“where </a:t>
            </a:r>
            <a:r>
              <a:rPr lang="en-US" sz="1600" dirty="0" err="1" smtClean="0">
                <a:solidFill>
                  <a:srgbClr val="00B0F0"/>
                </a:solidFill>
              </a:rPr>
              <a:t>loginName</a:t>
            </a:r>
            <a:r>
              <a:rPr lang="en-US" sz="1600" dirty="0" smtClean="0">
                <a:solidFill>
                  <a:srgbClr val="00B0F0"/>
                </a:solidFill>
              </a:rPr>
              <a:t>=” </a:t>
            </a:r>
            <a:r>
              <a:rPr lang="en-US" sz="1600" dirty="0" smtClean="0"/>
              <a:t>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14.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15.       </a:t>
            </a:r>
            <a:r>
              <a:rPr lang="en-US" sz="1600" dirty="0" err="1" smtClean="0"/>
              <a:t>displayCreateLoginForm</a:t>
            </a:r>
            <a:r>
              <a:rPr lang="en-US" sz="1600" dirty="0" smtClean="0"/>
              <a:t>()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4800" y="1295400"/>
            <a:ext cx="2743200" cy="274320"/>
            <a:chOff x="29496" y="1799304"/>
            <a:chExt cx="2743200" cy="205740"/>
          </a:xfrm>
        </p:grpSpPr>
        <p:sp>
          <p:nvSpPr>
            <p:cNvPr id="6" name="Rectangle 5"/>
            <p:cNvSpPr/>
            <p:nvPr/>
          </p:nvSpPr>
          <p:spPr bwMode="auto">
            <a:xfrm>
              <a:off x="29496" y="1799304"/>
              <a:ext cx="1828800" cy="2057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userAction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858296" y="1901381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304800" y="4191000"/>
            <a:ext cx="2743200" cy="274320"/>
            <a:chOff x="29496" y="1799304"/>
            <a:chExt cx="2743200" cy="205740"/>
          </a:xfrm>
        </p:grpSpPr>
        <p:sp>
          <p:nvSpPr>
            <p:cNvPr id="9" name="Rectangle 8"/>
            <p:cNvSpPr/>
            <p:nvPr/>
          </p:nvSpPr>
          <p:spPr bwMode="auto">
            <a:xfrm>
              <a:off x="29496" y="1799304"/>
              <a:ext cx="1828800" cy="2057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login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858296" y="1901381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304800" y="2133600"/>
            <a:ext cx="2743200" cy="609600"/>
            <a:chOff x="304800" y="1905000"/>
            <a:chExt cx="2743200" cy="609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04800" y="224028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login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Elbow Connector 12"/>
            <p:cNvCxnSpPr>
              <a:stCxn id="12" idx="3"/>
            </p:cNvCxnSpPr>
            <p:nvPr/>
          </p:nvCxnSpPr>
          <p:spPr bwMode="auto">
            <a:xfrm flipV="1">
              <a:off x="2133600" y="1905000"/>
              <a:ext cx="914400" cy="472440"/>
            </a:xfrm>
            <a:prstGeom prst="bentConnector3">
              <a:avLst>
                <a:gd name="adj1" fmla="val 6774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304800" y="4572000"/>
            <a:ext cx="2743200" cy="304800"/>
            <a:chOff x="577644" y="4572000"/>
            <a:chExt cx="2743200" cy="3048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77644" y="460248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address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Elbow Connector 15"/>
            <p:cNvCxnSpPr>
              <a:stCxn id="15" idx="3"/>
            </p:cNvCxnSpPr>
            <p:nvPr/>
          </p:nvCxnSpPr>
          <p:spPr bwMode="auto">
            <a:xfrm flipV="1">
              <a:off x="2406444" y="4572000"/>
              <a:ext cx="914400" cy="1676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Rectangle 16"/>
          <p:cNvSpPr/>
          <p:nvPr/>
        </p:nvSpPr>
        <p:spPr bwMode="auto">
          <a:xfrm>
            <a:off x="304800" y="1004856"/>
            <a:ext cx="1828800" cy="8239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userAction:String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{“</a:t>
            </a:r>
            <a:r>
              <a:rPr lang="en-US" sz="1600" dirty="0" err="1" smtClean="0">
                <a:latin typeface="Arial" charset="0"/>
              </a:rPr>
              <a:t>createLogin</a:t>
            </a:r>
            <a:r>
              <a:rPr lang="en-US" sz="1600" dirty="0" smtClean="0">
                <a:latin typeface="Arial" charset="0"/>
              </a:rPr>
              <a:t>”, “</a:t>
            </a:r>
            <a:r>
              <a:rPr lang="en-US" sz="1600" dirty="0" err="1" smtClean="0">
                <a:latin typeface="Arial" charset="0"/>
              </a:rPr>
              <a:t>provideAddress</a:t>
            </a:r>
            <a:r>
              <a:rPr lang="en-US" sz="1600" dirty="0" smtClean="0">
                <a:latin typeface="Arial" charset="0"/>
              </a:rPr>
              <a:t>”}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1905000"/>
            <a:ext cx="2743200" cy="381000"/>
            <a:chOff x="304800" y="1874520"/>
            <a:chExt cx="2743200" cy="3810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04800" y="198120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password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" name="Elbow Connector 19"/>
            <p:cNvCxnSpPr>
              <a:stCxn id="19" idx="3"/>
            </p:cNvCxnSpPr>
            <p:nvPr/>
          </p:nvCxnSpPr>
          <p:spPr bwMode="auto">
            <a:xfrm flipV="1">
              <a:off x="2133600" y="1874520"/>
              <a:ext cx="914400" cy="2438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" name="Rectangle 20"/>
          <p:cNvSpPr/>
          <p:nvPr/>
        </p:nvSpPr>
        <p:spPr bwMode="auto">
          <a:xfrm>
            <a:off x="304800" y="2010696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password:String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2340" y="2011680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password:Integer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" y="2468880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charset="0"/>
              </a:rPr>
              <a:t>login:String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04800" y="4191000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charset="0"/>
              </a:rPr>
              <a:t>login:String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04800" y="4601496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charset="0"/>
              </a:rPr>
              <a:t>address:String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410200" y="990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3962400" y="3065208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4724400" y="2379408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410200" y="1708356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cxnSp>
        <p:nvCxnSpPr>
          <p:cNvPr id="31" name="Straight Arrow Connector 30"/>
          <p:cNvCxnSpPr>
            <a:stCxn id="26" idx="4"/>
            <a:endCxn id="29" idx="0"/>
          </p:cNvCxnSpPr>
          <p:nvPr/>
        </p:nvCxnSpPr>
        <p:spPr bwMode="auto">
          <a:xfrm rot="5400000">
            <a:off x="5584722" y="1616178"/>
            <a:ext cx="1843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9" idx="3"/>
            <a:endCxn id="28" idx="7"/>
          </p:cNvCxnSpPr>
          <p:nvPr/>
        </p:nvCxnSpPr>
        <p:spPr bwMode="auto">
          <a:xfrm rot="5400000">
            <a:off x="5187059" y="2156267"/>
            <a:ext cx="293882" cy="3086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3"/>
            <a:endCxn id="27" idx="7"/>
          </p:cNvCxnSpPr>
          <p:nvPr/>
        </p:nvCxnSpPr>
        <p:spPr bwMode="auto">
          <a:xfrm rot="5400000">
            <a:off x="4455785" y="2796593"/>
            <a:ext cx="308630" cy="384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3962400" y="3861624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</a:t>
            </a:r>
          </a:p>
        </p:txBody>
      </p:sp>
      <p:cxnSp>
        <p:nvCxnSpPr>
          <p:cNvPr id="51" name="Straight Arrow Connector 50"/>
          <p:cNvCxnSpPr>
            <a:stCxn id="27" idx="4"/>
            <a:endCxn id="49" idx="0"/>
          </p:cNvCxnSpPr>
          <p:nvPr/>
        </p:nvCxnSpPr>
        <p:spPr bwMode="auto">
          <a:xfrm rot="5400000">
            <a:off x="4097592" y="3730116"/>
            <a:ext cx="26301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5486400" y="3065208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5486400" y="3876372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5486400" y="4714572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13</a:t>
            </a:r>
          </a:p>
        </p:txBody>
      </p:sp>
      <p:cxnSp>
        <p:nvCxnSpPr>
          <p:cNvPr id="58" name="Straight Arrow Connector 57"/>
          <p:cNvCxnSpPr>
            <a:stCxn id="28" idx="5"/>
            <a:endCxn id="54" idx="1"/>
          </p:cNvCxnSpPr>
          <p:nvPr/>
        </p:nvCxnSpPr>
        <p:spPr bwMode="auto">
          <a:xfrm rot="16200000" flipH="1">
            <a:off x="5217785" y="2796593"/>
            <a:ext cx="308630" cy="384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54" idx="4"/>
            <a:endCxn id="55" idx="0"/>
          </p:cNvCxnSpPr>
          <p:nvPr/>
        </p:nvCxnSpPr>
        <p:spPr bwMode="auto">
          <a:xfrm rot="5400000">
            <a:off x="5614218" y="3737490"/>
            <a:ext cx="27776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55" idx="4"/>
            <a:endCxn id="56" idx="0"/>
          </p:cNvCxnSpPr>
          <p:nvPr/>
        </p:nvCxnSpPr>
        <p:spPr bwMode="auto">
          <a:xfrm rot="5400000">
            <a:off x="5600700" y="4562172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7010400" y="3065208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7010400" y="2315496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7010400" y="389112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</a:p>
        </p:txBody>
      </p:sp>
      <p:cxnSp>
        <p:nvCxnSpPr>
          <p:cNvPr id="71" name="Straight Arrow Connector 70"/>
          <p:cNvCxnSpPr>
            <a:stCxn id="29" idx="5"/>
            <a:endCxn id="68" idx="1"/>
          </p:cNvCxnSpPr>
          <p:nvPr/>
        </p:nvCxnSpPr>
        <p:spPr bwMode="auto">
          <a:xfrm rot="16200000" flipH="1">
            <a:off x="6362015" y="1667111"/>
            <a:ext cx="229970" cy="1223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68" idx="4"/>
            <a:endCxn id="67" idx="0"/>
          </p:cNvCxnSpPr>
          <p:nvPr/>
        </p:nvCxnSpPr>
        <p:spPr bwMode="auto">
          <a:xfrm rot="5400000">
            <a:off x="7168944" y="2957052"/>
            <a:ext cx="2163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67" idx="4"/>
            <a:endCxn id="69" idx="0"/>
          </p:cNvCxnSpPr>
          <p:nvPr/>
        </p:nvCxnSpPr>
        <p:spPr bwMode="auto">
          <a:xfrm rot="5400000">
            <a:off x="7130844" y="3744864"/>
            <a:ext cx="292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Oval 80"/>
          <p:cNvSpPr/>
          <p:nvPr/>
        </p:nvSpPr>
        <p:spPr bwMode="auto">
          <a:xfrm>
            <a:off x="7772400" y="549132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2" name="Oval 81"/>
          <p:cNvSpPr/>
          <p:nvPr/>
        </p:nvSpPr>
        <p:spPr bwMode="auto">
          <a:xfrm>
            <a:off x="7772400" y="465312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6248400" y="549132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6248400" y="472932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cxnSp>
        <p:nvCxnSpPr>
          <p:cNvPr id="86" name="Straight Arrow Connector 85"/>
          <p:cNvCxnSpPr>
            <a:stCxn id="69" idx="3"/>
            <a:endCxn id="84" idx="7"/>
          </p:cNvCxnSpPr>
          <p:nvPr/>
        </p:nvCxnSpPr>
        <p:spPr bwMode="auto">
          <a:xfrm rot="5400000">
            <a:off x="6665585" y="4384505"/>
            <a:ext cx="461030" cy="384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9" idx="5"/>
            <a:endCxn id="82" idx="1"/>
          </p:cNvCxnSpPr>
          <p:nvPr/>
        </p:nvCxnSpPr>
        <p:spPr bwMode="auto">
          <a:xfrm rot="16200000" flipH="1">
            <a:off x="7465685" y="4346405"/>
            <a:ext cx="384830" cy="384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4" idx="4"/>
            <a:endCxn id="83" idx="0"/>
          </p:cNvCxnSpPr>
          <p:nvPr/>
        </p:nvCxnSpPr>
        <p:spPr bwMode="auto">
          <a:xfrm rot="5400000">
            <a:off x="6400800" y="537702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82" idx="4"/>
            <a:endCxn id="81" idx="0"/>
          </p:cNvCxnSpPr>
          <p:nvPr/>
        </p:nvCxnSpPr>
        <p:spPr bwMode="auto">
          <a:xfrm rot="5400000">
            <a:off x="7886700" y="533892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7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5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9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 animBg="1"/>
      <p:bldP spid="27" grpId="0" animBg="1"/>
      <p:bldP spid="28" grpId="0" animBg="1"/>
      <p:bldP spid="29" grpId="0" animBg="1"/>
      <p:bldP spid="49" grpId="0" animBg="1"/>
      <p:bldP spid="54" grpId="0" animBg="1"/>
      <p:bldP spid="55" grpId="0" animBg="1"/>
      <p:bldP spid="56" grpId="0" animBg="1"/>
      <p:bldP spid="67" grpId="0" animBg="1"/>
      <p:bldP spid="68" grpId="0" animBg="1"/>
      <p:bldP spid="69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67700" cy="685800"/>
          </a:xfrm>
        </p:spPr>
        <p:txBody>
          <a:bodyPr/>
          <a:lstStyle/>
          <a:p>
            <a:r>
              <a:rPr lang="en-US" dirty="0" smtClean="0"/>
              <a:t>1) Information Gathering: Summary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571500" y="1600200"/>
          <a:ext cx="8001000" cy="3774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createLogin</a:t>
                      </a:r>
                      <a:r>
                        <a:rPr lang="en-US" dirty="0" smtClean="0"/>
                        <a:t>”, “</a:t>
                      </a:r>
                      <a:r>
                        <a:rPr lang="en-US" dirty="0" err="1" smtClean="0"/>
                        <a:t>provideAddress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password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createLogin</a:t>
                      </a:r>
                      <a:r>
                        <a:rPr lang="en-US" dirty="0" smtClean="0"/>
                        <a:t>”, “</a:t>
                      </a:r>
                      <a:r>
                        <a:rPr lang="en-US" dirty="0" err="1" smtClean="0"/>
                        <a:t>provideAddress</a:t>
                      </a:r>
                      <a:r>
                        <a:rPr lang="en-US" dirty="0" smtClean="0"/>
                        <a:t>”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createLogin</a:t>
                      </a:r>
                      <a:r>
                        <a:rPr lang="en-US" dirty="0" smtClean="0"/>
                        <a:t>”, “</a:t>
                      </a:r>
                      <a:r>
                        <a:rPr lang="en-US" dirty="0" err="1" smtClean="0"/>
                        <a:t>provideAddress</a:t>
                      </a:r>
                      <a:r>
                        <a:rPr lang="en-US" dirty="0" smtClean="0"/>
                        <a:t>”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Attack Generation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57400" y="1295400"/>
            <a:ext cx="1066800" cy="1692736"/>
            <a:chOff x="228600" y="2422064"/>
            <a:chExt cx="1371600" cy="2288050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28600" y="2590801"/>
              <a:ext cx="1371600" cy="2119313"/>
              <a:chOff x="432" y="1464"/>
              <a:chExt cx="864" cy="1335"/>
            </a:xfrm>
          </p:grpSpPr>
          <p:pic>
            <p:nvPicPr>
              <p:cNvPr id="9" name="Picture 24" descr="j019538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H="1">
                <a:off x="432" y="1464"/>
                <a:ext cx="846" cy="864"/>
              </a:xfrm>
              <a:prstGeom prst="rect">
                <a:avLst/>
              </a:prstGeom>
              <a:noFill/>
            </p:spPr>
          </p:pic>
          <p:sp>
            <p:nvSpPr>
              <p:cNvPr id="10" name="Text Box 25"/>
              <p:cNvSpPr txBox="1">
                <a:spLocks noChangeArrowheads="1"/>
              </p:cNvSpPr>
              <p:nvPr/>
            </p:nvSpPr>
            <p:spPr bwMode="auto">
              <a:xfrm>
                <a:off x="480" y="2400"/>
                <a:ext cx="816" cy="3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1600" b="1" dirty="0" smtClean="0">
                    <a:latin typeface="Courier New" pitchFamily="49" charset="0"/>
                  </a:rPr>
                  <a:t>White Hat</a:t>
                </a:r>
              </a:p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1600" b="1" dirty="0" smtClean="0">
                    <a:latin typeface="Courier New" pitchFamily="49" charset="0"/>
                  </a:rPr>
                  <a:t>Tester</a:t>
                </a:r>
                <a:endParaRPr lang="en-US" sz="1600" b="1" dirty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49044" y="2422064"/>
              <a:ext cx="457200" cy="230188"/>
              <a:chOff x="304800" y="2209800"/>
              <a:chExt cx="457200" cy="230188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304800" y="24384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381000" y="2209800"/>
                <a:ext cx="304800" cy="2286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8" name="Flowchart: Document 17"/>
          <p:cNvSpPr/>
          <p:nvPr/>
        </p:nvSpPr>
        <p:spPr bwMode="auto">
          <a:xfrm>
            <a:off x="4191000" y="1371600"/>
            <a:ext cx="1600200" cy="1524000"/>
          </a:xfrm>
          <a:prstGeom prst="flowChartDocumen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 smtClean="0">
                <a:latin typeface="Arial" charset="0"/>
              </a:rPr>
              <a:t>Interface</a:t>
            </a:r>
            <a:endParaRPr lang="en-US" u="sng" baseline="-25000" dirty="0" smtClean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-250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userAction</a:t>
            </a:r>
            <a:endParaRPr lang="en-US" dirty="0" smtClean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   login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   password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81300" y="4152036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" charset="0"/>
              </a:rPr>
              <a:t>userAction</a:t>
            </a:r>
            <a:r>
              <a:rPr lang="en-US" dirty="0" smtClean="0">
                <a:latin typeface="Arial" charset="0"/>
              </a:rPr>
              <a:t> =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?</a:t>
            </a:r>
            <a:endParaRPr lang="en-US" baseline="-25000" dirty="0" smtClean="0">
              <a:solidFill>
                <a:schemeClr val="accent2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login =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&lt;attack string&gt; </a:t>
            </a:r>
            <a:endParaRPr lang="en-US" dirty="0" smtClean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password =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?</a:t>
            </a:r>
            <a:endParaRPr lang="en-US" baseline="-250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448" y="4198203"/>
            <a:ext cx="1725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 Domain </a:t>
            </a:r>
          </a:p>
          <a:p>
            <a:r>
              <a:rPr lang="en-US" sz="2400" dirty="0" smtClean="0"/>
              <a:t>Information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4152036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" charset="0"/>
              </a:rPr>
              <a:t>userAction</a:t>
            </a:r>
            <a:r>
              <a:rPr lang="en-US" dirty="0" smtClean="0">
                <a:latin typeface="Arial" charset="0"/>
              </a:rPr>
              <a:t> =  </a:t>
            </a:r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createLogin</a:t>
            </a:r>
            <a:endParaRPr lang="en-US" baseline="-25000" dirty="0" smtClean="0">
              <a:solidFill>
                <a:schemeClr val="accent2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login =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&lt;attack string&gt; </a:t>
            </a:r>
            <a:endParaRPr lang="en-US" dirty="0" smtClean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</a:rPr>
              <a:t>password =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1234</a:t>
            </a:r>
            <a:endParaRPr lang="en-US" baseline="-250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3" name="Plus 22"/>
          <p:cNvSpPr/>
          <p:nvPr/>
        </p:nvSpPr>
        <p:spPr bwMode="auto">
          <a:xfrm>
            <a:off x="2228850" y="4385101"/>
            <a:ext cx="457200" cy="457200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Equal 26"/>
          <p:cNvSpPr/>
          <p:nvPr/>
        </p:nvSpPr>
        <p:spPr bwMode="auto">
          <a:xfrm>
            <a:off x="5410200" y="4385101"/>
            <a:ext cx="457200" cy="457200"/>
          </a:xfrm>
          <a:prstGeom prst="mathEqua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20529810">
            <a:off x="2878715" y="3225804"/>
            <a:ext cx="365760" cy="64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2114284">
            <a:off x="4305903" y="3170918"/>
            <a:ext cx="365220" cy="64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Response Analysis with WASP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3505200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400" b="1" dirty="0" smtClean="0">
                <a:solidFill>
                  <a:schemeClr val="accent2"/>
                </a:solidFill>
              </a:rPr>
              <a:t>WASP:</a:t>
            </a:r>
          </a:p>
          <a:p>
            <a:pPr marL="990600" lvl="1" indent="-533400">
              <a:buFontTx/>
              <a:buAutoNum type="arabicPeriod"/>
            </a:pPr>
            <a:r>
              <a:rPr lang="en-US" sz="2400" b="1" dirty="0" smtClean="0"/>
              <a:t>Positive tainting</a:t>
            </a:r>
            <a:r>
              <a:rPr lang="en-US" sz="2400" dirty="0" smtClean="0"/>
              <a:t>: Identify and mark developer-trusted strings.  Propagate taint markings at runtime</a:t>
            </a:r>
          </a:p>
          <a:p>
            <a:pPr marL="990600" lvl="1" indent="-533400">
              <a:buFontTx/>
              <a:buAutoNum type="arabicPeriod"/>
            </a:pPr>
            <a:r>
              <a:rPr lang="en-US" sz="2400" b="1" dirty="0" smtClean="0"/>
              <a:t>Syntax-Aware Evaluation</a:t>
            </a:r>
            <a:r>
              <a:rPr lang="en-US" sz="2400" dirty="0" smtClean="0"/>
              <a:t>: Check that all keywords and operators in a query were formed using marked strings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143000"/>
            <a:ext cx="6553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en-US" sz="2400" b="1" dirty="0" smtClean="0">
                <a:solidFill>
                  <a:schemeClr val="accent2"/>
                </a:solidFill>
              </a:rPr>
              <a:t>Response Analysis:</a:t>
            </a:r>
          </a:p>
          <a:p>
            <a:pPr marL="990600" lvl="1" indent="-533400">
              <a:buFontTx/>
              <a:buAutoNum type="arabicPeriod"/>
            </a:pPr>
            <a:r>
              <a:rPr lang="en-US" sz="2400" dirty="0" smtClean="0"/>
              <a:t>Send attack to web application</a:t>
            </a:r>
          </a:p>
          <a:p>
            <a:pPr marL="990600" lvl="1" indent="-533400">
              <a:buFontTx/>
              <a:buAutoNum type="arabicPeriod"/>
            </a:pPr>
            <a:r>
              <a:rPr lang="en-US" sz="2400" dirty="0" smtClean="0"/>
              <a:t>If WASP detects attack</a:t>
            </a:r>
          </a:p>
          <a:p>
            <a:pPr marL="1447800" lvl="2" indent="-533400">
              <a:buFontTx/>
              <a:buAutoNum type="arabicPeriod"/>
            </a:pPr>
            <a:r>
              <a:rPr lang="en-US" dirty="0" smtClean="0"/>
              <a:t>Block attack</a:t>
            </a:r>
          </a:p>
          <a:p>
            <a:pPr marL="1447800" lvl="2" indent="-533400">
              <a:buFontTx/>
              <a:buAutoNum type="arabicPeriod"/>
            </a:pPr>
            <a:r>
              <a:rPr lang="en-US" dirty="0" smtClean="0"/>
              <a:t>Send out-of-band signal</a:t>
            </a:r>
          </a:p>
          <a:p>
            <a:pPr marL="990600" lvl="1" indent="-533400">
              <a:buFontTx/>
              <a:buAutoNum type="arabicPeriod"/>
            </a:pPr>
            <a:r>
              <a:rPr lang="en-US" sz="2400" dirty="0" smtClean="0"/>
              <a:t>Check for signal on client side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828800" y="1219200"/>
            <a:ext cx="5390899" cy="49244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void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service(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HttpServletRequest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1.    String action =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req.getParameter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userAction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2.  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action.equals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createLogin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 {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3.       String password =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req.getParameter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“password”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4.       String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loginName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req.getParameter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“login”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5.     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isInteger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(password))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6.         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db.execute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“insert into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UserTable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”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+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“(login, password) values (‘”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+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loginName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“’, 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password +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“)”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7.         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displayAddressForm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8.     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9.         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displayErrorPage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“Bad password.”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  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 if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action.equals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provideAddress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 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       String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loginName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req.getParameter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“login”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       String address =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req.getParameter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“address”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      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db.execute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“update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UserTable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set”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+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address =’”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address +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“’”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+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“where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loginName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=” 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loginName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   </a:t>
            </a:r>
            <a:r>
              <a:rPr kumimoji="1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</a:t>
            </a:r>
          </a:p>
          <a:p>
            <a:pPr marL="454025" marR="0" lvl="0" indent="-3524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15.      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displayCreateLoginForm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27208" y="2694036"/>
            <a:ext cx="2194560" cy="246888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53348" y="2927556"/>
            <a:ext cx="2560320" cy="246888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238132" y="3183192"/>
            <a:ext cx="365760" cy="246888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43252" y="3185652"/>
            <a:ext cx="274320" cy="246888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4876800"/>
            <a:ext cx="2194560" cy="256032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71452" y="5149644"/>
            <a:ext cx="1280160" cy="22860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5105400"/>
            <a:ext cx="365760" cy="27432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71452" y="5378244"/>
            <a:ext cx="1919748" cy="22860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WASP: Identify Trusted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219200" y="5105400"/>
            <a:ext cx="5612562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update </a:t>
            </a:r>
            <a:r>
              <a:rPr lang="en-US" sz="2000" b="1" dirty="0" err="1" smtClean="0">
                <a:solidFill>
                  <a:schemeClr val="accent2"/>
                </a:solidFill>
                <a:cs typeface="Courier New" pitchFamily="49" charset="0"/>
              </a:rPr>
              <a:t>userTable</a:t>
            </a:r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 set address = ‘</a:t>
            </a:r>
            <a:r>
              <a:rPr lang="en-US" sz="2000" b="1" dirty="0" smtClean="0">
                <a:solidFill>
                  <a:schemeClr val="accent1"/>
                </a:solidFill>
                <a:cs typeface="Courier New" pitchFamily="49" charset="0"/>
              </a:rPr>
              <a:t>Home</a:t>
            </a:r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’ where </a:t>
            </a:r>
          </a:p>
          <a:p>
            <a:endParaRPr lang="en-US" sz="2000" b="1" dirty="0" smtClean="0">
              <a:solidFill>
                <a:schemeClr val="accent2"/>
              </a:solidFill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login = ‘</a:t>
            </a:r>
            <a:r>
              <a:rPr lang="en-US" sz="2000" b="1" dirty="0" smtClean="0">
                <a:solidFill>
                  <a:schemeClr val="accent1"/>
                </a:solidFill>
                <a:cs typeface="Courier New" pitchFamily="49" charset="0"/>
              </a:rPr>
              <a:t>GJ’ </a:t>
            </a:r>
            <a:r>
              <a:rPr lang="en-US" sz="2000" b="1" dirty="0" smtClean="0">
                <a:solidFill>
                  <a:schemeClr val="accent1"/>
                </a:solidFill>
              </a:rPr>
              <a:t>; drop table </a:t>
            </a:r>
            <a:r>
              <a:rPr lang="en-US" sz="2000" b="1" dirty="0" err="1" smtClean="0">
                <a:solidFill>
                  <a:schemeClr val="accent1"/>
                </a:solidFill>
              </a:rPr>
              <a:t>userTable</a:t>
            </a:r>
            <a:r>
              <a:rPr lang="en-US" sz="2000" b="1" dirty="0" smtClean="0">
                <a:solidFill>
                  <a:schemeClr val="accent1"/>
                </a:solidFill>
              </a:rPr>
              <a:t> -- </a:t>
            </a:r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’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0125" y="2627412"/>
            <a:ext cx="699755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update </a:t>
            </a:r>
            <a:r>
              <a:rPr lang="en-US" sz="2000" b="1" dirty="0" err="1" smtClean="0">
                <a:solidFill>
                  <a:schemeClr val="accent2"/>
                </a:solidFill>
                <a:cs typeface="Courier New" pitchFamily="49" charset="0"/>
              </a:rPr>
              <a:t>userTable</a:t>
            </a:r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 set address = ‘</a:t>
            </a:r>
            <a:r>
              <a:rPr lang="en-US" sz="2000" b="1" dirty="0" smtClean="0">
                <a:solidFill>
                  <a:schemeClr val="accent1"/>
                </a:solidFill>
                <a:cs typeface="Courier New" pitchFamily="49" charset="0"/>
              </a:rPr>
              <a:t>Home</a:t>
            </a:r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’ where login = ‘</a:t>
            </a:r>
            <a:r>
              <a:rPr lang="en-US" sz="2000" b="1" dirty="0" smtClean="0">
                <a:solidFill>
                  <a:schemeClr val="accent1"/>
                </a:solidFill>
                <a:cs typeface="Courier New" pitchFamily="49" charset="0"/>
              </a:rPr>
              <a:t>GJ</a:t>
            </a:r>
            <a:r>
              <a:rPr lang="en-US" sz="2000" b="1" dirty="0" smtClean="0">
                <a:solidFill>
                  <a:schemeClr val="accent2"/>
                </a:solidFill>
                <a:cs typeface="Courier New" pitchFamily="49" charset="0"/>
              </a:rPr>
              <a:t>’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67700" cy="685800"/>
          </a:xfrm>
        </p:spPr>
        <p:txBody>
          <a:bodyPr/>
          <a:lstStyle/>
          <a:p>
            <a:r>
              <a:rPr lang="en-US" dirty="0" smtClean="0"/>
              <a:t>3) WASP: Syntax Aware Evaluation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3023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Legitimate Query: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733800"/>
            <a:ext cx="4166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Attempted SQL Injection: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981200"/>
            <a:ext cx="423834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Input: login = “</a:t>
            </a:r>
            <a:r>
              <a:rPr lang="en-US" sz="2000" dirty="0" smtClean="0">
                <a:solidFill>
                  <a:schemeClr val="accent1"/>
                </a:solidFill>
              </a:rPr>
              <a:t>GJ</a:t>
            </a:r>
            <a:r>
              <a:rPr lang="en-US" sz="2000" dirty="0" smtClean="0"/>
              <a:t>”, address = “</a:t>
            </a:r>
            <a:r>
              <a:rPr lang="en-US" sz="2000" dirty="0" smtClean="0">
                <a:solidFill>
                  <a:schemeClr val="accent1"/>
                </a:solidFill>
              </a:rPr>
              <a:t>Home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4343400"/>
            <a:ext cx="708411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Input: login = “</a:t>
            </a:r>
            <a:r>
              <a:rPr lang="en-US" sz="2000" dirty="0" smtClean="0">
                <a:solidFill>
                  <a:schemeClr val="accent1"/>
                </a:solidFill>
              </a:rPr>
              <a:t>GJ’ ; drop table </a:t>
            </a:r>
            <a:r>
              <a:rPr lang="en-US" sz="2000" dirty="0" err="1" smtClean="0">
                <a:solidFill>
                  <a:schemeClr val="accent1"/>
                </a:solidFill>
              </a:rPr>
              <a:t>userTable</a:t>
            </a:r>
            <a:r>
              <a:rPr lang="en-US" sz="2000" dirty="0" smtClean="0">
                <a:solidFill>
                  <a:schemeClr val="accent1"/>
                </a:solidFill>
              </a:rPr>
              <a:t> -- </a:t>
            </a:r>
            <a:r>
              <a:rPr lang="en-US" sz="2000" dirty="0" smtClean="0"/>
              <a:t>”, address = “</a:t>
            </a:r>
            <a:r>
              <a:rPr lang="en-US" sz="2000" dirty="0" smtClean="0">
                <a:solidFill>
                  <a:schemeClr val="accent1"/>
                </a:solidFill>
              </a:rPr>
              <a:t>Home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1219200" y="2590800"/>
            <a:ext cx="6400800" cy="381000"/>
            <a:chOff x="1084992" y="2590800"/>
            <a:chExt cx="6400800" cy="3810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84992" y="2590800"/>
              <a:ext cx="86868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218100" y="2590800"/>
              <a:ext cx="4572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727844" y="2590800"/>
              <a:ext cx="1524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333392" y="2590800"/>
              <a:ext cx="1524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813328" y="2590800"/>
              <a:ext cx="77724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188275" y="5068788"/>
            <a:ext cx="5520324" cy="995256"/>
            <a:chOff x="1188275" y="5068788"/>
            <a:chExt cx="5520324" cy="995256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590824" y="5683044"/>
              <a:ext cx="155448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748132" y="5683044"/>
              <a:ext cx="64008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384768" y="5683044"/>
              <a:ext cx="64008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304528" y="5683044"/>
              <a:ext cx="2286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188275" y="5068788"/>
              <a:ext cx="86868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321383" y="5068788"/>
              <a:ext cx="4572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831127" y="5068788"/>
              <a:ext cx="1524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890252" y="5668296"/>
              <a:ext cx="15240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931359" y="5068788"/>
              <a:ext cx="777240" cy="381000"/>
            </a:xfrm>
            <a:prstGeom prst="rect">
              <a:avLst/>
            </a:prstGeom>
            <a:noFill/>
            <a:ln w="25400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Empirical Evaluation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Goal: </a:t>
            </a:r>
          </a:p>
          <a:p>
            <a:pPr indent="0">
              <a:lnSpc>
                <a:spcPct val="100000"/>
              </a:lnSpc>
              <a:buNone/>
            </a:pPr>
            <a:r>
              <a:rPr lang="en-US" sz="2800" dirty="0" smtClean="0"/>
              <a:t>Evaluate the usefulness of our approach as compared to a traditional penetration testing approach.</a:t>
            </a:r>
          </a:p>
          <a:p>
            <a:pPr indent="0">
              <a:lnSpc>
                <a:spcPct val="100000"/>
              </a:lnSpc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dirty="0" smtClean="0">
                <a:solidFill>
                  <a:schemeClr val="accent2"/>
                </a:solidFill>
              </a:rPr>
              <a:t>Research Questions (RQ):</a:t>
            </a:r>
          </a:p>
          <a:p>
            <a:pPr marL="1168400" lvl="1" indent="-609600">
              <a:spcBef>
                <a:spcPts val="0"/>
              </a:spcBef>
              <a:buFont typeface="Times" pitchFamily="-80" charset="0"/>
              <a:buAutoNum type="arabicPeriod"/>
            </a:pPr>
            <a:r>
              <a:rPr lang="en-US" dirty="0" smtClean="0"/>
              <a:t>Runtime of analysis</a:t>
            </a:r>
          </a:p>
          <a:p>
            <a:pPr marL="1168400" lvl="1" indent="-609600">
              <a:spcBef>
                <a:spcPts val="0"/>
              </a:spcBef>
              <a:buFont typeface="Times" pitchFamily="-80" charset="0"/>
              <a:buAutoNum type="arabicPeriod"/>
            </a:pPr>
            <a:r>
              <a:rPr lang="en-US" dirty="0" smtClean="0"/>
              <a:t>Thoroughness of the penetration testing</a:t>
            </a:r>
          </a:p>
          <a:p>
            <a:pPr marL="1168400" lvl="1" indent="-609600">
              <a:spcBef>
                <a:spcPts val="0"/>
              </a:spcBef>
              <a:buFont typeface="Times" pitchFamily="-80" charset="0"/>
              <a:buAutoNum type="arabicPeriod"/>
            </a:pPr>
            <a:r>
              <a:rPr lang="en-US" dirty="0" smtClean="0"/>
              <a:t>Number of vulnerabilities discovered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1769-82D2-4E5E-A24B-6BFF92D320AB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52400"/>
            <a:ext cx="8343900" cy="685800"/>
          </a:xfrm>
        </p:spPr>
        <p:txBody>
          <a:bodyPr/>
          <a:lstStyle/>
          <a:p>
            <a:r>
              <a:rPr lang="en-US" dirty="0" smtClean="0"/>
              <a:t>Implementation: Baseline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001000" cy="3886200"/>
          </a:xfrm>
        </p:spPr>
        <p:txBody>
          <a:bodyPr/>
          <a:lstStyle/>
          <a:p>
            <a:r>
              <a:rPr kumimoji="0" lang="en-US" sz="2800" dirty="0" smtClean="0"/>
              <a:t>Information Gathering 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 </a:t>
            </a:r>
            <a:r>
              <a:rPr kumimoji="0" lang="en-US" sz="2800" dirty="0" smtClean="0"/>
              <a:t>OWASP </a:t>
            </a:r>
            <a:r>
              <a:rPr kumimoji="0" lang="en-US" sz="2800" dirty="0" err="1" smtClean="0"/>
              <a:t>WebScarab</a:t>
            </a:r>
            <a:endParaRPr kumimoji="0" lang="en-US" sz="2800" dirty="0" smtClean="0"/>
          </a:p>
          <a:p>
            <a:pPr lvl="1"/>
            <a:r>
              <a:rPr kumimoji="0" lang="en-US" sz="2400" dirty="0" smtClean="0"/>
              <a:t>Widely used code-base</a:t>
            </a:r>
          </a:p>
          <a:p>
            <a:pPr lvl="1"/>
            <a:r>
              <a:rPr kumimoji="0" lang="en-US" sz="2400" dirty="0" smtClean="0"/>
              <a:t>Actively maintained</a:t>
            </a:r>
          </a:p>
          <a:p>
            <a:r>
              <a:rPr kumimoji="0" lang="en-US" sz="2800" dirty="0" smtClean="0"/>
              <a:t>Attack Generation 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 </a:t>
            </a:r>
            <a:r>
              <a:rPr kumimoji="0" lang="en-US" sz="2800" dirty="0" err="1" smtClean="0"/>
              <a:t>SQLMap</a:t>
            </a:r>
            <a:endParaRPr kumimoji="0" lang="en-US" sz="2800" dirty="0" smtClean="0"/>
          </a:p>
          <a:p>
            <a:pPr lvl="1"/>
            <a:r>
              <a:rPr kumimoji="0" lang="en-US" sz="2400" dirty="0" smtClean="0"/>
              <a:t>Widely used penetration testing tool</a:t>
            </a:r>
          </a:p>
          <a:p>
            <a:pPr lvl="1"/>
            <a:r>
              <a:rPr kumimoji="0" lang="en-US" sz="2400" dirty="0" smtClean="0"/>
              <a:t>Commonly used attack generation heuristics</a:t>
            </a:r>
          </a:p>
          <a:p>
            <a:r>
              <a:rPr lang="en-US" sz="2800" dirty="0" smtClean="0">
                <a:sym typeface="Wingdings"/>
              </a:rPr>
              <a:t>Response analysis 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</a:t>
            </a:r>
            <a:r>
              <a:rPr lang="en-US" sz="2800" dirty="0" smtClean="0">
                <a:sym typeface="Wingdings"/>
              </a:rPr>
              <a:t> WASP</a:t>
            </a:r>
            <a:r>
              <a:rPr lang="en-US" sz="2800" cap="small" baseline="30000" dirty="0" smtClean="0">
                <a:sym typeface="Wingdings"/>
              </a:rPr>
              <a:t>[FSE 2006]</a:t>
            </a:r>
            <a:endParaRPr lang="en-US" sz="2800" cap="small" baseline="30000" dirty="0" smtClean="0"/>
          </a:p>
        </p:txBody>
      </p:sp>
      <p:graphicFrame>
        <p:nvGraphicFramePr>
          <p:cNvPr id="4" name="Group 18"/>
          <p:cNvGraphicFramePr>
            <a:graphicFrameLocks/>
          </p:cNvGraphicFramePr>
          <p:nvPr/>
        </p:nvGraphicFramePr>
        <p:xfrm>
          <a:off x="609600" y="1219200"/>
          <a:ext cx="7924800" cy="944880"/>
        </p:xfrm>
        <a:graphic>
          <a:graphicData uri="http://schemas.openxmlformats.org/drawingml/2006/table">
            <a:tbl>
              <a:tblPr/>
              <a:tblGrid>
                <a:gridCol w="2286000"/>
                <a:gridCol w="5638800"/>
              </a:tblGrid>
              <a:tr h="822960">
                <a:tc>
                  <a:txBody>
                    <a:bodyPr/>
                    <a:lstStyle/>
                    <a:p>
                      <a:pPr marL="10160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Times" pitchFamily="-80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-80" charset="0"/>
                          <a:ea typeface="Osaka" pitchFamily="-80" charset="-128"/>
                        </a:rPr>
                        <a:t>SQLMap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-80" charset="0"/>
                          <a:ea typeface="Osaka" pitchFamily="-80" charset="-128"/>
                        </a:rPr>
                        <a:t>++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</a:rPr>
                        <a:t>SQLMap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</a:rPr>
                        <a:t> integrated with OWASP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</a:rPr>
                        <a:t>WebScarab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</a:rPr>
                        <a:t> Spider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Helvetica" pitchFamily="-80" charset="0"/>
                        <a:ea typeface="Osaka" pitchFamily="-8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001000" cy="3352800"/>
          </a:xfrm>
        </p:spPr>
        <p:txBody>
          <a:bodyPr/>
          <a:lstStyle/>
          <a:p>
            <a:r>
              <a:rPr lang="en-US" dirty="0" smtClean="0"/>
              <a:t>Analyzes </a:t>
            </a:r>
            <a:r>
              <a:rPr lang="en-US" dirty="0" err="1" smtClean="0"/>
              <a:t>bytecode</a:t>
            </a:r>
            <a:r>
              <a:rPr lang="en-US" dirty="0" smtClean="0"/>
              <a:t> of Java Enterprise Edition (JEE) based web applications</a:t>
            </a:r>
          </a:p>
          <a:p>
            <a:r>
              <a:rPr lang="en-US" dirty="0" smtClean="0">
                <a:sym typeface="Wingdings"/>
              </a:rPr>
              <a:t>Interface analysis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</a:t>
            </a:r>
            <a:r>
              <a:rPr lang="en-US" dirty="0" smtClean="0">
                <a:sym typeface="Wingdings"/>
              </a:rPr>
              <a:t> WAM</a:t>
            </a:r>
            <a:r>
              <a:rPr lang="en-US" cap="small" baseline="30000" dirty="0" smtClean="0">
                <a:sym typeface="Wingdings"/>
              </a:rPr>
              <a:t>[FSE 2007]</a:t>
            </a:r>
          </a:p>
          <a:p>
            <a:r>
              <a:rPr lang="en-US" dirty="0" smtClean="0">
                <a:sym typeface="Wingdings"/>
              </a:rPr>
              <a:t>Attack generation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</a:t>
            </a:r>
            <a:r>
              <a:rPr lang="en-US" dirty="0" smtClean="0">
                <a:sym typeface="Wingdings"/>
              </a:rPr>
              <a:t> leverages </a:t>
            </a:r>
            <a:r>
              <a:rPr lang="en-US" dirty="0" err="1" smtClean="0">
                <a:sym typeface="Wingdings"/>
              </a:rPr>
              <a:t>SQLMap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Response analysis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</a:t>
            </a:r>
            <a:r>
              <a:rPr lang="en-US" dirty="0" smtClean="0">
                <a:sym typeface="Wingdings"/>
              </a:rPr>
              <a:t> WASP</a:t>
            </a:r>
            <a:r>
              <a:rPr lang="en-US" cap="small" baseline="30000" dirty="0" smtClean="0">
                <a:sym typeface="Wingdings"/>
              </a:rPr>
              <a:t>[FSE 2006]</a:t>
            </a:r>
            <a:endParaRPr lang="en-US" cap="small" baseline="30000" dirty="0"/>
          </a:p>
        </p:txBody>
      </p:sp>
      <p:graphicFrame>
        <p:nvGraphicFramePr>
          <p:cNvPr id="4" name="Group 18"/>
          <p:cNvGraphicFramePr>
            <a:graphicFrameLocks/>
          </p:cNvGraphicFramePr>
          <p:nvPr/>
        </p:nvGraphicFramePr>
        <p:xfrm>
          <a:off x="0" y="1219200"/>
          <a:ext cx="8610600" cy="944880"/>
        </p:xfrm>
        <a:graphic>
          <a:graphicData uri="http://schemas.openxmlformats.org/drawingml/2006/table">
            <a:tbl>
              <a:tblPr/>
              <a:tblGrid>
                <a:gridCol w="2057400"/>
                <a:gridCol w="6553200"/>
              </a:tblGrid>
              <a:tr h="914400">
                <a:tc>
                  <a:txBody>
                    <a:bodyPr/>
                    <a:lstStyle/>
                    <a:p>
                      <a:pPr marL="101600" marR="0" lvl="0" indent="0" algn="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Times" pitchFamily="-80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Helvetica" pitchFamily="-80" charset="0"/>
                          <a:ea typeface="Osaka" pitchFamily="-80" charset="-128"/>
                        </a:rPr>
                        <a:t>SDAPT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u="sng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tatic and </a:t>
                      </a:r>
                      <a:r>
                        <a:rPr lang="en-US" sz="2800" b="1" u="sng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ynamic </a:t>
                      </a:r>
                      <a:r>
                        <a:rPr lang="en-US" sz="2800" b="1" u="sng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nalysis-based </a:t>
                      </a:r>
                      <a:r>
                        <a:rPr lang="en-US" sz="2800" b="1" u="sng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enetration </a:t>
                      </a:r>
                      <a:r>
                        <a:rPr lang="en-US" sz="2800" b="1" u="sng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800" b="1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esting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Applications</a:t>
            </a:r>
            <a:endParaRPr lang="en-US" dirty="0"/>
          </a:p>
        </p:txBody>
      </p:sp>
      <p:graphicFrame>
        <p:nvGraphicFramePr>
          <p:cNvPr id="4" name="Table Placeholder 9"/>
          <p:cNvGraphicFramePr>
            <a:graphicFrameLocks noGrp="1"/>
          </p:cNvGraphicFramePr>
          <p:nvPr>
            <p:ph idx="1"/>
          </p:nvPr>
        </p:nvGraphicFramePr>
        <p:xfrm>
          <a:off x="723901" y="1371600"/>
          <a:ext cx="7696198" cy="488809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279250"/>
                <a:gridCol w="1472316"/>
                <a:gridCol w="1472316"/>
                <a:gridCol w="1472316"/>
              </a:tblGrid>
              <a:tr h="4399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Subject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Servlets</a:t>
                      </a:r>
                      <a:endParaRPr lang="en-US" sz="2400" dirty="0"/>
                    </a:p>
                  </a:txBody>
                  <a:tcPr anchor="ctr"/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Bookstore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19,402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Checkers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5,415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Classifieds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10,702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Daffodil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18,706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Employee Directory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5,529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7,164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Filelister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8,671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Office Talk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4,670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232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Portal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16,089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E124-F290-439F-A669-4C26FB9066DF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Web Application Overview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48600" y="2057400"/>
            <a:ext cx="762000" cy="990600"/>
            <a:chOff x="4848" y="912"/>
            <a:chExt cx="480" cy="624"/>
          </a:xfrm>
        </p:grpSpPr>
        <p:sp>
          <p:nvSpPr>
            <p:cNvPr id="38917" name="AutoShape 5"/>
            <p:cNvSpPr>
              <a:spLocks noChangeArrowheads="1"/>
            </p:cNvSpPr>
            <p:nvPr/>
          </p:nvSpPr>
          <p:spPr bwMode="auto">
            <a:xfrm>
              <a:off x="5040" y="912"/>
              <a:ext cx="288" cy="432"/>
            </a:xfrm>
            <a:prstGeom prst="can">
              <a:avLst>
                <a:gd name="adj" fmla="val 37500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AutoShape 6"/>
            <p:cNvSpPr>
              <a:spLocks noChangeArrowheads="1"/>
            </p:cNvSpPr>
            <p:nvPr/>
          </p:nvSpPr>
          <p:spPr bwMode="auto">
            <a:xfrm>
              <a:off x="4944" y="1008"/>
              <a:ext cx="288" cy="432"/>
            </a:xfrm>
            <a:prstGeom prst="can">
              <a:avLst>
                <a:gd name="adj" fmla="val 37500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AutoShape 7"/>
            <p:cNvSpPr>
              <a:spLocks noChangeArrowheads="1"/>
            </p:cNvSpPr>
            <p:nvPr/>
          </p:nvSpPr>
          <p:spPr bwMode="auto">
            <a:xfrm>
              <a:off x="4848" y="1104"/>
              <a:ext cx="288" cy="432"/>
            </a:xfrm>
            <a:prstGeom prst="can">
              <a:avLst>
                <a:gd name="adj" fmla="val 42361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ourier New" pitchFamily="49" charset="0"/>
                </a:rPr>
                <a:t>DB</a:t>
              </a:r>
            </a:p>
          </p:txBody>
        </p:sp>
      </p:grpSp>
      <p:sp>
        <p:nvSpPr>
          <p:cNvPr id="38922" name="AutoShape 10"/>
          <p:cNvSpPr>
            <a:spLocks noChangeArrowheads="1"/>
          </p:cNvSpPr>
          <p:nvPr/>
        </p:nvSpPr>
        <p:spPr bwMode="auto">
          <a:xfrm rot="20400000">
            <a:off x="7086600" y="2705100"/>
            <a:ext cx="609600" cy="381000"/>
          </a:xfrm>
          <a:prstGeom prst="leftRightArrow">
            <a:avLst>
              <a:gd name="adj1" fmla="val 50000"/>
              <a:gd name="adj2" fmla="val 32000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 rot="1200000">
            <a:off x="7083425" y="3617913"/>
            <a:ext cx="611188" cy="381000"/>
          </a:xfrm>
          <a:prstGeom prst="leftRightArrow">
            <a:avLst>
              <a:gd name="adj1" fmla="val 50000"/>
              <a:gd name="adj2" fmla="val 32083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772400" y="3657600"/>
            <a:ext cx="1038225" cy="1544638"/>
            <a:chOff x="4752" y="2064"/>
            <a:chExt cx="654" cy="973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4800" y="2064"/>
              <a:ext cx="555" cy="576"/>
              <a:chOff x="4800" y="1968"/>
              <a:chExt cx="555" cy="576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4800" y="1968"/>
                <a:ext cx="459" cy="480"/>
                <a:chOff x="4800" y="1968"/>
                <a:chExt cx="459" cy="480"/>
              </a:xfrm>
            </p:grpSpPr>
            <p:pic>
              <p:nvPicPr>
                <p:cNvPr id="38927" name="Picture 15" descr="MCj0398435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800" y="1968"/>
                  <a:ext cx="363" cy="384"/>
                </a:xfrm>
                <a:prstGeom prst="rect">
                  <a:avLst/>
                </a:prstGeom>
                <a:noFill/>
              </p:spPr>
            </p:pic>
            <p:pic>
              <p:nvPicPr>
                <p:cNvPr id="38928" name="Picture 16" descr="MCj0398435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896" y="2064"/>
                  <a:ext cx="363" cy="384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38929" name="Picture 17" descr="MCj03984350000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92" y="2160"/>
                <a:ext cx="363" cy="384"/>
              </a:xfrm>
              <a:prstGeom prst="rect">
                <a:avLst/>
              </a:prstGeom>
              <a:noFill/>
            </p:spPr>
          </p:pic>
        </p:grp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4752" y="2640"/>
              <a:ext cx="654" cy="3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Other 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Systems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029200" y="2438400"/>
            <a:ext cx="1905000" cy="2355850"/>
            <a:chOff x="3456" y="1440"/>
            <a:chExt cx="862" cy="1311"/>
          </a:xfrm>
        </p:grpSpPr>
        <p:pic>
          <p:nvPicPr>
            <p:cNvPr id="38932" name="Picture 20" descr="MCj0398435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6" y="1440"/>
              <a:ext cx="862" cy="912"/>
            </a:xfrm>
            <a:prstGeom prst="rect">
              <a:avLst/>
            </a:prstGeom>
            <a:noFill/>
          </p:spPr>
        </p:pic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3504" y="2400"/>
              <a:ext cx="415" cy="3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Web 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Server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28600" y="2590800"/>
            <a:ext cx="1357313" cy="1822450"/>
            <a:chOff x="432" y="1464"/>
            <a:chExt cx="855" cy="1148"/>
          </a:xfrm>
        </p:grpSpPr>
        <p:pic>
          <p:nvPicPr>
            <p:cNvPr id="38936" name="Picture 24" descr="j019538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432" y="1464"/>
              <a:ext cx="846" cy="864"/>
            </a:xfrm>
            <a:prstGeom prst="rect">
              <a:avLst/>
            </a:prstGeom>
            <a:noFill/>
          </p:spPr>
        </p:pic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80" y="2400"/>
              <a:ext cx="8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End Users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889760" y="2743200"/>
            <a:ext cx="2834640" cy="381000"/>
            <a:chOff x="1889760" y="2286000"/>
            <a:chExt cx="2834640" cy="381000"/>
          </a:xfrm>
        </p:grpSpPr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1889760" y="2667000"/>
              <a:ext cx="283464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2412445" y="2286000"/>
              <a:ext cx="17892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 dirty="0" smtClean="0">
                  <a:latin typeface="Courier New" pitchFamily="49" charset="0"/>
                </a:rPr>
                <a:t>HTTP Requests</a:t>
              </a:r>
              <a:endParaRPr lang="en-US" sz="1600" b="1" dirty="0">
                <a:latin typeface="Courier New" pitchFamily="49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89760" y="3657600"/>
            <a:ext cx="2834640" cy="412750"/>
            <a:chOff x="1600200" y="3962400"/>
            <a:chExt cx="2834640" cy="412750"/>
          </a:xfrm>
        </p:grpSpPr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600200" y="3962400"/>
              <a:ext cx="283464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1916397" y="4038600"/>
              <a:ext cx="220224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</a:rPr>
                <a:t>HTML Pages</a:t>
              </a: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984750" y="1981200"/>
            <a:ext cx="1981200" cy="2819400"/>
            <a:chOff x="3140" y="1248"/>
            <a:chExt cx="1248" cy="1776"/>
          </a:xfrm>
        </p:grpSpPr>
        <p:sp>
          <p:nvSpPr>
            <p:cNvPr id="38978" name="AutoShape 66"/>
            <p:cNvSpPr>
              <a:spLocks noChangeArrowheads="1"/>
            </p:cNvSpPr>
            <p:nvPr/>
          </p:nvSpPr>
          <p:spPr bwMode="auto">
            <a:xfrm>
              <a:off x="3140" y="1248"/>
              <a:ext cx="1248" cy="1776"/>
            </a:xfrm>
            <a:prstGeom prst="roundRect">
              <a:avLst>
                <a:gd name="adj" fmla="val 16667"/>
              </a:avLst>
            </a:prstGeom>
            <a:solidFill>
              <a:srgbClr val="00782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8979" name="Text Box 67"/>
            <p:cNvSpPr txBox="1">
              <a:spLocks noChangeArrowheads="1"/>
            </p:cNvSpPr>
            <p:nvPr/>
          </p:nvSpPr>
          <p:spPr bwMode="auto">
            <a:xfrm>
              <a:off x="3146" y="1296"/>
              <a:ext cx="11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Gill Sans" pitchFamily="-80" charset="0"/>
                </a:rPr>
                <a:t>Web Application</a:t>
              </a:r>
              <a:endParaRPr lang="en-US" sz="2000" b="1"/>
            </a:p>
          </p:txBody>
        </p:sp>
        <p:sp>
          <p:nvSpPr>
            <p:cNvPr id="38980" name="AutoShape 68"/>
            <p:cNvSpPr>
              <a:spLocks noChangeArrowheads="1"/>
            </p:cNvSpPr>
            <p:nvPr/>
          </p:nvSpPr>
          <p:spPr bwMode="auto">
            <a:xfrm>
              <a:off x="3312" y="1878"/>
              <a:ext cx="905" cy="461"/>
            </a:xfrm>
            <a:prstGeom prst="flowChartMultidocument">
              <a:avLst/>
            </a:prstGeom>
            <a:solidFill>
              <a:srgbClr val="0078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Gill Sans" pitchFamily="-80" charset="0"/>
                </a:rPr>
                <a:t>HTML</a:t>
              </a:r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38981" name="AutoShape 69"/>
            <p:cNvSpPr>
              <a:spLocks noChangeArrowheads="1"/>
            </p:cNvSpPr>
            <p:nvPr/>
          </p:nvSpPr>
          <p:spPr bwMode="auto">
            <a:xfrm>
              <a:off x="3312" y="2448"/>
              <a:ext cx="905" cy="461"/>
            </a:xfrm>
            <a:prstGeom prst="flowChartMultidocument">
              <a:avLst/>
            </a:prstGeom>
            <a:solidFill>
              <a:srgbClr val="0078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Gill Sans" pitchFamily="-80" charset="0"/>
                </a:rPr>
                <a:t>Servlets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nimBg="1"/>
      <p:bldP spid="389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RQ1: Runtime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33400" y="1295400"/>
          <a:ext cx="8153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5029200"/>
            <a:ext cx="6629400" cy="1219200"/>
          </a:xfrm>
          <a:prstGeom prst="rect">
            <a:avLst/>
          </a:prstGeom>
        </p:spPr>
        <p:txBody>
          <a:bodyPr/>
          <a:lstStyle/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Char char="•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SDAPT ranged from 8 to 40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mins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Char char="•"/>
              <a:tabLst/>
              <a:defRPr/>
            </a:pPr>
            <a:r>
              <a:rPr kumimoji="1" lang="en-US" sz="2400" kern="0" dirty="0" smtClean="0"/>
              <a:t>Positive note: Testing was more thorough</a:t>
            </a: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4025" marR="0" lvl="0" indent="-352425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" pitchFamily="-80" charset="0"/>
              <a:buChar char="•"/>
              <a:tabLst/>
              <a:defRPr/>
            </a:pP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RQ2: Thoroughness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0" y="1219200"/>
          <a:ext cx="777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609600" y="3733800"/>
          <a:ext cx="792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RQ3: Number of Vulnerabilities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2954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200400" y="3429000"/>
            <a:ext cx="3001228" cy="544830"/>
          </a:xfrm>
          <a:prstGeom prst="roundRect">
            <a:avLst>
              <a:gd name="adj" fmla="val 16667"/>
            </a:avLst>
          </a:prstGeom>
          <a:solidFill>
            <a:srgbClr val="FFFF99">
              <a:alpha val="9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91440" bIns="9144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Average increase: 246%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 to penetration testing</a:t>
            </a:r>
          </a:p>
          <a:p>
            <a:pPr lvl="1"/>
            <a:r>
              <a:rPr lang="en-US" dirty="0" smtClean="0"/>
              <a:t>Information gathering with static analysis</a:t>
            </a:r>
          </a:p>
          <a:p>
            <a:pPr lvl="1"/>
            <a:r>
              <a:rPr lang="en-US" dirty="0" smtClean="0"/>
              <a:t>Response analysis with dynamic detection</a:t>
            </a:r>
          </a:p>
          <a:p>
            <a:r>
              <a:rPr lang="en-US" dirty="0" smtClean="0"/>
              <a:t>Relatively longer analysis time</a:t>
            </a:r>
          </a:p>
          <a:p>
            <a:r>
              <a:rPr lang="en-US" dirty="0" smtClean="0"/>
              <a:t>More thorough and more vulnerabilities discovered during penetration testing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E124-F290-439F-A669-4C26FB9066DF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Penetration Testing Overview </a:t>
            </a:r>
            <a:endParaRPr kumimoji="0"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48600" y="2057400"/>
            <a:ext cx="762000" cy="990600"/>
            <a:chOff x="4848" y="912"/>
            <a:chExt cx="480" cy="624"/>
          </a:xfrm>
        </p:grpSpPr>
        <p:sp>
          <p:nvSpPr>
            <p:cNvPr id="38917" name="AutoShape 5"/>
            <p:cNvSpPr>
              <a:spLocks noChangeArrowheads="1"/>
            </p:cNvSpPr>
            <p:nvPr/>
          </p:nvSpPr>
          <p:spPr bwMode="auto">
            <a:xfrm>
              <a:off x="5040" y="912"/>
              <a:ext cx="288" cy="432"/>
            </a:xfrm>
            <a:prstGeom prst="can">
              <a:avLst>
                <a:gd name="adj" fmla="val 37500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AutoShape 6"/>
            <p:cNvSpPr>
              <a:spLocks noChangeArrowheads="1"/>
            </p:cNvSpPr>
            <p:nvPr/>
          </p:nvSpPr>
          <p:spPr bwMode="auto">
            <a:xfrm>
              <a:off x="4944" y="1008"/>
              <a:ext cx="288" cy="432"/>
            </a:xfrm>
            <a:prstGeom prst="can">
              <a:avLst>
                <a:gd name="adj" fmla="val 37500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AutoShape 7"/>
            <p:cNvSpPr>
              <a:spLocks noChangeArrowheads="1"/>
            </p:cNvSpPr>
            <p:nvPr/>
          </p:nvSpPr>
          <p:spPr bwMode="auto">
            <a:xfrm>
              <a:off x="4848" y="1104"/>
              <a:ext cx="288" cy="432"/>
            </a:xfrm>
            <a:prstGeom prst="can">
              <a:avLst>
                <a:gd name="adj" fmla="val 42361"/>
              </a:avLst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ourier New" pitchFamily="49" charset="0"/>
                </a:rPr>
                <a:t>DB</a:t>
              </a:r>
            </a:p>
          </p:txBody>
        </p:sp>
      </p:grpSp>
      <p:sp>
        <p:nvSpPr>
          <p:cNvPr id="38922" name="AutoShape 10"/>
          <p:cNvSpPr>
            <a:spLocks noChangeArrowheads="1"/>
          </p:cNvSpPr>
          <p:nvPr/>
        </p:nvSpPr>
        <p:spPr bwMode="auto">
          <a:xfrm rot="20400000">
            <a:off x="7086600" y="2705100"/>
            <a:ext cx="609600" cy="381000"/>
          </a:xfrm>
          <a:prstGeom prst="leftRightArrow">
            <a:avLst>
              <a:gd name="adj1" fmla="val 50000"/>
              <a:gd name="adj2" fmla="val 32000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 rot="1200000">
            <a:off x="7083425" y="3617913"/>
            <a:ext cx="611188" cy="381000"/>
          </a:xfrm>
          <a:prstGeom prst="leftRightArrow">
            <a:avLst>
              <a:gd name="adj1" fmla="val 50000"/>
              <a:gd name="adj2" fmla="val 32083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772400" y="3657600"/>
            <a:ext cx="1038225" cy="1544638"/>
            <a:chOff x="4752" y="2064"/>
            <a:chExt cx="654" cy="973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4800" y="2064"/>
              <a:ext cx="555" cy="576"/>
              <a:chOff x="4800" y="1968"/>
              <a:chExt cx="555" cy="576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4800" y="1968"/>
                <a:ext cx="459" cy="480"/>
                <a:chOff x="4800" y="1968"/>
                <a:chExt cx="459" cy="480"/>
              </a:xfrm>
            </p:grpSpPr>
            <p:pic>
              <p:nvPicPr>
                <p:cNvPr id="38927" name="Picture 15" descr="MCj0398435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800" y="1968"/>
                  <a:ext cx="363" cy="384"/>
                </a:xfrm>
                <a:prstGeom prst="rect">
                  <a:avLst/>
                </a:prstGeom>
                <a:noFill/>
              </p:spPr>
            </p:pic>
            <p:pic>
              <p:nvPicPr>
                <p:cNvPr id="38928" name="Picture 16" descr="MCj03984350000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896" y="2064"/>
                  <a:ext cx="363" cy="384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38929" name="Picture 17" descr="MCj03984350000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92" y="2160"/>
                <a:ext cx="363" cy="384"/>
              </a:xfrm>
              <a:prstGeom prst="rect">
                <a:avLst/>
              </a:prstGeom>
              <a:noFill/>
            </p:spPr>
          </p:pic>
        </p:grp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4752" y="2640"/>
              <a:ext cx="654" cy="3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Other 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600" b="1">
                  <a:latin typeface="Courier New" pitchFamily="49" charset="0"/>
                </a:rPr>
                <a:t>Systems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28600" y="2590801"/>
            <a:ext cx="1371600" cy="2119313"/>
            <a:chOff x="432" y="1464"/>
            <a:chExt cx="864" cy="1335"/>
          </a:xfrm>
        </p:grpSpPr>
        <p:pic>
          <p:nvPicPr>
            <p:cNvPr id="38936" name="Picture 24" descr="j019538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432" y="1464"/>
              <a:ext cx="846" cy="864"/>
            </a:xfrm>
            <a:prstGeom prst="rect">
              <a:avLst/>
            </a:prstGeom>
            <a:noFill/>
          </p:spPr>
        </p:pic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80" y="2400"/>
              <a:ext cx="816" cy="3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600" b="1" dirty="0" smtClean="0">
                  <a:latin typeface="Courier New" pitchFamily="49" charset="0"/>
                </a:rPr>
                <a:t>White Hat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600" b="1" dirty="0" smtClean="0">
                  <a:latin typeface="Courier New" pitchFamily="49" charset="0"/>
                </a:rPr>
                <a:t>Tester</a:t>
              </a:r>
              <a:endParaRPr lang="en-US" sz="1600" b="1" dirty="0">
                <a:latin typeface="Courier New" pitchFamily="49" charset="0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1889760" y="2743200"/>
            <a:ext cx="2834640" cy="381000"/>
            <a:chOff x="1889760" y="2286000"/>
            <a:chExt cx="2834640" cy="381000"/>
          </a:xfrm>
        </p:grpSpPr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1889760" y="2667000"/>
              <a:ext cx="283464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2895600" y="2286000"/>
              <a:ext cx="6783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 dirty="0" smtClean="0">
                  <a:latin typeface="Courier New" pitchFamily="49" charset="0"/>
                </a:rPr>
                <a:t>!@#$</a:t>
              </a:r>
              <a:endParaRPr lang="en-US" sz="1600" b="1" dirty="0">
                <a:latin typeface="Courier New" pitchFamily="49" charset="0"/>
              </a:endParaRPr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1889760" y="3657600"/>
            <a:ext cx="2834640" cy="412750"/>
            <a:chOff x="1600200" y="3962400"/>
            <a:chExt cx="2834640" cy="412750"/>
          </a:xfrm>
        </p:grpSpPr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600200" y="3962400"/>
              <a:ext cx="283464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1916397" y="4038600"/>
              <a:ext cx="220224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Courier New" pitchFamily="49" charset="0"/>
                </a:rPr>
                <a:t>Secret Data!</a:t>
              </a:r>
              <a:endParaRPr lang="en-US" sz="1600" b="1" dirty="0">
                <a:latin typeface="Courier New" pitchFamily="49" charset="0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984750" y="1981200"/>
            <a:ext cx="1981200" cy="2819400"/>
            <a:chOff x="3140" y="1248"/>
            <a:chExt cx="1248" cy="1776"/>
          </a:xfrm>
        </p:grpSpPr>
        <p:sp>
          <p:nvSpPr>
            <p:cNvPr id="38978" name="AutoShape 66"/>
            <p:cNvSpPr>
              <a:spLocks noChangeArrowheads="1"/>
            </p:cNvSpPr>
            <p:nvPr/>
          </p:nvSpPr>
          <p:spPr bwMode="auto">
            <a:xfrm>
              <a:off x="3140" y="1248"/>
              <a:ext cx="1248" cy="1776"/>
            </a:xfrm>
            <a:prstGeom prst="roundRect">
              <a:avLst>
                <a:gd name="adj" fmla="val 16667"/>
              </a:avLst>
            </a:prstGeom>
            <a:solidFill>
              <a:srgbClr val="00782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8979" name="Text Box 67"/>
            <p:cNvSpPr txBox="1">
              <a:spLocks noChangeArrowheads="1"/>
            </p:cNvSpPr>
            <p:nvPr/>
          </p:nvSpPr>
          <p:spPr bwMode="auto">
            <a:xfrm>
              <a:off x="3146" y="1296"/>
              <a:ext cx="11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Gill Sans" pitchFamily="-80" charset="0"/>
                </a:rPr>
                <a:t>Web Application</a:t>
              </a:r>
              <a:endParaRPr lang="en-US" sz="2000" b="1"/>
            </a:p>
          </p:txBody>
        </p:sp>
        <p:sp>
          <p:nvSpPr>
            <p:cNvPr id="38980" name="AutoShape 68"/>
            <p:cNvSpPr>
              <a:spLocks noChangeArrowheads="1"/>
            </p:cNvSpPr>
            <p:nvPr/>
          </p:nvSpPr>
          <p:spPr bwMode="auto">
            <a:xfrm>
              <a:off x="3312" y="1878"/>
              <a:ext cx="905" cy="461"/>
            </a:xfrm>
            <a:prstGeom prst="flowChartMultidocument">
              <a:avLst/>
            </a:prstGeom>
            <a:solidFill>
              <a:srgbClr val="0078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Gill Sans" pitchFamily="-80" charset="0"/>
                </a:rPr>
                <a:t>HTML</a:t>
              </a:r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38981" name="AutoShape 69"/>
            <p:cNvSpPr>
              <a:spLocks noChangeArrowheads="1"/>
            </p:cNvSpPr>
            <p:nvPr/>
          </p:nvSpPr>
          <p:spPr bwMode="auto">
            <a:xfrm>
              <a:off x="3312" y="2448"/>
              <a:ext cx="905" cy="461"/>
            </a:xfrm>
            <a:prstGeom prst="flowChartMultidocument">
              <a:avLst/>
            </a:prstGeom>
            <a:solidFill>
              <a:srgbClr val="0078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Gill Sans" pitchFamily="-80" charset="0"/>
                </a:rPr>
                <a:t>Servlets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49044" y="2422064"/>
            <a:ext cx="457200" cy="230188"/>
            <a:chOff x="304800" y="2209800"/>
            <a:chExt cx="457200" cy="230188"/>
          </a:xfrm>
        </p:grpSpPr>
        <p:cxnSp>
          <p:nvCxnSpPr>
            <p:cNvPr id="35" name="Straight Connector 34"/>
            <p:cNvCxnSpPr/>
            <p:nvPr/>
          </p:nvCxnSpPr>
          <p:spPr bwMode="auto">
            <a:xfrm>
              <a:off x="304800" y="2438400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381000" y="2209800"/>
              <a:ext cx="304800" cy="228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 Phases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28600" y="2895600"/>
            <a:ext cx="1066800" cy="1692736"/>
            <a:chOff x="228600" y="2422064"/>
            <a:chExt cx="1371600" cy="2288050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8600" y="2590801"/>
              <a:ext cx="1371600" cy="2119313"/>
              <a:chOff x="432" y="1464"/>
              <a:chExt cx="864" cy="1335"/>
            </a:xfrm>
          </p:grpSpPr>
          <p:pic>
            <p:nvPicPr>
              <p:cNvPr id="4" name="Picture 24" descr="j019538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H="1">
                <a:off x="432" y="1464"/>
                <a:ext cx="846" cy="864"/>
              </a:xfrm>
              <a:prstGeom prst="rect">
                <a:avLst/>
              </a:prstGeom>
              <a:noFill/>
            </p:spPr>
          </p:pic>
          <p:sp>
            <p:nvSpPr>
              <p:cNvPr id="5" name="Text Box 25"/>
              <p:cNvSpPr txBox="1">
                <a:spLocks noChangeArrowheads="1"/>
              </p:cNvSpPr>
              <p:nvPr/>
            </p:nvSpPr>
            <p:spPr bwMode="auto">
              <a:xfrm>
                <a:off x="480" y="2400"/>
                <a:ext cx="816" cy="3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1600" b="1" dirty="0" smtClean="0">
                    <a:latin typeface="Courier New" pitchFamily="49" charset="0"/>
                  </a:rPr>
                  <a:t>White Hat</a:t>
                </a:r>
              </a:p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1600" b="1" dirty="0" smtClean="0">
                    <a:latin typeface="Courier New" pitchFamily="49" charset="0"/>
                  </a:rPr>
                  <a:t>Tester</a:t>
                </a:r>
                <a:endParaRPr lang="en-US" sz="1600" b="1" dirty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49044" y="2422064"/>
              <a:ext cx="457200" cy="230188"/>
              <a:chOff x="304800" y="2209800"/>
              <a:chExt cx="457200" cy="230188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304800" y="24384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381000" y="2209800"/>
                <a:ext cx="304800" cy="2286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7391400" y="2514600"/>
            <a:ext cx="1600200" cy="2057400"/>
            <a:chOff x="3140" y="1248"/>
            <a:chExt cx="1248" cy="1776"/>
          </a:xfrm>
        </p:grpSpPr>
        <p:sp>
          <p:nvSpPr>
            <p:cNvPr id="10" name="AutoShape 66"/>
            <p:cNvSpPr>
              <a:spLocks noChangeArrowheads="1"/>
            </p:cNvSpPr>
            <p:nvPr/>
          </p:nvSpPr>
          <p:spPr bwMode="auto">
            <a:xfrm>
              <a:off x="3140" y="1248"/>
              <a:ext cx="1248" cy="1776"/>
            </a:xfrm>
            <a:prstGeom prst="roundRect">
              <a:avLst>
                <a:gd name="adj" fmla="val 16667"/>
              </a:avLst>
            </a:prstGeom>
            <a:solidFill>
              <a:srgbClr val="00782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Text Box 67"/>
            <p:cNvSpPr txBox="1">
              <a:spLocks noChangeArrowheads="1"/>
            </p:cNvSpPr>
            <p:nvPr/>
          </p:nvSpPr>
          <p:spPr bwMode="auto">
            <a:xfrm>
              <a:off x="3146" y="1296"/>
              <a:ext cx="119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latin typeface="Gill Sans" pitchFamily="-80" charset="0"/>
                </a:rPr>
                <a:t>Web Application</a:t>
              </a:r>
              <a:endParaRPr lang="en-US" b="1" dirty="0"/>
            </a:p>
          </p:txBody>
        </p:sp>
        <p:sp>
          <p:nvSpPr>
            <p:cNvPr id="12" name="AutoShape 68"/>
            <p:cNvSpPr>
              <a:spLocks noChangeArrowheads="1"/>
            </p:cNvSpPr>
            <p:nvPr/>
          </p:nvSpPr>
          <p:spPr bwMode="auto">
            <a:xfrm>
              <a:off x="3312" y="1878"/>
              <a:ext cx="905" cy="461"/>
            </a:xfrm>
            <a:prstGeom prst="flowChartMultidocument">
              <a:avLst/>
            </a:prstGeom>
            <a:solidFill>
              <a:srgbClr val="0078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Gill Sans" pitchFamily="-80" charset="0"/>
                </a:rPr>
                <a:t>HTML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3" name="AutoShape 69"/>
            <p:cNvSpPr>
              <a:spLocks noChangeArrowheads="1"/>
            </p:cNvSpPr>
            <p:nvPr/>
          </p:nvSpPr>
          <p:spPr bwMode="auto">
            <a:xfrm>
              <a:off x="3312" y="2448"/>
              <a:ext cx="905" cy="461"/>
            </a:xfrm>
            <a:prstGeom prst="flowChartMultidocument">
              <a:avLst/>
            </a:prstGeom>
            <a:solidFill>
              <a:srgbClr val="0078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Gill Sans" pitchFamily="-80" charset="0"/>
                </a:rPr>
                <a:t>Servlets</a:t>
              </a:r>
            </a:p>
          </p:txBody>
        </p:sp>
      </p:grpSp>
      <p:sp>
        <p:nvSpPr>
          <p:cNvPr id="14" name="Rectangle 13"/>
          <p:cNvSpPr/>
          <p:nvPr/>
        </p:nvSpPr>
        <p:spPr bwMode="auto">
          <a:xfrm>
            <a:off x="2057400" y="1600200"/>
            <a:ext cx="14478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Information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Gathering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876800" y="1600200"/>
            <a:ext cx="1371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Attack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Generation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953000" y="4572000"/>
            <a:ext cx="12192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Response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Analysis</a:t>
            </a:r>
          </a:p>
        </p:txBody>
      </p:sp>
      <p:sp>
        <p:nvSpPr>
          <p:cNvPr id="17" name="Flowchart: Multidocument 16"/>
          <p:cNvSpPr/>
          <p:nvPr/>
        </p:nvSpPr>
        <p:spPr bwMode="auto">
          <a:xfrm>
            <a:off x="2143428" y="4683204"/>
            <a:ext cx="1060704" cy="758952"/>
          </a:xfrm>
          <a:prstGeom prst="flowChartMultidocumen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Report</a:t>
            </a:r>
          </a:p>
        </p:txBody>
      </p:sp>
      <p:cxnSp>
        <p:nvCxnSpPr>
          <p:cNvPr id="19" name="Straight Arrow Connector 18"/>
          <p:cNvCxnSpPr>
            <a:stCxn id="4" idx="1"/>
            <a:endCxn id="14" idx="1"/>
          </p:cNvCxnSpPr>
          <p:nvPr/>
        </p:nvCxnSpPr>
        <p:spPr bwMode="auto">
          <a:xfrm flipV="1">
            <a:off x="1273175" y="2095500"/>
            <a:ext cx="784225" cy="1432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1" name="Straight Arrow Connector 20"/>
          <p:cNvCxnSpPr>
            <a:stCxn id="14" idx="3"/>
            <a:endCxn id="15" idx="1"/>
          </p:cNvCxnSpPr>
          <p:nvPr/>
        </p:nvCxnSpPr>
        <p:spPr bwMode="auto">
          <a:xfrm>
            <a:off x="3505200" y="20955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Straight Arrow Connector 22"/>
          <p:cNvCxnSpPr>
            <a:stCxn id="16" idx="0"/>
            <a:endCxn id="15" idx="2"/>
          </p:cNvCxnSpPr>
          <p:nvPr/>
        </p:nvCxnSpPr>
        <p:spPr bwMode="auto">
          <a:xfrm rot="5400000" flipH="1" flipV="1">
            <a:off x="4572000" y="3581400"/>
            <a:ext cx="1981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5" name="Straight Arrow Connector 24"/>
          <p:cNvCxnSpPr>
            <a:stCxn id="16" idx="1"/>
            <a:endCxn id="17" idx="3"/>
          </p:cNvCxnSpPr>
          <p:nvPr/>
        </p:nvCxnSpPr>
        <p:spPr bwMode="auto">
          <a:xfrm rot="10800000">
            <a:off x="3204132" y="5062680"/>
            <a:ext cx="1748868" cy="4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1" name="Straight Arrow Connector 30"/>
          <p:cNvCxnSpPr>
            <a:stCxn id="15" idx="3"/>
            <a:endCxn id="10" idx="1"/>
          </p:cNvCxnSpPr>
          <p:nvPr/>
        </p:nvCxnSpPr>
        <p:spPr bwMode="auto">
          <a:xfrm>
            <a:off x="6248400" y="2095500"/>
            <a:ext cx="1143000" cy="144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3" name="Straight Arrow Connector 32"/>
          <p:cNvCxnSpPr>
            <a:stCxn id="10" idx="1"/>
            <a:endCxn id="16" idx="3"/>
          </p:cNvCxnSpPr>
          <p:nvPr/>
        </p:nvCxnSpPr>
        <p:spPr bwMode="auto">
          <a:xfrm rot="10800000" flipV="1">
            <a:off x="6172200" y="3543300"/>
            <a:ext cx="1219200" cy="1524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629696" y="281940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</a:t>
            </a:r>
          </a:p>
          <a:p>
            <a:r>
              <a:rPr lang="en-US" dirty="0" smtClean="0"/>
              <a:t>Selection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67200" y="342900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Analysis</a:t>
            </a:r>
          </a:p>
          <a:p>
            <a:pPr algn="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05200" y="20574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77000" y="1981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46482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560812" y="2470356"/>
            <a:ext cx="374904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551" y="1247775"/>
            <a:ext cx="5390899" cy="4924425"/>
          </a:xfrm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</a:t>
            </a:r>
            <a:r>
              <a:rPr lang="en-US" sz="1600" b="1" dirty="0" smtClean="0">
                <a:solidFill>
                  <a:schemeClr val="accent1"/>
                </a:solidFill>
              </a:rPr>
              <a:t>public void </a:t>
            </a:r>
            <a:r>
              <a:rPr lang="en-US" sz="1600" dirty="0" smtClean="0"/>
              <a:t>service(</a:t>
            </a:r>
            <a:r>
              <a:rPr lang="en-US" sz="1600" dirty="0" err="1" smtClean="0"/>
              <a:t>HttpServletRequest</a:t>
            </a:r>
            <a:r>
              <a:rPr lang="en-US" sz="1600" dirty="0" smtClean="0"/>
              <a:t> </a:t>
            </a:r>
            <a:r>
              <a:rPr lang="en-US" sz="1600" dirty="0" err="1" smtClean="0"/>
              <a:t>req</a:t>
            </a:r>
            <a:r>
              <a:rPr lang="en-US" sz="1600" dirty="0" smtClean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1.    String action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userAction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2.   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createLogin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3.       String password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“password”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4.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5.      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isInteger</a:t>
            </a:r>
            <a:r>
              <a:rPr lang="en-US" sz="1600" dirty="0" smtClean="0"/>
              <a:t>(password))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6.   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“insert into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“(login, password) values (”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+ </a:t>
            </a:r>
            <a:r>
              <a:rPr lang="en-US" sz="1600" dirty="0" smtClean="0">
                <a:solidFill>
                  <a:srgbClr val="00B0F0"/>
                </a:solidFill>
              </a:rPr>
              <a:t>“, ”</a:t>
            </a:r>
            <a:r>
              <a:rPr lang="en-US" sz="1600" dirty="0" smtClean="0"/>
              <a:t> + password + </a:t>
            </a:r>
            <a:r>
              <a:rPr lang="en-US" sz="1600" dirty="0" smtClean="0">
                <a:solidFill>
                  <a:srgbClr val="00B0F0"/>
                </a:solidFill>
              </a:rPr>
              <a:t>“)”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7.          </a:t>
            </a:r>
            <a:r>
              <a:rPr lang="en-US" sz="1600" dirty="0" err="1" smtClean="0"/>
              <a:t>displayAddressForm</a:t>
            </a:r>
            <a:r>
              <a:rPr lang="en-US" sz="1600" dirty="0" smtClean="0"/>
              <a:t>()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8.  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  <a:r>
              <a:rPr lang="en-US" sz="16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9.          </a:t>
            </a:r>
            <a:r>
              <a:rPr lang="en-US" sz="1600" dirty="0" err="1" smtClean="0"/>
              <a:t>displayErrorPage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“Bad password.”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10.    </a:t>
            </a:r>
            <a:r>
              <a:rPr lang="en-US" sz="1600" b="1" dirty="0" smtClean="0">
                <a:solidFill>
                  <a:schemeClr val="accent1"/>
                </a:solidFill>
              </a:rPr>
              <a:t>else 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provideAddress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11.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12.       String address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“address”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13.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“update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set”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 address =’” </a:t>
            </a:r>
            <a:r>
              <a:rPr lang="en-US" sz="1600" dirty="0" smtClean="0"/>
              <a:t>+ address + </a:t>
            </a:r>
            <a:r>
              <a:rPr lang="en-US" sz="1600" dirty="0" smtClean="0">
                <a:solidFill>
                  <a:srgbClr val="00B0F0"/>
                </a:solidFill>
              </a:rPr>
              <a:t>“’”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“where </a:t>
            </a:r>
            <a:r>
              <a:rPr lang="en-US" sz="1600" dirty="0" err="1" smtClean="0">
                <a:solidFill>
                  <a:srgbClr val="00B0F0"/>
                </a:solidFill>
              </a:rPr>
              <a:t>loginName</a:t>
            </a:r>
            <a:r>
              <a:rPr lang="en-US" sz="1600" dirty="0" smtClean="0">
                <a:solidFill>
                  <a:srgbClr val="00B0F0"/>
                </a:solidFill>
              </a:rPr>
              <a:t>=” </a:t>
            </a:r>
            <a:r>
              <a:rPr lang="en-US" sz="1600" dirty="0" smtClean="0"/>
              <a:t>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14.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15.       </a:t>
            </a:r>
            <a:r>
              <a:rPr lang="en-US" sz="1600" dirty="0" err="1" smtClean="0"/>
              <a:t>displayCreateLoginForm</a:t>
            </a:r>
            <a:r>
              <a:rPr lang="en-US" sz="1600" dirty="0" smtClean="0"/>
              <a:t>()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Web Application Code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76400"/>
            <a:ext cx="52578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3733799" y="3549444"/>
            <a:ext cx="2551579" cy="1079218"/>
          </a:xfrm>
          <a:prstGeom prst="ellipse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4800" y="2895600"/>
            <a:ext cx="2362200" cy="2133600"/>
            <a:chOff x="304800" y="2895600"/>
            <a:chExt cx="2362200" cy="2133600"/>
          </a:xfrm>
        </p:grpSpPr>
        <p:sp>
          <p:nvSpPr>
            <p:cNvPr id="8" name="TextBox 7"/>
            <p:cNvSpPr txBox="1"/>
            <p:nvPr/>
          </p:nvSpPr>
          <p:spPr>
            <a:xfrm>
              <a:off x="304800" y="3505200"/>
              <a:ext cx="466794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b="1" dirty="0" smtClean="0">
                  <a:solidFill>
                    <a:schemeClr val="accent5">
                      <a:lumMod val="50000"/>
                    </a:schemeClr>
                  </a:solidFill>
                </a:rPr>
                <a:t>!</a:t>
              </a:r>
              <a:endParaRPr lang="en-US" sz="6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8" idx="3"/>
            </p:cNvCxnSpPr>
            <p:nvPr/>
          </p:nvCxnSpPr>
          <p:spPr bwMode="auto">
            <a:xfrm flipV="1">
              <a:off x="771594" y="2895600"/>
              <a:ext cx="1895406" cy="11635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" name="Straight Arrow Connector 11"/>
            <p:cNvCxnSpPr>
              <a:stCxn id="8" idx="3"/>
            </p:cNvCxnSpPr>
            <p:nvPr/>
          </p:nvCxnSpPr>
          <p:spPr bwMode="auto">
            <a:xfrm>
              <a:off x="771594" y="4059198"/>
              <a:ext cx="1743006" cy="97000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200400"/>
            <a:ext cx="8077200" cy="3048000"/>
          </a:xfrm>
        </p:spPr>
        <p:txBody>
          <a:bodyPr/>
          <a:lstStyle/>
          <a:p>
            <a:pPr marL="615950" indent="-514350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Improvements to penetration testing:</a:t>
            </a:r>
          </a:p>
          <a:p>
            <a:pPr marL="1081088" lvl="1" indent="-514350">
              <a:buFont typeface="+mj-lt"/>
              <a:buAutoNum type="arabicPeriod"/>
            </a:pPr>
            <a:r>
              <a:rPr lang="en-US" dirty="0" smtClean="0"/>
              <a:t>Information gathering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 </a:t>
            </a:r>
            <a:r>
              <a:rPr lang="en-US" dirty="0" smtClean="0">
                <a:sym typeface="Wingdings"/>
              </a:rPr>
              <a:t>Static interface analysis</a:t>
            </a:r>
            <a:endParaRPr lang="en-US" dirty="0" smtClean="0"/>
          </a:p>
          <a:p>
            <a:pPr marL="1081088" lvl="1" indent="-514350">
              <a:buFont typeface="+mj-lt"/>
              <a:buAutoNum type="arabicPeriod"/>
            </a:pPr>
            <a:r>
              <a:rPr lang="en-US" dirty="0" smtClean="0"/>
              <a:t>Attack Generation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 </a:t>
            </a:r>
            <a:r>
              <a:rPr lang="en-US" dirty="0" smtClean="0">
                <a:sym typeface="Wingdings"/>
              </a:rPr>
              <a:t>Generate realistic test-inputs</a:t>
            </a:r>
            <a:endParaRPr lang="en-US" dirty="0" smtClean="0"/>
          </a:p>
          <a:p>
            <a:pPr marL="1081088" lvl="1" indent="-514350">
              <a:buFont typeface="+mj-lt"/>
              <a:buAutoNum type="arabicPeriod"/>
            </a:pPr>
            <a:r>
              <a:rPr lang="en-US" dirty="0" smtClean="0"/>
              <a:t>Response Analysis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 </a:t>
            </a:r>
            <a:r>
              <a:rPr lang="en-US" dirty="0" smtClean="0">
                <a:sym typeface="Wingdings"/>
              </a:rPr>
              <a:t>Produce observable side effect of attack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924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Goal:</a:t>
            </a:r>
          </a:p>
          <a:p>
            <a:pPr lvl="1"/>
            <a:r>
              <a:rPr lang="en-US" sz="2800" dirty="0" smtClean="0"/>
              <a:t>Improve penetration testing by improving information gathering and response analysis.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7239000" y="2133600"/>
            <a:ext cx="1752600" cy="1066800"/>
          </a:xfrm>
          <a:prstGeom prst="flowChartMultidocument">
            <a:avLst/>
          </a:prstGeom>
          <a:solidFill>
            <a:srgbClr val="0078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Gill Sans" pitchFamily="-80" charset="0"/>
              </a:rPr>
              <a:t>Interfaces</a:t>
            </a:r>
            <a:endParaRPr lang="en-US" sz="2000">
              <a:latin typeface="Gill Sans" pitchFamily="-80" charset="0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971800" y="1143000"/>
            <a:ext cx="3581400" cy="297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Interface</a:t>
            </a:r>
          </a:p>
          <a:p>
            <a:pPr algn="ctr"/>
            <a:r>
              <a:rPr lang="en-US" sz="2400" dirty="0" smtClean="0"/>
              <a:t>Analysis</a:t>
            </a:r>
          </a:p>
          <a:p>
            <a:pPr algn="ctr"/>
            <a:r>
              <a:rPr lang="en-US" sz="1200" dirty="0" smtClean="0"/>
              <a:t>[FSE 2007]</a:t>
            </a:r>
            <a:endParaRPr lang="en-US" sz="12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 lIns="0" rIns="0"/>
          <a:lstStyle/>
          <a:p>
            <a:r>
              <a:rPr lang="en-US" sz="3600" dirty="0" smtClean="0"/>
              <a:t>1) Information Gathering: Interface Analysis</a:t>
            </a:r>
            <a:endParaRPr lang="en-US" sz="3600" baseline="3000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29AF-4BFE-4A1C-9E9F-09C19B183263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343400"/>
            <a:ext cx="8686800" cy="1905000"/>
          </a:xfrm>
        </p:spPr>
        <p:txBody>
          <a:bodyPr/>
          <a:lstStyle/>
          <a:p>
            <a:pPr>
              <a:buNone/>
            </a:pPr>
            <a:r>
              <a:rPr kumimoji="0" lang="en-US" dirty="0"/>
              <a:t>Phase 1: </a:t>
            </a:r>
            <a:r>
              <a:rPr kumimoji="0" lang="en-US" dirty="0" smtClean="0"/>
              <a:t>Identify Input Parameters (IP) names</a:t>
            </a:r>
            <a:endParaRPr kumimoji="0" lang="en-US" dirty="0"/>
          </a:p>
          <a:p>
            <a:pPr>
              <a:buNone/>
            </a:pPr>
            <a:r>
              <a:rPr kumimoji="0" lang="en-US" dirty="0"/>
              <a:t>Phase 2: </a:t>
            </a:r>
            <a:r>
              <a:rPr kumimoji="0" lang="en-US" dirty="0" smtClean="0"/>
              <a:t>Compute IP domain information</a:t>
            </a:r>
          </a:p>
          <a:p>
            <a:pPr>
              <a:buNone/>
            </a:pPr>
            <a:r>
              <a:rPr kumimoji="0" lang="en-US" dirty="0" smtClean="0"/>
              <a:t>Phase 3: Group IP </a:t>
            </a:r>
            <a:r>
              <a:rPr kumimoji="0" lang="en-US" dirty="0"/>
              <a:t>into distinct interfaces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362200" y="23622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629400" y="2409825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76200" y="1219200"/>
            <a:ext cx="2209800" cy="2819400"/>
          </a:xfrm>
          <a:prstGeom prst="roundRect">
            <a:avLst>
              <a:gd name="adj" fmla="val 16667"/>
            </a:avLst>
          </a:prstGeom>
          <a:solidFill>
            <a:srgbClr val="00782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Gill Sans" pitchFamily="-80" charset="0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22238" y="1295400"/>
            <a:ext cx="211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Gill Sans" pitchFamily="-80" charset="0"/>
              </a:rPr>
              <a:t>Web Application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381000" y="2219325"/>
            <a:ext cx="1601788" cy="731838"/>
          </a:xfrm>
          <a:prstGeom prst="flowChartMultidocument">
            <a:avLst/>
          </a:prstGeom>
          <a:solidFill>
            <a:srgbClr val="0078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Gill Sans" pitchFamily="-80" charset="0"/>
              </a:rPr>
              <a:t>HTML</a:t>
            </a:r>
            <a:endParaRPr lang="en-US" sz="1600">
              <a:latin typeface="Gill Sans" pitchFamily="-80" charset="0"/>
            </a:endParaRPr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381000" y="3124200"/>
            <a:ext cx="1601788" cy="731838"/>
          </a:xfrm>
          <a:prstGeom prst="flowChartMultidocument">
            <a:avLst/>
          </a:prstGeom>
          <a:solidFill>
            <a:srgbClr val="0078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Gill Sans" pitchFamily="-80" charset="0"/>
              </a:rPr>
              <a:t>Servlets</a:t>
            </a:r>
            <a:endParaRPr lang="en-US" sz="1600" dirty="0">
              <a:latin typeface="Gill Sans" pitchFamily="-80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238500" y="1386348"/>
            <a:ext cx="3048000" cy="2470356"/>
            <a:chOff x="3238500" y="1386348"/>
            <a:chExt cx="3048000" cy="2470356"/>
          </a:xfrm>
        </p:grpSpPr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3238500" y="2392926"/>
              <a:ext cx="30480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anchor="ctr" anchorCtr="1"/>
            <a:lstStyle/>
            <a:p>
              <a:pPr algn="ctr"/>
              <a:r>
                <a:rPr lang="en-US" sz="2000" b="1" dirty="0" smtClean="0">
                  <a:latin typeface="Gill Sans" pitchFamily="-80" charset="0"/>
                </a:rPr>
                <a:t>Compute IP Domains</a:t>
              </a:r>
              <a:endParaRPr lang="en-US" sz="2000" b="1" dirty="0">
                <a:latin typeface="Gill Sans" pitchFamily="-80" charset="0"/>
              </a:endParaRPr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3238500" y="3399504"/>
              <a:ext cx="30480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anchor="ctr" anchorCtr="1"/>
            <a:lstStyle/>
            <a:p>
              <a:pPr algn="ctr"/>
              <a:r>
                <a:rPr lang="en-US" sz="2000" b="1" dirty="0" smtClean="0">
                  <a:latin typeface="Gill Sans" pitchFamily="-80" charset="0"/>
                </a:rPr>
                <a:t>Group IPs</a:t>
              </a:r>
              <a:endParaRPr lang="en-US" sz="2000" b="1" dirty="0">
                <a:latin typeface="Gill Sans" pitchFamily="-80" charset="0"/>
              </a:endParaRPr>
            </a:p>
          </p:txBody>
        </p:sp>
        <p:sp>
          <p:nvSpPr>
            <p:cNvPr id="18" name="Down Arrow 17"/>
            <p:cNvSpPr/>
            <p:nvPr/>
          </p:nvSpPr>
          <p:spPr bwMode="auto">
            <a:xfrm>
              <a:off x="4520184" y="2972415"/>
              <a:ext cx="484632" cy="304800"/>
            </a:xfrm>
            <a:prstGeom prst="downArrow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3238500" y="1386348"/>
              <a:ext cx="30480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anchor="ctr" anchorCtr="1"/>
            <a:lstStyle/>
            <a:p>
              <a:pPr algn="ctr"/>
              <a:r>
                <a:rPr lang="en-US" sz="2000" b="1" dirty="0" smtClean="0">
                  <a:latin typeface="Gill Sans" pitchFamily="-80" charset="0"/>
                </a:rPr>
                <a:t>Identify IP Names</a:t>
              </a:r>
              <a:endParaRPr lang="en-US" sz="2000" b="1" dirty="0">
                <a:latin typeface="Gill Sans" pitchFamily="-80" charset="0"/>
              </a:endParaRPr>
            </a:p>
          </p:txBody>
        </p:sp>
        <p:sp>
          <p:nvSpPr>
            <p:cNvPr id="20" name="Down Arrow 19"/>
            <p:cNvSpPr/>
            <p:nvPr/>
          </p:nvSpPr>
          <p:spPr bwMode="auto">
            <a:xfrm>
              <a:off x="4520184" y="1965837"/>
              <a:ext cx="484632" cy="304800"/>
            </a:xfrm>
            <a:prstGeom prst="downArrow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2400"/>
            <a:ext cx="8610600" cy="685800"/>
          </a:xfrm>
        </p:spPr>
        <p:txBody>
          <a:bodyPr/>
          <a:lstStyle/>
          <a:p>
            <a:r>
              <a:rPr lang="en-US" sz="3600" dirty="0" smtClean="0"/>
              <a:t>1) Interface Analysis: Identify IP Names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71800" y="1066800"/>
            <a:ext cx="5390899" cy="4924425"/>
          </a:xfrm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</a:t>
            </a:r>
            <a:r>
              <a:rPr lang="en-US" sz="1600" b="1" dirty="0" smtClean="0">
                <a:solidFill>
                  <a:schemeClr val="accent1"/>
                </a:solidFill>
              </a:rPr>
              <a:t>public void </a:t>
            </a:r>
            <a:r>
              <a:rPr lang="en-US" sz="1600" dirty="0" smtClean="0"/>
              <a:t>service(</a:t>
            </a:r>
            <a:r>
              <a:rPr lang="en-US" sz="1600" dirty="0" err="1" smtClean="0"/>
              <a:t>HttpServletRequest</a:t>
            </a:r>
            <a:r>
              <a:rPr lang="en-US" sz="1600" dirty="0" smtClean="0"/>
              <a:t> </a:t>
            </a:r>
            <a:r>
              <a:rPr lang="en-US" sz="1600" dirty="0" err="1" smtClean="0"/>
              <a:t>req</a:t>
            </a:r>
            <a:r>
              <a:rPr lang="en-US" sz="1600" dirty="0" smtClean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1.    String action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userAction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2.   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createLogin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{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3.       String password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“password”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4.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5.      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isInteger</a:t>
            </a:r>
            <a:r>
              <a:rPr lang="en-US" sz="1600" dirty="0" smtClean="0"/>
              <a:t>(password))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6.   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“insert into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“(login, password) values (”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+ </a:t>
            </a:r>
            <a:r>
              <a:rPr lang="en-US" sz="1600" dirty="0" smtClean="0">
                <a:solidFill>
                  <a:srgbClr val="00B0F0"/>
                </a:solidFill>
              </a:rPr>
              <a:t>“, ”</a:t>
            </a:r>
            <a:r>
              <a:rPr lang="en-US" sz="1600" dirty="0" smtClean="0"/>
              <a:t> + password + </a:t>
            </a:r>
            <a:r>
              <a:rPr lang="en-US" sz="1600" dirty="0" smtClean="0">
                <a:solidFill>
                  <a:srgbClr val="00B0F0"/>
                </a:solidFill>
              </a:rPr>
              <a:t>“)”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7.          </a:t>
            </a:r>
            <a:r>
              <a:rPr lang="en-US" sz="1600" dirty="0" err="1" smtClean="0"/>
              <a:t>displayAddressForm</a:t>
            </a:r>
            <a:r>
              <a:rPr lang="en-US" sz="1600" dirty="0" smtClean="0"/>
              <a:t>()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8.  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  <a:r>
              <a:rPr lang="en-US" sz="16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9.          </a:t>
            </a:r>
            <a:r>
              <a:rPr lang="en-US" sz="1600" dirty="0" err="1" smtClean="0"/>
              <a:t>displayErrorPage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“Bad password.”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10.    </a:t>
            </a:r>
            <a:r>
              <a:rPr lang="en-US" sz="1600" b="1" dirty="0" smtClean="0">
                <a:solidFill>
                  <a:schemeClr val="accent1"/>
                </a:solidFill>
              </a:rPr>
              <a:t>else 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provideAddress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11.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12.       String address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“address”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13.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“update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set”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 address =’” </a:t>
            </a:r>
            <a:r>
              <a:rPr lang="en-US" sz="1600" dirty="0" smtClean="0"/>
              <a:t>+ address + </a:t>
            </a:r>
            <a:r>
              <a:rPr lang="en-US" sz="1600" dirty="0" smtClean="0">
                <a:solidFill>
                  <a:srgbClr val="00B0F0"/>
                </a:solidFill>
              </a:rPr>
              <a:t>“’”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“where </a:t>
            </a:r>
            <a:r>
              <a:rPr lang="en-US" sz="1600" dirty="0" err="1" smtClean="0">
                <a:solidFill>
                  <a:srgbClr val="00B0F0"/>
                </a:solidFill>
              </a:rPr>
              <a:t>loginName</a:t>
            </a:r>
            <a:r>
              <a:rPr lang="en-US" sz="1600" dirty="0" smtClean="0">
                <a:solidFill>
                  <a:srgbClr val="00B0F0"/>
                </a:solidFill>
              </a:rPr>
              <a:t>=” </a:t>
            </a:r>
            <a:r>
              <a:rPr lang="en-US" sz="1600" dirty="0" smtClean="0"/>
              <a:t>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14.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15.       </a:t>
            </a:r>
            <a:r>
              <a:rPr lang="en-US" sz="1600" dirty="0" err="1" smtClean="0"/>
              <a:t>displayCreateLoginForm</a:t>
            </a:r>
            <a:r>
              <a:rPr lang="en-US" sz="1600" dirty="0" smtClean="0"/>
              <a:t>()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04800" y="1295400"/>
            <a:ext cx="2743200" cy="274320"/>
            <a:chOff x="29496" y="1799304"/>
            <a:chExt cx="2743200" cy="205740"/>
          </a:xfrm>
        </p:grpSpPr>
        <p:sp>
          <p:nvSpPr>
            <p:cNvPr id="5" name="Rectangle 4"/>
            <p:cNvSpPr/>
            <p:nvPr/>
          </p:nvSpPr>
          <p:spPr bwMode="auto">
            <a:xfrm>
              <a:off x="29496" y="1799304"/>
              <a:ext cx="1828800" cy="2057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userAction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858296" y="1901381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304800" y="4191000"/>
            <a:ext cx="2743200" cy="274320"/>
            <a:chOff x="29496" y="1799304"/>
            <a:chExt cx="2743200" cy="20574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9496" y="1799304"/>
              <a:ext cx="1828800" cy="2057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login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858296" y="1901381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304800" y="4572000"/>
            <a:ext cx="2743200" cy="304800"/>
            <a:chOff x="577644" y="4572000"/>
            <a:chExt cx="2743200" cy="304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577644" y="460248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address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Elbow Connector 32"/>
            <p:cNvCxnSpPr>
              <a:stCxn id="25" idx="3"/>
            </p:cNvCxnSpPr>
            <p:nvPr/>
          </p:nvCxnSpPr>
          <p:spPr bwMode="auto">
            <a:xfrm flipV="1">
              <a:off x="2406444" y="4572000"/>
              <a:ext cx="914400" cy="1676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304800" y="2133600"/>
            <a:ext cx="2743200" cy="609600"/>
            <a:chOff x="304800" y="1905000"/>
            <a:chExt cx="2743200" cy="6096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304800" y="224028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login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5" name="Elbow Connector 54"/>
            <p:cNvCxnSpPr>
              <a:stCxn id="54" idx="3"/>
            </p:cNvCxnSpPr>
            <p:nvPr/>
          </p:nvCxnSpPr>
          <p:spPr bwMode="auto">
            <a:xfrm flipV="1">
              <a:off x="2133600" y="1905000"/>
              <a:ext cx="914400" cy="472440"/>
            </a:xfrm>
            <a:prstGeom prst="bentConnector3">
              <a:avLst>
                <a:gd name="adj1" fmla="val 6774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304800" y="1905000"/>
            <a:ext cx="2743200" cy="381000"/>
            <a:chOff x="304800" y="1874520"/>
            <a:chExt cx="2743200" cy="3810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04800" y="198120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password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8" name="Elbow Connector 57"/>
            <p:cNvCxnSpPr>
              <a:stCxn id="57" idx="3"/>
            </p:cNvCxnSpPr>
            <p:nvPr/>
          </p:nvCxnSpPr>
          <p:spPr bwMode="auto">
            <a:xfrm flipV="1">
              <a:off x="2133600" y="1874520"/>
              <a:ext cx="914400" cy="2438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64" y="152400"/>
            <a:ext cx="8877300" cy="685800"/>
          </a:xfrm>
        </p:spPr>
        <p:txBody>
          <a:bodyPr lIns="0" rIns="0"/>
          <a:lstStyle/>
          <a:p>
            <a:r>
              <a:rPr lang="en-US" sz="3600" dirty="0" smtClean="0"/>
              <a:t>1) Interface Analysis: Compute IP Domains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1295400"/>
            <a:ext cx="2743200" cy="274320"/>
            <a:chOff x="29496" y="1799304"/>
            <a:chExt cx="2743200" cy="205740"/>
          </a:xfrm>
        </p:grpSpPr>
        <p:sp>
          <p:nvSpPr>
            <p:cNvPr id="6" name="Rectangle 5"/>
            <p:cNvSpPr/>
            <p:nvPr/>
          </p:nvSpPr>
          <p:spPr bwMode="auto">
            <a:xfrm>
              <a:off x="29496" y="1799304"/>
              <a:ext cx="1828800" cy="2057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userAction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858296" y="1901381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304800" y="4191000"/>
            <a:ext cx="2743200" cy="274320"/>
            <a:chOff x="29496" y="1799304"/>
            <a:chExt cx="2743200" cy="2057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9496" y="1799304"/>
              <a:ext cx="1828800" cy="2057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login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58296" y="1901381"/>
              <a:ext cx="914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304800" y="2133600"/>
            <a:ext cx="2743200" cy="609600"/>
            <a:chOff x="304800" y="1905000"/>
            <a:chExt cx="2743200" cy="609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04800" y="224028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login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Elbow Connector 15"/>
            <p:cNvCxnSpPr>
              <a:stCxn id="15" idx="3"/>
            </p:cNvCxnSpPr>
            <p:nvPr/>
          </p:nvCxnSpPr>
          <p:spPr bwMode="auto">
            <a:xfrm flipV="1">
              <a:off x="2133600" y="1905000"/>
              <a:ext cx="914400" cy="472440"/>
            </a:xfrm>
            <a:prstGeom prst="bentConnector3">
              <a:avLst>
                <a:gd name="adj1" fmla="val 6774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304800" y="4572000"/>
            <a:ext cx="2743200" cy="304800"/>
            <a:chOff x="577644" y="4572000"/>
            <a:chExt cx="2743200" cy="3048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77644" y="460248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address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Elbow Connector 18"/>
            <p:cNvCxnSpPr>
              <a:stCxn id="18" idx="3"/>
            </p:cNvCxnSpPr>
            <p:nvPr/>
          </p:nvCxnSpPr>
          <p:spPr bwMode="auto">
            <a:xfrm flipV="1">
              <a:off x="2406444" y="4572000"/>
              <a:ext cx="914400" cy="1676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304800" y="1004856"/>
            <a:ext cx="1828800" cy="8239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userAction:String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{“</a:t>
            </a:r>
            <a:r>
              <a:rPr lang="en-US" sz="1600" dirty="0" err="1" smtClean="0">
                <a:latin typeface="Arial" charset="0"/>
              </a:rPr>
              <a:t>createLogin</a:t>
            </a:r>
            <a:r>
              <a:rPr lang="en-US" sz="1600" dirty="0" smtClean="0">
                <a:latin typeface="Arial" charset="0"/>
              </a:rPr>
              <a:t>”, “</a:t>
            </a:r>
            <a:r>
              <a:rPr lang="en-US" sz="1600" dirty="0" err="1" smtClean="0">
                <a:latin typeface="Arial" charset="0"/>
              </a:rPr>
              <a:t>provideAddress</a:t>
            </a:r>
            <a:r>
              <a:rPr lang="en-US" sz="1600" dirty="0" smtClean="0">
                <a:latin typeface="Arial" charset="0"/>
              </a:rPr>
              <a:t>”}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04800" y="1905000"/>
            <a:ext cx="2743200" cy="381000"/>
            <a:chOff x="304800" y="1874520"/>
            <a:chExt cx="2743200" cy="381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04800" y="1981200"/>
              <a:ext cx="1828800" cy="2743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Arial" charset="0"/>
                </a:rPr>
                <a:t>password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Elbow Connector 21"/>
            <p:cNvCxnSpPr>
              <a:stCxn id="9" idx="3"/>
            </p:cNvCxnSpPr>
            <p:nvPr/>
          </p:nvCxnSpPr>
          <p:spPr bwMode="auto">
            <a:xfrm flipV="1">
              <a:off x="2133600" y="1874520"/>
              <a:ext cx="914400" cy="2438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Rectangle 28"/>
          <p:cNvSpPr/>
          <p:nvPr/>
        </p:nvSpPr>
        <p:spPr bwMode="auto">
          <a:xfrm>
            <a:off x="304800" y="2010696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password:String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02340" y="2011680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password:Integer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" y="2468880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charset="0"/>
              </a:rPr>
              <a:t>login:String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04800" y="4191000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charset="0"/>
              </a:rPr>
              <a:t>login:String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04800" y="4601496"/>
            <a:ext cx="18288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charset="0"/>
              </a:rPr>
              <a:t>address:String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564192" y="1541208"/>
            <a:ext cx="301752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3991896"/>
            <a:ext cx="384048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20036" y="2271252"/>
            <a:ext cx="2286000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71800" y="1066800"/>
            <a:ext cx="5390899" cy="4924425"/>
          </a:xfrm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</a:t>
            </a:r>
            <a:r>
              <a:rPr lang="en-US" sz="1600" b="1" dirty="0" smtClean="0">
                <a:solidFill>
                  <a:schemeClr val="accent1"/>
                </a:solidFill>
              </a:rPr>
              <a:t>public void </a:t>
            </a:r>
            <a:r>
              <a:rPr lang="en-US" sz="1600" dirty="0" smtClean="0"/>
              <a:t>service(</a:t>
            </a:r>
            <a:r>
              <a:rPr lang="en-US" sz="1600" dirty="0" err="1" smtClean="0"/>
              <a:t>HttpServletRequest</a:t>
            </a:r>
            <a:r>
              <a:rPr lang="en-US" sz="1600" dirty="0" smtClean="0"/>
              <a:t> </a:t>
            </a:r>
            <a:r>
              <a:rPr lang="en-US" sz="1600" dirty="0" err="1" smtClean="0"/>
              <a:t>req</a:t>
            </a:r>
            <a:r>
              <a:rPr lang="en-US" sz="1600" dirty="0" smtClean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1.    String action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userAction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2.   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createLogin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3.       String password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“password”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4.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5.      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if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isInteger</a:t>
            </a:r>
            <a:r>
              <a:rPr lang="en-US" sz="1600" dirty="0" smtClean="0"/>
              <a:t>(password))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6.   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“insert into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“(login, password) values (”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   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+ </a:t>
            </a:r>
            <a:r>
              <a:rPr lang="en-US" sz="1600" dirty="0" smtClean="0">
                <a:solidFill>
                  <a:srgbClr val="00B0F0"/>
                </a:solidFill>
              </a:rPr>
              <a:t>“, ”</a:t>
            </a:r>
            <a:r>
              <a:rPr lang="en-US" sz="1600" dirty="0" smtClean="0"/>
              <a:t> + password + </a:t>
            </a:r>
            <a:r>
              <a:rPr lang="en-US" sz="1600" dirty="0" smtClean="0">
                <a:solidFill>
                  <a:srgbClr val="00B0F0"/>
                </a:solidFill>
              </a:rPr>
              <a:t>“)”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7.          </a:t>
            </a:r>
            <a:r>
              <a:rPr lang="en-US" sz="1600" dirty="0" err="1" smtClean="0"/>
              <a:t>displayAddressForm</a:t>
            </a:r>
            <a:r>
              <a:rPr lang="en-US" sz="1600" dirty="0" smtClean="0"/>
              <a:t>()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8.  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  <a:r>
              <a:rPr lang="en-US" sz="1600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9.          </a:t>
            </a:r>
            <a:r>
              <a:rPr lang="en-US" sz="1600" dirty="0" err="1" smtClean="0"/>
              <a:t>displayErrorPage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“Bad password.”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10.    </a:t>
            </a:r>
            <a:r>
              <a:rPr lang="en-US" sz="1600" b="1" dirty="0" smtClean="0">
                <a:solidFill>
                  <a:schemeClr val="accent1"/>
                </a:solidFill>
              </a:rPr>
              <a:t>else if </a:t>
            </a:r>
            <a:r>
              <a:rPr lang="en-US" sz="1600" dirty="0" smtClean="0"/>
              <a:t>(</a:t>
            </a:r>
            <a:r>
              <a:rPr lang="en-US" sz="1600" dirty="0" err="1" smtClean="0"/>
              <a:t>action.equals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</a:t>
            </a:r>
            <a:r>
              <a:rPr lang="en-US" sz="1600" dirty="0" err="1" smtClean="0">
                <a:solidFill>
                  <a:srgbClr val="00B0F0"/>
                </a:solidFill>
              </a:rPr>
              <a:t>provideAddress</a:t>
            </a:r>
            <a:r>
              <a:rPr lang="en-US" sz="1600" dirty="0" smtClean="0">
                <a:solidFill>
                  <a:srgbClr val="00B0F0"/>
                </a:solidFill>
              </a:rPr>
              <a:t>”</a:t>
            </a:r>
            <a:r>
              <a:rPr lang="en-US" sz="1600" dirty="0" smtClean="0"/>
              <a:t>))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11.       String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“login”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12.       String address = </a:t>
            </a:r>
            <a:r>
              <a:rPr lang="en-US" sz="1600" dirty="0" err="1" smtClean="0"/>
              <a:t>req.getParameter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“address”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13.       </a:t>
            </a:r>
            <a:r>
              <a:rPr lang="en-US" sz="1600" dirty="0" err="1" smtClean="0"/>
              <a:t>db.execute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00B0F0"/>
                </a:solidFill>
              </a:rPr>
              <a:t>“update </a:t>
            </a:r>
            <a:r>
              <a:rPr lang="en-US" sz="1600" dirty="0" err="1" smtClean="0">
                <a:solidFill>
                  <a:srgbClr val="00B0F0"/>
                </a:solidFill>
              </a:rPr>
              <a:t>UserTable</a:t>
            </a:r>
            <a:r>
              <a:rPr lang="en-US" sz="1600" dirty="0" smtClean="0">
                <a:solidFill>
                  <a:srgbClr val="00B0F0"/>
                </a:solidFill>
              </a:rPr>
              <a:t> set”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 address =’” </a:t>
            </a:r>
            <a:r>
              <a:rPr lang="en-US" sz="1600" dirty="0" smtClean="0"/>
              <a:t>+ address + </a:t>
            </a:r>
            <a:r>
              <a:rPr lang="en-US" sz="1600" dirty="0" smtClean="0">
                <a:solidFill>
                  <a:srgbClr val="00B0F0"/>
                </a:solidFill>
              </a:rPr>
              <a:t>“’”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                                + </a:t>
            </a:r>
            <a:r>
              <a:rPr lang="en-US" sz="1600" dirty="0" smtClean="0">
                <a:solidFill>
                  <a:srgbClr val="00B0F0"/>
                </a:solidFill>
              </a:rPr>
              <a:t>“where </a:t>
            </a:r>
            <a:r>
              <a:rPr lang="en-US" sz="1600" dirty="0" err="1" smtClean="0">
                <a:solidFill>
                  <a:srgbClr val="00B0F0"/>
                </a:solidFill>
              </a:rPr>
              <a:t>loginName</a:t>
            </a:r>
            <a:r>
              <a:rPr lang="en-US" sz="1600" dirty="0" smtClean="0">
                <a:solidFill>
                  <a:srgbClr val="00B0F0"/>
                </a:solidFill>
              </a:rPr>
              <a:t>=” </a:t>
            </a:r>
            <a:r>
              <a:rPr lang="en-US" sz="1600" dirty="0" smtClean="0"/>
              <a:t>+ </a:t>
            </a:r>
            <a:r>
              <a:rPr lang="en-US" sz="1600" dirty="0" err="1" smtClean="0"/>
              <a:t>loginName</a:t>
            </a:r>
            <a:r>
              <a:rPr lang="en-US" sz="1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14.    </a:t>
            </a:r>
            <a:r>
              <a:rPr lang="en-US" sz="1600" b="1" dirty="0" smtClean="0">
                <a:solidFill>
                  <a:schemeClr val="accent1"/>
                </a:solidFill>
              </a:rPr>
              <a:t>else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15.       </a:t>
            </a:r>
            <a:r>
              <a:rPr lang="en-US" sz="1600" dirty="0" err="1" smtClean="0"/>
              <a:t>displayCreateLoginForm</a:t>
            </a:r>
            <a:r>
              <a:rPr lang="en-US" sz="1600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allAtOnce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halfond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FF6600"/>
      </a:accent1>
      <a:accent2>
        <a:srgbClr val="99CC00"/>
      </a:accent2>
      <a:accent3>
        <a:srgbClr val="AAAAAA"/>
      </a:accent3>
      <a:accent4>
        <a:srgbClr val="DADADA"/>
      </a:accent4>
      <a:accent5>
        <a:srgbClr val="FFB8AA"/>
      </a:accent5>
      <a:accent6>
        <a:srgbClr val="8AB900"/>
      </a:accent6>
      <a:hlink>
        <a:srgbClr val="960000"/>
      </a:hlink>
      <a:folHlink>
        <a:srgbClr val="4068AC"/>
      </a:folHlink>
    </a:clrScheme>
    <a:fontScheme name="Bar Code">
      <a:majorFont>
        <a:latin typeface="Helvetica"/>
        <a:ea typeface="Osaka"/>
        <a:cs typeface=""/>
      </a:majorFont>
      <a:minorFont>
        <a:latin typeface="Helvetic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r 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halfond</Template>
  <TotalTime>4391</TotalTime>
  <Words>1546</Words>
  <Application>Microsoft Office PowerPoint</Application>
  <PresentationFormat>On-screen Show (4:3)</PresentationFormat>
  <Paragraphs>370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halfond</vt:lpstr>
      <vt:lpstr>Penetration Testing with Improved Input Vector Identification</vt:lpstr>
      <vt:lpstr>Web Application Overview </vt:lpstr>
      <vt:lpstr>Penetration Testing Overview </vt:lpstr>
      <vt:lpstr>Penetration Testing Phases</vt:lpstr>
      <vt:lpstr>Example Web Application Code</vt:lpstr>
      <vt:lpstr>Our Approach</vt:lpstr>
      <vt:lpstr>1) Information Gathering: Interface Analysis</vt:lpstr>
      <vt:lpstr>1) Interface Analysis: Identify IP Names</vt:lpstr>
      <vt:lpstr>1) Interface Analysis: Compute IP Domains</vt:lpstr>
      <vt:lpstr>1) Interface Analysis: Group IPs</vt:lpstr>
      <vt:lpstr>1) Information Gathering: Summary</vt:lpstr>
      <vt:lpstr>2) Attack Generation</vt:lpstr>
      <vt:lpstr>3) Response Analysis with WASP</vt:lpstr>
      <vt:lpstr>3) WASP: Identify Trusted Data</vt:lpstr>
      <vt:lpstr>3) WASP: Syntax Aware Evaluation</vt:lpstr>
      <vt:lpstr>Empirical Evaluation</vt:lpstr>
      <vt:lpstr>Implementation: Baseline Approach</vt:lpstr>
      <vt:lpstr>Implementation: Our Approach</vt:lpstr>
      <vt:lpstr>Subject Applications</vt:lpstr>
      <vt:lpstr>RQ1: Runtime</vt:lpstr>
      <vt:lpstr>RQ2: Thoroughness</vt:lpstr>
      <vt:lpstr>RQ3: Number of Vulnerabilities</vt:lpstr>
      <vt:lpstr>Summary of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Penetration Testing with Improved Input Vector Identification</dc:title>
  <dc:creator/>
  <cp:lastModifiedBy>William G.J. Halfond</cp:lastModifiedBy>
  <cp:revision>44</cp:revision>
  <dcterms:created xsi:type="dcterms:W3CDTF">2006-08-16T00:00:00Z</dcterms:created>
  <dcterms:modified xsi:type="dcterms:W3CDTF">2009-04-09T19:43:36Z</dcterms:modified>
</cp:coreProperties>
</file>