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9" r:id="rId10"/>
    <p:sldId id="267" r:id="rId11"/>
    <p:sldId id="282" r:id="rId12"/>
    <p:sldId id="286" r:id="rId13"/>
    <p:sldId id="284" r:id="rId14"/>
    <p:sldId id="285" r:id="rId15"/>
    <p:sldId id="288" r:id="rId16"/>
    <p:sldId id="283" r:id="rId17"/>
    <p:sldId id="287" r:id="rId18"/>
    <p:sldId id="290" r:id="rId19"/>
    <p:sldId id="300" r:id="rId20"/>
    <p:sldId id="301" r:id="rId21"/>
    <p:sldId id="271" r:id="rId22"/>
    <p:sldId id="29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F81BD"/>
    <a:srgbClr val="F0AD00"/>
    <a:srgbClr val="BE0606"/>
    <a:srgbClr val="FFFF00"/>
    <a:srgbClr val="A6D4A7"/>
    <a:srgbClr val="4FDFF3"/>
    <a:srgbClr val="A162D0"/>
    <a:srgbClr val="0B6924"/>
    <a:srgbClr val="FF33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2945" autoAdjust="0"/>
  </p:normalViewPr>
  <p:slideViewPr>
    <p:cSldViewPr>
      <p:cViewPr>
        <p:scale>
          <a:sx n="69" d="100"/>
          <a:sy n="69" d="100"/>
        </p:scale>
        <p:origin x="-160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29D25C-7DB1-45A3-9A16-FD4648BA72EC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D4FCCE-F99C-4CC0-81BE-C0E5C7F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Positives due to  (1) Elements with text and background images (2) Unidentified variable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in summary – we looked at a motivating example, certain challenges and issues for detecting cross browser issues automatically, I presented my technique</a:t>
            </a:r>
            <a:r>
              <a:rPr lang="en-US" baseline="0" dirty="0" smtClean="0"/>
              <a:t> to identify these issues automatically and concluded with results which were encouraging.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>
              <a:buFontTx/>
              <a:buChar char="-"/>
            </a:pPr>
            <a:r>
              <a:rPr lang="en-US" dirty="0" smtClean="0"/>
              <a:t> Improve the technique &amp; tool based on user feedback.</a:t>
            </a:r>
          </a:p>
          <a:p>
            <a:pPr>
              <a:buFontTx/>
              <a:buChar char="-"/>
            </a:pPr>
            <a:r>
              <a:rPr lang="en-US" dirty="0" smtClean="0"/>
              <a:t> Perform additional experiments.</a:t>
            </a:r>
          </a:p>
          <a:p>
            <a:pPr>
              <a:buFontTx/>
              <a:buChar char="-"/>
            </a:pPr>
            <a:r>
              <a:rPr lang="en-US" dirty="0" smtClean="0"/>
              <a:t> Investigate ways to further reduce false positives.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applications</a:t>
            </a:r>
            <a:r>
              <a:rPr lang="en-US" baseline="0" dirty="0" smtClean="0"/>
              <a:t> are ubiquitous. We use them in our day-to-day activities such as banking, shopping, networking, email, checking news and work. The advantage of web applications is due to their instant deployment and cross-platform compatibility. But are web applications truly cross-compatible? Let me show you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..This might be a toy example,</a:t>
            </a:r>
            <a:r>
              <a:rPr lang="en-US" baseline="0" dirty="0" smtClean="0"/>
              <a:t> but such problems are very common in real websites.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example close to our heart</a:t>
            </a:r>
            <a:r>
              <a:rPr lang="en-US" baseline="0" dirty="0" smtClean="0"/>
              <a:t> is the Georgia Tech website.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Companies Limit the number of</a:t>
            </a:r>
            <a:r>
              <a:rPr lang="en-US" baseline="0" dirty="0" smtClean="0"/>
              <a:t> browsers supported and are constantly struggling to fix bugs that appear with new browser versions and updates.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t is tedious and time consuming to inspect all the web pages across all browsers manually. However current tools rely on manual inspection by developers for finding cross </a:t>
            </a:r>
            <a:r>
              <a:rPr lang="en-US" baseline="0" smtClean="0"/>
              <a:t>browser layout issues.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RQ1:</a:t>
            </a:r>
          </a:p>
          <a:p>
            <a:endParaRPr lang="en-US" dirty="0" smtClean="0"/>
          </a:p>
          <a:p>
            <a:r>
              <a:rPr lang="en-US" dirty="0" smtClean="0"/>
              <a:t>RQ2: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Positives due to  (1) Elements with text and background images (2) Unidentified variable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Positives due to  (1) Elements with text and background images (2) Unidentified variable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FCCE-F99C-4CC0-81BE-C0E5C7F9A1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38D7-0160-4BEE-A1F9-2BCEAA1DFF9C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E06C-1C2A-4FDB-BA5B-3A752C7B8A0B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A676-28E2-4586-BAA6-7B6DC4AA41AE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769C-7F9E-4B83-B8E0-CECCD3103ADD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713-B9A4-4628-95BC-372E80B65755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2092-27F3-49F4-B998-1BEE634EA692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2EB-52BC-4D62-8F2B-DC3D7CDE57E4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AB83-7D20-42FF-9C38-195E10D808D9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9E73-DDE5-4132-ADFE-F47ADCCFCAEF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1E2-069E-4CB7-8B39-F75FF2DCEF60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6206E89-AE3D-466A-B984-1ADF87C3F33A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3658BAE-D748-4200-A6C1-F2D6E7808DCE}" type="datetime1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C93247F-5E58-4FAE-ACE5-274F6C636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8077200" cy="2403755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Trajan Pro" pitchFamily="18" charset="0"/>
              </a:rPr>
              <a:t>WebDiff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600" dirty="0" smtClean="0"/>
              <a:t>Automated </a:t>
            </a:r>
            <a:r>
              <a:rPr lang="en-US" sz="3600" dirty="0" smtClean="0"/>
              <a:t>Identification of </a:t>
            </a:r>
            <a:br>
              <a:rPr lang="en-US" sz="3600" dirty="0" smtClean="0"/>
            </a:br>
            <a:r>
              <a:rPr lang="en-US" sz="3600" dirty="0" smtClean="0"/>
              <a:t>Cross-browser Issues in Web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188525"/>
            <a:ext cx="4572000" cy="1118616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Shauvik Roy Choudhary, 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Husayn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Versee</a:t>
            </a:r>
            <a:r>
              <a:rPr lang="en-US" sz="2400" b="1" dirty="0" smtClean="0">
                <a:solidFill>
                  <a:schemeClr val="tx1"/>
                </a:solidFill>
              </a:rPr>
              <a:t>, and Alessandro </a:t>
            </a:r>
            <a:r>
              <a:rPr lang="en-US" sz="2400" b="1" dirty="0" err="1" smtClean="0">
                <a:solidFill>
                  <a:schemeClr val="tx1"/>
                </a:solidFill>
              </a:rPr>
              <a:t>Orso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Georgia Institute of Technology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6310745"/>
            <a:ext cx="8382000" cy="4572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Partially supported by the NSF awards CCF-0916605 and CCF-0725202 to Georgia 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1. </a:t>
            </a:r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96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each browser under consideration, the technique collects: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865663" y="2611580"/>
            <a:ext cx="3516337" cy="3865420"/>
            <a:chOff x="4865663" y="2611580"/>
            <a:chExt cx="3516337" cy="3865420"/>
          </a:xfrm>
        </p:grpSpPr>
        <p:sp>
          <p:nvSpPr>
            <p:cNvPr id="27" name="Rectangle 26"/>
            <p:cNvSpPr/>
            <p:nvPr/>
          </p:nvSpPr>
          <p:spPr>
            <a:xfrm>
              <a:off x="4953000" y="6107668"/>
              <a:ext cx="3429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Visual Information (Screenshot)</a:t>
              </a:r>
              <a:endParaRPr lang="en-US" b="1" dirty="0"/>
            </a:p>
          </p:txBody>
        </p:sp>
        <p:pic>
          <p:nvPicPr>
            <p:cNvPr id="28" name="Picture 5" descr="C:\Documents and Settings\shauvik\Desktop\gatech_fu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5663" y="2611580"/>
              <a:ext cx="3381534" cy="3484420"/>
            </a:xfrm>
            <a:prstGeom prst="rect">
              <a:avLst/>
            </a:prstGeom>
            <a:noFill/>
          </p:spPr>
        </p:pic>
      </p:grpSp>
      <p:sp>
        <p:nvSpPr>
          <p:cNvPr id="30" name="Rectangle 29"/>
          <p:cNvSpPr/>
          <p:nvPr/>
        </p:nvSpPr>
        <p:spPr>
          <a:xfrm>
            <a:off x="990600" y="57150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( </a:t>
            </a:r>
            <a:r>
              <a:rPr lang="en-US" sz="1600" i="1" dirty="0" err="1" smtClean="0">
                <a:latin typeface="Calibri" pitchFamily="34" charset="0"/>
              </a:rPr>
              <a:t>tagname</a:t>
            </a:r>
            <a:r>
              <a:rPr lang="en-US" sz="1600" i="1" dirty="0" smtClean="0">
                <a:latin typeface="Calibri" pitchFamily="34" charset="0"/>
              </a:rPr>
              <a:t>, id, </a:t>
            </a:r>
            <a:r>
              <a:rPr lang="en-US" sz="1600" i="1" dirty="0" err="1" smtClean="0">
                <a:latin typeface="Calibri" pitchFamily="34" charset="0"/>
              </a:rPr>
              <a:t>xpath</a:t>
            </a:r>
            <a:r>
              <a:rPr lang="en-US" sz="1600" i="1" dirty="0" smtClean="0">
                <a:latin typeface="Calibri" pitchFamily="34" charset="0"/>
              </a:rPr>
              <a:t>, </a:t>
            </a:r>
            <a:r>
              <a:rPr lang="en-US" sz="1600" i="1" dirty="0" err="1" smtClean="0">
                <a:latin typeface="Calibri" pitchFamily="34" charset="0"/>
              </a:rPr>
              <a:t>coord</a:t>
            </a:r>
            <a:r>
              <a:rPr lang="en-US" sz="1600" i="1" dirty="0" smtClean="0">
                <a:latin typeface="Calibri" pitchFamily="34" charset="0"/>
              </a:rPr>
              <a:t>, </a:t>
            </a:r>
            <a:br>
              <a:rPr lang="en-US" sz="1600" i="1" dirty="0" smtClean="0">
                <a:latin typeface="Calibri" pitchFamily="34" charset="0"/>
              </a:rPr>
            </a:br>
            <a:r>
              <a:rPr lang="en-US" sz="1600" i="1" dirty="0" smtClean="0">
                <a:latin typeface="Calibri" pitchFamily="34" charset="0"/>
              </a:rPr>
              <a:t>clickable, visible, </a:t>
            </a:r>
            <a:r>
              <a:rPr lang="en-US" sz="1600" i="1" dirty="0" err="1" smtClean="0">
                <a:latin typeface="Calibri" pitchFamily="34" charset="0"/>
              </a:rPr>
              <a:t>zindex</a:t>
            </a:r>
            <a:r>
              <a:rPr lang="en-US" sz="1600" i="1" dirty="0" smtClean="0">
                <a:latin typeface="Calibri" pitchFamily="34" charset="0"/>
              </a:rPr>
              <a:t>, hash )</a:t>
            </a:r>
            <a:endParaRPr lang="en-US" sz="1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47575" y="2957950"/>
            <a:ext cx="3695825" cy="2821582"/>
            <a:chOff x="647575" y="2957950"/>
            <a:chExt cx="3695825" cy="2821582"/>
          </a:xfrm>
        </p:grpSpPr>
        <p:sp>
          <p:nvSpPr>
            <p:cNvPr id="31" name="Rectangle 30"/>
            <p:cNvSpPr/>
            <p:nvPr/>
          </p:nvSpPr>
          <p:spPr>
            <a:xfrm>
              <a:off x="829811" y="5410200"/>
              <a:ext cx="31325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indent="-514350"/>
              <a:r>
                <a:rPr lang="en-US" b="1" dirty="0" smtClean="0">
                  <a:latin typeface="+mj-lt"/>
                </a:rPr>
                <a:t>Structural Information (DOM)</a:t>
              </a:r>
              <a:endParaRPr lang="en-US" b="1" dirty="0">
                <a:latin typeface="+mj-lt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647575" y="2957950"/>
              <a:ext cx="3695825" cy="2205260"/>
              <a:chOff x="398190" y="2667000"/>
              <a:chExt cx="3695825" cy="220526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981200" y="2667000"/>
                <a:ext cx="762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body</a:t>
                </a:r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852050" y="316576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819400" y="3200400"/>
                <a:ext cx="533400" cy="30480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div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2092035" y="32004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98190" y="3732370"/>
                <a:ext cx="457200" cy="3048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1</a:t>
                </a:r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14390" y="3732370"/>
                <a:ext cx="381000" cy="30480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350810" y="3732370"/>
                <a:ext cx="457200" cy="3048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ul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Arrow Connector 54"/>
              <p:cNvCxnSpPr>
                <a:stCxn id="45" idx="2"/>
                <a:endCxn id="46" idx="0"/>
              </p:cNvCxnSpPr>
              <p:nvPr/>
            </p:nvCxnSpPr>
            <p:spPr>
              <a:xfrm rot="5400000">
                <a:off x="1643493" y="2447057"/>
                <a:ext cx="193965" cy="12434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Straight Arrow Connector 55"/>
              <p:cNvCxnSpPr>
                <a:stCxn id="45" idx="2"/>
                <a:endCxn id="48" idx="0"/>
              </p:cNvCxnSpPr>
              <p:nvPr/>
            </p:nvCxnSpPr>
            <p:spPr>
              <a:xfrm rot="5400000">
                <a:off x="2246168" y="3084368"/>
                <a:ext cx="228600" cy="34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Arrow Connector 58"/>
              <p:cNvCxnSpPr>
                <a:stCxn id="45" idx="2"/>
                <a:endCxn id="47" idx="0"/>
              </p:cNvCxnSpPr>
              <p:nvPr/>
            </p:nvCxnSpPr>
            <p:spPr>
              <a:xfrm rot="16200000" flipH="1">
                <a:off x="2609850" y="2724150"/>
                <a:ext cx="228600" cy="7239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Straight Arrow Connector 61"/>
              <p:cNvCxnSpPr>
                <a:stCxn id="46" idx="2"/>
                <a:endCxn id="49" idx="0"/>
              </p:cNvCxnSpPr>
              <p:nvPr/>
            </p:nvCxnSpPr>
            <p:spPr>
              <a:xfrm rot="5400000">
                <a:off x="741868" y="3355487"/>
                <a:ext cx="261805" cy="4919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5" name="Straight Arrow Connector 64"/>
              <p:cNvCxnSpPr>
                <a:stCxn id="46" idx="2"/>
                <a:endCxn id="50" idx="0"/>
              </p:cNvCxnSpPr>
              <p:nvPr/>
            </p:nvCxnSpPr>
            <p:spPr>
              <a:xfrm rot="5400000">
                <a:off x="980918" y="3594537"/>
                <a:ext cx="261805" cy="138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>
                <a:stCxn id="46" idx="2"/>
                <a:endCxn id="51" idx="0"/>
              </p:cNvCxnSpPr>
              <p:nvPr/>
            </p:nvCxnSpPr>
            <p:spPr>
              <a:xfrm rot="16200000" flipH="1">
                <a:off x="1218178" y="3371137"/>
                <a:ext cx="261805" cy="4606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4" name="Rounded Rectangle 73"/>
              <p:cNvSpPr/>
              <p:nvPr/>
            </p:nvSpPr>
            <p:spPr>
              <a:xfrm>
                <a:off x="1884215" y="371994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2653870" y="372663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2123325" y="4162815"/>
                <a:ext cx="533400" cy="3048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621455" y="4162815"/>
                <a:ext cx="457200" cy="3048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ul</a:t>
                </a:r>
                <a:endParaRPr lang="en-US" dirty="0"/>
              </a:p>
            </p:txBody>
          </p:sp>
          <p:cxnSp>
            <p:nvCxnSpPr>
              <p:cNvPr id="79" name="Straight Arrow Connector 78"/>
              <p:cNvCxnSpPr>
                <a:stCxn id="48" idx="2"/>
                <a:endCxn id="74" idx="0"/>
              </p:cNvCxnSpPr>
              <p:nvPr/>
            </p:nvCxnSpPr>
            <p:spPr>
              <a:xfrm rot="5400000">
                <a:off x="2147453" y="3508662"/>
                <a:ext cx="214745" cy="2078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3" name="Straight Arrow Connector 82"/>
              <p:cNvCxnSpPr>
                <a:stCxn id="48" idx="2"/>
                <a:endCxn id="75" idx="0"/>
              </p:cNvCxnSpPr>
              <p:nvPr/>
            </p:nvCxnSpPr>
            <p:spPr>
              <a:xfrm rot="16200000" flipH="1">
                <a:off x="2528937" y="3334997"/>
                <a:ext cx="221430" cy="56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74" idx="2"/>
                <a:endCxn id="78" idx="0"/>
              </p:cNvCxnSpPr>
              <p:nvPr/>
            </p:nvCxnSpPr>
            <p:spPr>
              <a:xfrm rot="5400000">
                <a:off x="1931450" y="3943350"/>
                <a:ext cx="138070" cy="3008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74" idx="2"/>
                <a:endCxn id="76" idx="0"/>
              </p:cNvCxnSpPr>
              <p:nvPr/>
            </p:nvCxnSpPr>
            <p:spPr>
              <a:xfrm rot="16200000" flipH="1">
                <a:off x="2201435" y="3974225"/>
                <a:ext cx="138070" cy="2391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2" name="Rounded Rectangle 91"/>
              <p:cNvSpPr/>
              <p:nvPr/>
            </p:nvSpPr>
            <p:spPr>
              <a:xfrm>
                <a:off x="2415230" y="4567460"/>
                <a:ext cx="533400" cy="3048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div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2986610" y="4567460"/>
                <a:ext cx="533400" cy="304800"/>
              </a:xfrm>
              <a:prstGeom prst="roundRect">
                <a:avLst/>
              </a:prstGeom>
              <a:solidFill>
                <a:srgbClr val="4F81BD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div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560615" y="4562200"/>
                <a:ext cx="533400" cy="30480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div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3565875" y="4058185"/>
                <a:ext cx="528140" cy="3048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div</a:t>
                </a:r>
                <a:endParaRPr lang="en-US" dirty="0"/>
              </a:p>
            </p:txBody>
          </p:sp>
          <p:cxnSp>
            <p:nvCxnSpPr>
              <p:cNvPr id="97" name="Straight Arrow Connector 96"/>
              <p:cNvCxnSpPr>
                <a:stCxn id="75" idx="2"/>
                <a:endCxn id="96" idx="1"/>
              </p:cNvCxnSpPr>
              <p:nvPr/>
            </p:nvCxnSpPr>
            <p:spPr>
              <a:xfrm rot="16200000" flipH="1">
                <a:off x="3153645" y="3798354"/>
                <a:ext cx="179155" cy="6453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Arrow Connector 99"/>
              <p:cNvCxnSpPr>
                <a:stCxn id="75" idx="2"/>
                <a:endCxn id="95" idx="0"/>
              </p:cNvCxnSpPr>
              <p:nvPr/>
            </p:nvCxnSpPr>
            <p:spPr>
              <a:xfrm rot="16200000" flipH="1">
                <a:off x="3108557" y="3843442"/>
                <a:ext cx="530770" cy="9067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6" name="Straight Arrow Connector 105"/>
              <p:cNvCxnSpPr>
                <a:stCxn id="75" idx="2"/>
                <a:endCxn id="93" idx="0"/>
              </p:cNvCxnSpPr>
              <p:nvPr/>
            </p:nvCxnSpPr>
            <p:spPr>
              <a:xfrm rot="16200000" flipH="1">
                <a:off x="2818925" y="4133075"/>
                <a:ext cx="536030" cy="3327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9" name="Straight Arrow Connector 108"/>
              <p:cNvCxnSpPr>
                <a:stCxn id="75" idx="2"/>
                <a:endCxn id="92" idx="0"/>
              </p:cNvCxnSpPr>
              <p:nvPr/>
            </p:nvCxnSpPr>
            <p:spPr>
              <a:xfrm rot="5400000">
                <a:off x="2533235" y="4180125"/>
                <a:ext cx="536030" cy="238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4866289" y="2640480"/>
            <a:ext cx="3394842" cy="3379320"/>
            <a:chOff x="4866289" y="2424545"/>
            <a:chExt cx="3394842" cy="3379320"/>
          </a:xfrm>
          <a:effectLst>
            <a:outerShdw blurRad="139700" dir="5400000" algn="ctr" rotWithShape="0">
              <a:srgbClr val="000000">
                <a:alpha val="45000"/>
              </a:srgbClr>
            </a:outerShdw>
          </a:effectLst>
        </p:grpSpPr>
        <p:sp>
          <p:nvSpPr>
            <p:cNvPr id="114" name="Rectangle 113"/>
            <p:cNvSpPr/>
            <p:nvPr/>
          </p:nvSpPr>
          <p:spPr>
            <a:xfrm>
              <a:off x="4876800" y="2438400"/>
              <a:ext cx="6096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62800" y="2424545"/>
              <a:ext cx="914400" cy="381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876799" y="2971800"/>
              <a:ext cx="651641" cy="18080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876799" y="4790089"/>
              <a:ext cx="651641" cy="4572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90310" y="2971800"/>
              <a:ext cx="1323109" cy="12953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90310" y="4301835"/>
              <a:ext cx="1323109" cy="12330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934200" y="4294910"/>
              <a:ext cx="1323109" cy="12330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934200" y="2971801"/>
              <a:ext cx="1323109" cy="1295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66289" y="2777832"/>
              <a:ext cx="3394841" cy="1965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866290" y="5562600"/>
              <a:ext cx="3394841" cy="24126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458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2. </a:t>
            </a:r>
            <a:r>
              <a:rPr lang="en-US" dirty="0" smtClean="0"/>
              <a:t>Detection of Variable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1901"/>
            <a:ext cx="8610600" cy="8264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Load page twice in reference browser:</a:t>
            </a:r>
            <a:endParaRPr lang="en-US" sz="2600" dirty="0"/>
          </a:p>
        </p:txBody>
      </p:sp>
      <p:sp>
        <p:nvSpPr>
          <p:cNvPr id="65" name="Rounded Rectangle 64"/>
          <p:cNvSpPr/>
          <p:nvPr/>
        </p:nvSpPr>
        <p:spPr>
          <a:xfrm>
            <a:off x="2116410" y="3204940"/>
            <a:ext cx="7620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987260" y="3703705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2954610" y="3738340"/>
            <a:ext cx="5334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227245" y="3738340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533400" y="4270310"/>
            <a:ext cx="457200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49600" y="4270310"/>
            <a:ext cx="381000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486020" y="4270310"/>
            <a:ext cx="457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65" idx="2"/>
            <a:endCxn id="66" idx="0"/>
          </p:cNvCxnSpPr>
          <p:nvPr/>
        </p:nvCxnSpPr>
        <p:spPr>
          <a:xfrm rot="5400000">
            <a:off x="1778703" y="2984997"/>
            <a:ext cx="193965" cy="124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3" name="Straight Arrow Connector 72"/>
          <p:cNvCxnSpPr>
            <a:stCxn id="65" idx="2"/>
            <a:endCxn id="68" idx="0"/>
          </p:cNvCxnSpPr>
          <p:nvPr/>
        </p:nvCxnSpPr>
        <p:spPr>
          <a:xfrm rot="5400000">
            <a:off x="2381378" y="3622308"/>
            <a:ext cx="228600" cy="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>
            <a:stCxn id="65" idx="2"/>
            <a:endCxn id="67" idx="0"/>
          </p:cNvCxnSpPr>
          <p:nvPr/>
        </p:nvCxnSpPr>
        <p:spPr>
          <a:xfrm rot="16200000" flipH="1">
            <a:off x="2745060" y="326209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>
            <a:stCxn id="66" idx="2"/>
            <a:endCxn id="69" idx="0"/>
          </p:cNvCxnSpPr>
          <p:nvPr/>
        </p:nvCxnSpPr>
        <p:spPr>
          <a:xfrm rot="5400000">
            <a:off x="877078" y="3893427"/>
            <a:ext cx="261805" cy="49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6" name="Straight Arrow Connector 75"/>
          <p:cNvCxnSpPr>
            <a:stCxn id="66" idx="2"/>
            <a:endCxn id="70" idx="0"/>
          </p:cNvCxnSpPr>
          <p:nvPr/>
        </p:nvCxnSpPr>
        <p:spPr>
          <a:xfrm rot="5400000">
            <a:off x="1116128" y="4132477"/>
            <a:ext cx="261805" cy="1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66" idx="2"/>
            <a:endCxn id="71" idx="0"/>
          </p:cNvCxnSpPr>
          <p:nvPr/>
        </p:nvCxnSpPr>
        <p:spPr>
          <a:xfrm rot="16200000" flipH="1">
            <a:off x="1353388" y="3909077"/>
            <a:ext cx="261805" cy="460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8" name="Rounded Rectangle 77"/>
          <p:cNvSpPr/>
          <p:nvPr/>
        </p:nvSpPr>
        <p:spPr>
          <a:xfrm>
            <a:off x="2019425" y="4257885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2789080" y="4264570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2258535" y="4700755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81" name="Rounded Rectangle 80"/>
          <p:cNvSpPr/>
          <p:nvPr/>
        </p:nvSpPr>
        <p:spPr>
          <a:xfrm>
            <a:off x="1756665" y="4700755"/>
            <a:ext cx="4572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ul</a:t>
            </a:r>
            <a:endParaRPr lang="en-US" dirty="0"/>
          </a:p>
        </p:txBody>
      </p:sp>
      <p:cxnSp>
        <p:nvCxnSpPr>
          <p:cNvPr id="82" name="Straight Arrow Connector 81"/>
          <p:cNvCxnSpPr>
            <a:stCxn id="68" idx="2"/>
            <a:endCxn id="78" idx="0"/>
          </p:cNvCxnSpPr>
          <p:nvPr/>
        </p:nvCxnSpPr>
        <p:spPr>
          <a:xfrm rot="5400000">
            <a:off x="2282663" y="4046602"/>
            <a:ext cx="214745" cy="207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/>
          <p:cNvCxnSpPr>
            <a:stCxn id="68" idx="2"/>
            <a:endCxn id="79" idx="0"/>
          </p:cNvCxnSpPr>
          <p:nvPr/>
        </p:nvCxnSpPr>
        <p:spPr>
          <a:xfrm rot="16200000" flipH="1">
            <a:off x="2664147" y="3872937"/>
            <a:ext cx="221430" cy="561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/>
          <p:cNvCxnSpPr>
            <a:stCxn id="78" idx="2"/>
            <a:endCxn id="81" idx="0"/>
          </p:cNvCxnSpPr>
          <p:nvPr/>
        </p:nvCxnSpPr>
        <p:spPr>
          <a:xfrm rot="5400000">
            <a:off x="2066660" y="4481290"/>
            <a:ext cx="138070" cy="300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/>
          <p:cNvCxnSpPr>
            <a:stCxn id="78" idx="2"/>
            <a:endCxn id="80" idx="0"/>
          </p:cNvCxnSpPr>
          <p:nvPr/>
        </p:nvCxnSpPr>
        <p:spPr>
          <a:xfrm rot="16200000" flipH="1">
            <a:off x="2336645" y="4512165"/>
            <a:ext cx="138070" cy="239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86" name="Rounded Rectangle 85"/>
          <p:cNvSpPr/>
          <p:nvPr/>
        </p:nvSpPr>
        <p:spPr>
          <a:xfrm>
            <a:off x="2550440" y="5105400"/>
            <a:ext cx="5334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1820" y="5105400"/>
            <a:ext cx="533400" cy="304800"/>
          </a:xfrm>
          <a:prstGeom prst="roundRect">
            <a:avLst/>
          </a:prstGeom>
          <a:solidFill>
            <a:srgbClr val="4F81B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695825" y="5100140"/>
            <a:ext cx="533400" cy="304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701085" y="4596125"/>
            <a:ext cx="52814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cxnSp>
        <p:nvCxnSpPr>
          <p:cNvPr id="90" name="Straight Arrow Connector 89"/>
          <p:cNvCxnSpPr>
            <a:stCxn id="79" idx="2"/>
            <a:endCxn id="89" idx="1"/>
          </p:cNvCxnSpPr>
          <p:nvPr/>
        </p:nvCxnSpPr>
        <p:spPr>
          <a:xfrm rot="16200000" flipH="1">
            <a:off x="3288855" y="4336294"/>
            <a:ext cx="179155" cy="645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1" name="Straight Arrow Connector 90"/>
          <p:cNvCxnSpPr>
            <a:stCxn id="79" idx="2"/>
            <a:endCxn id="88" idx="0"/>
          </p:cNvCxnSpPr>
          <p:nvPr/>
        </p:nvCxnSpPr>
        <p:spPr>
          <a:xfrm rot="16200000" flipH="1">
            <a:off x="3243767" y="4381382"/>
            <a:ext cx="530770" cy="906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79" idx="2"/>
            <a:endCxn id="87" idx="0"/>
          </p:cNvCxnSpPr>
          <p:nvPr/>
        </p:nvCxnSpPr>
        <p:spPr>
          <a:xfrm rot="16200000" flipH="1">
            <a:off x="2954135" y="4671015"/>
            <a:ext cx="536030" cy="332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79" idx="2"/>
            <a:endCxn id="86" idx="0"/>
          </p:cNvCxnSpPr>
          <p:nvPr/>
        </p:nvCxnSpPr>
        <p:spPr>
          <a:xfrm rot="5400000">
            <a:off x="2668445" y="4718065"/>
            <a:ext cx="536030" cy="23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5" name="Rounded Rectangle 94"/>
          <p:cNvSpPr/>
          <p:nvPr/>
        </p:nvSpPr>
        <p:spPr>
          <a:xfrm>
            <a:off x="6497785" y="3200400"/>
            <a:ext cx="7620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5368635" y="3699165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7335985" y="3733800"/>
            <a:ext cx="5334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608620" y="3733800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4914775" y="4265770"/>
            <a:ext cx="457200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430975" y="4265770"/>
            <a:ext cx="381000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867395" y="4265770"/>
            <a:ext cx="4572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>
            <a:stCxn id="95" idx="2"/>
            <a:endCxn id="96" idx="0"/>
          </p:cNvCxnSpPr>
          <p:nvPr/>
        </p:nvCxnSpPr>
        <p:spPr>
          <a:xfrm rot="5400000">
            <a:off x="6160078" y="2980457"/>
            <a:ext cx="193965" cy="124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02"/>
          <p:cNvCxnSpPr>
            <a:stCxn id="95" idx="2"/>
            <a:endCxn id="98" idx="0"/>
          </p:cNvCxnSpPr>
          <p:nvPr/>
        </p:nvCxnSpPr>
        <p:spPr>
          <a:xfrm rot="5400000">
            <a:off x="6762753" y="3617768"/>
            <a:ext cx="228600" cy="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03"/>
          <p:cNvCxnSpPr>
            <a:stCxn id="95" idx="2"/>
            <a:endCxn id="97" idx="0"/>
          </p:cNvCxnSpPr>
          <p:nvPr/>
        </p:nvCxnSpPr>
        <p:spPr>
          <a:xfrm rot="16200000" flipH="1">
            <a:off x="7126435" y="325755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104"/>
          <p:cNvCxnSpPr>
            <a:stCxn id="96" idx="2"/>
            <a:endCxn id="99" idx="0"/>
          </p:cNvCxnSpPr>
          <p:nvPr/>
        </p:nvCxnSpPr>
        <p:spPr>
          <a:xfrm rot="5400000">
            <a:off x="5258453" y="3888887"/>
            <a:ext cx="261805" cy="49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105"/>
          <p:cNvCxnSpPr>
            <a:stCxn id="96" idx="2"/>
            <a:endCxn id="100" idx="0"/>
          </p:cNvCxnSpPr>
          <p:nvPr/>
        </p:nvCxnSpPr>
        <p:spPr>
          <a:xfrm rot="5400000">
            <a:off x="5497503" y="4127937"/>
            <a:ext cx="261805" cy="1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96" idx="2"/>
            <a:endCxn id="101" idx="0"/>
          </p:cNvCxnSpPr>
          <p:nvPr/>
        </p:nvCxnSpPr>
        <p:spPr>
          <a:xfrm rot="16200000" flipH="1">
            <a:off x="5734763" y="3904537"/>
            <a:ext cx="261805" cy="460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8" name="Rounded Rectangle 107"/>
          <p:cNvSpPr/>
          <p:nvPr/>
        </p:nvSpPr>
        <p:spPr>
          <a:xfrm>
            <a:off x="6400800" y="4253345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7170455" y="4260030"/>
            <a:ext cx="5334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111" name="Rounded Rectangle 110"/>
          <p:cNvSpPr/>
          <p:nvPr/>
        </p:nvSpPr>
        <p:spPr>
          <a:xfrm>
            <a:off x="5932715" y="4724400"/>
            <a:ext cx="457200" cy="30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ul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98" idx="2"/>
            <a:endCxn id="108" idx="0"/>
          </p:cNvCxnSpPr>
          <p:nvPr/>
        </p:nvCxnSpPr>
        <p:spPr>
          <a:xfrm rot="5400000">
            <a:off x="6664038" y="4042062"/>
            <a:ext cx="214745" cy="207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112"/>
          <p:cNvCxnSpPr>
            <a:stCxn id="98" idx="2"/>
            <a:endCxn id="109" idx="0"/>
          </p:cNvCxnSpPr>
          <p:nvPr/>
        </p:nvCxnSpPr>
        <p:spPr>
          <a:xfrm rot="16200000" flipH="1">
            <a:off x="7045522" y="3868397"/>
            <a:ext cx="221430" cy="561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113"/>
          <p:cNvCxnSpPr>
            <a:stCxn id="108" idx="2"/>
            <a:endCxn id="111" idx="0"/>
          </p:cNvCxnSpPr>
          <p:nvPr/>
        </p:nvCxnSpPr>
        <p:spPr>
          <a:xfrm rot="5400000">
            <a:off x="6331281" y="4388180"/>
            <a:ext cx="166255" cy="506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114"/>
          <p:cNvCxnSpPr>
            <a:stCxn id="108" idx="2"/>
          </p:cNvCxnSpPr>
          <p:nvPr/>
        </p:nvCxnSpPr>
        <p:spPr>
          <a:xfrm rot="16200000" flipH="1">
            <a:off x="6641523" y="4584122"/>
            <a:ext cx="166257" cy="114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6" name="Rounded Rectangle 115"/>
          <p:cNvSpPr/>
          <p:nvPr/>
        </p:nvSpPr>
        <p:spPr>
          <a:xfrm>
            <a:off x="6931815" y="5100860"/>
            <a:ext cx="5334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503195" y="5100860"/>
            <a:ext cx="533400" cy="304800"/>
          </a:xfrm>
          <a:prstGeom prst="roundRect">
            <a:avLst/>
          </a:prstGeom>
          <a:solidFill>
            <a:srgbClr val="4F81B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077200" y="5095600"/>
            <a:ext cx="533400" cy="304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8082460" y="4591585"/>
            <a:ext cx="52814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cxnSp>
        <p:nvCxnSpPr>
          <p:cNvPr id="120" name="Straight Arrow Connector 119"/>
          <p:cNvCxnSpPr>
            <a:stCxn id="109" idx="2"/>
            <a:endCxn id="119" idx="1"/>
          </p:cNvCxnSpPr>
          <p:nvPr/>
        </p:nvCxnSpPr>
        <p:spPr>
          <a:xfrm rot="16200000" flipH="1">
            <a:off x="7670230" y="4331754"/>
            <a:ext cx="179155" cy="645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1" name="Straight Arrow Connector 120"/>
          <p:cNvCxnSpPr>
            <a:stCxn id="109" idx="2"/>
            <a:endCxn id="118" idx="0"/>
          </p:cNvCxnSpPr>
          <p:nvPr/>
        </p:nvCxnSpPr>
        <p:spPr>
          <a:xfrm rot="16200000" flipH="1">
            <a:off x="7625142" y="4376842"/>
            <a:ext cx="530770" cy="906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2" name="Straight Arrow Connector 121"/>
          <p:cNvCxnSpPr>
            <a:stCxn id="109" idx="2"/>
            <a:endCxn id="117" idx="0"/>
          </p:cNvCxnSpPr>
          <p:nvPr/>
        </p:nvCxnSpPr>
        <p:spPr>
          <a:xfrm rot="16200000" flipH="1">
            <a:off x="7335510" y="4666475"/>
            <a:ext cx="536030" cy="332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3" name="Straight Arrow Connector 122"/>
          <p:cNvCxnSpPr>
            <a:stCxn id="109" idx="2"/>
            <a:endCxn id="116" idx="0"/>
          </p:cNvCxnSpPr>
          <p:nvPr/>
        </p:nvCxnSpPr>
        <p:spPr>
          <a:xfrm rot="5400000">
            <a:off x="7049820" y="4713525"/>
            <a:ext cx="536030" cy="23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8" name="Hexagon 127"/>
          <p:cNvSpPr/>
          <p:nvPr/>
        </p:nvSpPr>
        <p:spPr>
          <a:xfrm>
            <a:off x="6463937" y="4711337"/>
            <a:ext cx="685800" cy="30480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animClr clrSpc="rgb">
                                      <p:cBhvr>
                                        <p:cTn id="2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240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animClr clrSpc="rgb">
                                      <p:cBhvr>
                                        <p:cTn id="2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24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7" grpId="2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0" grpId="2" animBg="1"/>
      <p:bldP spid="101" grpId="0" animBg="1"/>
      <p:bldP spid="101" grpId="1" animBg="1"/>
      <p:bldP spid="108" grpId="0" animBg="1"/>
      <p:bldP spid="108" grpId="1" animBg="1"/>
      <p:bldP spid="109" grpId="0" animBg="1"/>
      <p:bldP spid="109" grpId="1" animBg="1"/>
      <p:bldP spid="111" grpId="0" animBg="1"/>
      <p:bldP spid="111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8" grpId="0" animBg="1"/>
      <p:bldP spid="128" grpId="1" animBg="1"/>
      <p:bldP spid="12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458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2. </a:t>
            </a:r>
            <a:r>
              <a:rPr lang="en-US" dirty="0" smtClean="0"/>
              <a:t>Detection of Variable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1901"/>
            <a:ext cx="8610600" cy="8264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Page in reference browser over two subsequent requests:</a:t>
            </a:r>
            <a:endParaRPr lang="en-US" sz="2600" dirty="0"/>
          </a:p>
        </p:txBody>
      </p:sp>
      <p:pic>
        <p:nvPicPr>
          <p:cNvPr id="168" name="Picture 5" descr="C:\Documents and Settings\shauvik\Desktop\gatech_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36" y="2286000"/>
            <a:ext cx="4067250" cy="4191000"/>
          </a:xfrm>
          <a:prstGeom prst="rect">
            <a:avLst/>
          </a:prstGeom>
          <a:noFill/>
        </p:spPr>
      </p:pic>
      <p:pic>
        <p:nvPicPr>
          <p:cNvPr id="169" name="Picture 6" descr="C:\Documents and Settings\shauvik\Desktop\gatech_ful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736" y="2286000"/>
            <a:ext cx="4065644" cy="4172742"/>
          </a:xfrm>
          <a:prstGeom prst="rect">
            <a:avLst/>
          </a:prstGeom>
          <a:noFill/>
        </p:spPr>
      </p:pic>
      <p:sp>
        <p:nvSpPr>
          <p:cNvPr id="177" name="Rectangle 176"/>
          <p:cNvSpPr/>
          <p:nvPr/>
        </p:nvSpPr>
        <p:spPr>
          <a:xfrm>
            <a:off x="2900989" y="4564389"/>
            <a:ext cx="1589545" cy="1491742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7245064" y="4548755"/>
            <a:ext cx="1589545" cy="1491742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429287" y="5181600"/>
            <a:ext cx="782862" cy="55311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17336" y="5172891"/>
            <a:ext cx="762000" cy="57041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4773362" y="5157652"/>
            <a:ext cx="782862" cy="55311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773799" y="5166089"/>
            <a:ext cx="762000" cy="52931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75623" y="2317760"/>
            <a:ext cx="1098534" cy="469868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19697" y="2286000"/>
            <a:ext cx="1098533" cy="511629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4856" y="2320635"/>
            <a:ext cx="4087089" cy="4080165"/>
            <a:chOff x="394856" y="2334490"/>
            <a:chExt cx="4087089" cy="4080165"/>
          </a:xfrm>
        </p:grpSpPr>
        <p:sp>
          <p:nvSpPr>
            <p:cNvPr id="26" name="Rectangle 25"/>
            <p:cNvSpPr/>
            <p:nvPr/>
          </p:nvSpPr>
          <p:spPr>
            <a:xfrm>
              <a:off x="403482" y="6122774"/>
              <a:ext cx="4078463" cy="291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4856" y="2334490"/>
              <a:ext cx="990600" cy="469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73299" y="4597509"/>
              <a:ext cx="1589544" cy="1491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87809" y="2988442"/>
              <a:ext cx="1589544" cy="1567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481" y="2796243"/>
              <a:ext cx="4078463" cy="265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8180" y="2946084"/>
              <a:ext cx="782862" cy="2187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45180" y="2299855"/>
            <a:ext cx="4087089" cy="4080165"/>
            <a:chOff x="394856" y="2334490"/>
            <a:chExt cx="4087089" cy="4080165"/>
          </a:xfrm>
        </p:grpSpPr>
        <p:sp>
          <p:nvSpPr>
            <p:cNvPr id="30" name="Rectangle 29"/>
            <p:cNvSpPr/>
            <p:nvPr/>
          </p:nvSpPr>
          <p:spPr>
            <a:xfrm>
              <a:off x="403482" y="6122774"/>
              <a:ext cx="4078463" cy="291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4856" y="2334490"/>
              <a:ext cx="990600" cy="469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73299" y="4597509"/>
              <a:ext cx="1589544" cy="1491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87809" y="2988442"/>
              <a:ext cx="1589544" cy="1567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3481" y="2810097"/>
              <a:ext cx="4078463" cy="27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8180" y="2959939"/>
              <a:ext cx="782862" cy="2187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86479" y="3034145"/>
            <a:ext cx="1589545" cy="1510574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255536" y="3032760"/>
            <a:ext cx="1600200" cy="147610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30554" y="3006436"/>
            <a:ext cx="1589545" cy="1536504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5598936" y="3032760"/>
            <a:ext cx="1600200" cy="147610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7" grpId="1" animBg="1"/>
      <p:bldP spid="188" grpId="0" animBg="1"/>
      <p:bldP spid="188" grpId="1" animBg="1"/>
      <p:bldP spid="196" grpId="0" animBg="1"/>
      <p:bldP spid="196" grpId="1" animBg="1"/>
      <p:bldP spid="194" grpId="0" animBg="1"/>
      <p:bldP spid="197" grpId="0" animBg="1"/>
      <p:bldP spid="197" grpId="1" animBg="1"/>
      <p:bldP spid="195" grpId="0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192" grpId="0" animBg="1"/>
      <p:bldP spid="39" grpId="0" animBg="1"/>
      <p:bldP spid="39" grpId="1" animBg="1"/>
      <p:bldP spid="1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3a. </a:t>
            </a:r>
            <a:r>
              <a:rPr lang="en-US" dirty="0" smtClean="0"/>
              <a:t>Cross-browser Comparison</a:t>
            </a:r>
            <a:br>
              <a:rPr lang="en-US" dirty="0" smtClean="0"/>
            </a:br>
            <a:r>
              <a:rPr lang="en-US" sz="3600" dirty="0" smtClean="0"/>
              <a:t>					Structural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1901"/>
            <a:ext cx="8610600" cy="8264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Match the nodes in the DOM tree of each browser to those in reference browser:</a:t>
            </a:r>
            <a:endParaRPr lang="en-US" sz="2600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571375" y="2747740"/>
            <a:ext cx="3695825" cy="2205260"/>
            <a:chOff x="571375" y="2823940"/>
            <a:chExt cx="3695825" cy="2205260"/>
          </a:xfrm>
        </p:grpSpPr>
        <p:sp>
          <p:nvSpPr>
            <p:cNvPr id="65" name="Rounded Rectangle 64"/>
            <p:cNvSpPr/>
            <p:nvPr/>
          </p:nvSpPr>
          <p:spPr>
            <a:xfrm>
              <a:off x="2154385" y="2823940"/>
              <a:ext cx="7620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025235" y="3322705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992585" y="335734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265220" y="335734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71375" y="3889310"/>
              <a:ext cx="457200" cy="3048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87575" y="3889310"/>
              <a:ext cx="3810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523995" y="3889310"/>
              <a:ext cx="4572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ul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65" idx="2"/>
              <a:endCxn id="66" idx="0"/>
            </p:cNvCxnSpPr>
            <p:nvPr/>
          </p:nvCxnSpPr>
          <p:spPr>
            <a:xfrm rot="5400000">
              <a:off x="1816678" y="2603997"/>
              <a:ext cx="193965" cy="1243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3" name="Straight Arrow Connector 72"/>
            <p:cNvCxnSpPr>
              <a:stCxn id="65" idx="2"/>
              <a:endCxn id="68" idx="0"/>
            </p:cNvCxnSpPr>
            <p:nvPr/>
          </p:nvCxnSpPr>
          <p:spPr>
            <a:xfrm rot="5400000">
              <a:off x="2419353" y="3241308"/>
              <a:ext cx="228600" cy="34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4" name="Straight Arrow Connector 73"/>
            <p:cNvCxnSpPr>
              <a:stCxn id="65" idx="2"/>
              <a:endCxn id="67" idx="0"/>
            </p:cNvCxnSpPr>
            <p:nvPr/>
          </p:nvCxnSpPr>
          <p:spPr>
            <a:xfrm rot="16200000" flipH="1">
              <a:off x="2783035" y="2881090"/>
              <a:ext cx="228600" cy="723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5" name="Straight Arrow Connector 74"/>
            <p:cNvCxnSpPr>
              <a:stCxn id="66" idx="2"/>
              <a:endCxn id="69" idx="0"/>
            </p:cNvCxnSpPr>
            <p:nvPr/>
          </p:nvCxnSpPr>
          <p:spPr>
            <a:xfrm rot="5400000">
              <a:off x="915053" y="3512427"/>
              <a:ext cx="261805" cy="491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6" name="Straight Arrow Connector 75"/>
            <p:cNvCxnSpPr>
              <a:stCxn id="66" idx="2"/>
              <a:endCxn id="70" idx="0"/>
            </p:cNvCxnSpPr>
            <p:nvPr/>
          </p:nvCxnSpPr>
          <p:spPr>
            <a:xfrm rot="5400000">
              <a:off x="1154103" y="3751477"/>
              <a:ext cx="261805" cy="138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/>
            <p:cNvCxnSpPr>
              <a:stCxn id="66" idx="2"/>
              <a:endCxn id="71" idx="0"/>
            </p:cNvCxnSpPr>
            <p:nvPr/>
          </p:nvCxnSpPr>
          <p:spPr>
            <a:xfrm rot="16200000" flipH="1">
              <a:off x="1391363" y="3528077"/>
              <a:ext cx="261805" cy="4606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78" name="Rounded Rectangle 77"/>
            <p:cNvSpPr/>
            <p:nvPr/>
          </p:nvSpPr>
          <p:spPr>
            <a:xfrm>
              <a:off x="2057400" y="3876885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827055" y="388357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296510" y="4319755"/>
              <a:ext cx="533400" cy="3048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794640" y="4319755"/>
              <a:ext cx="4572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ul</a:t>
              </a:r>
              <a:endParaRPr lang="en-US" dirty="0"/>
            </a:p>
          </p:txBody>
        </p:sp>
        <p:cxnSp>
          <p:nvCxnSpPr>
            <p:cNvPr id="82" name="Straight Arrow Connector 81"/>
            <p:cNvCxnSpPr>
              <a:stCxn id="68" idx="2"/>
              <a:endCxn id="78" idx="0"/>
            </p:cNvCxnSpPr>
            <p:nvPr/>
          </p:nvCxnSpPr>
          <p:spPr>
            <a:xfrm rot="5400000">
              <a:off x="2320638" y="3665602"/>
              <a:ext cx="214745" cy="2078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68" idx="2"/>
              <a:endCxn id="79" idx="0"/>
            </p:cNvCxnSpPr>
            <p:nvPr/>
          </p:nvCxnSpPr>
          <p:spPr>
            <a:xfrm rot="16200000" flipH="1">
              <a:off x="2702122" y="3491937"/>
              <a:ext cx="221430" cy="5618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78" idx="2"/>
              <a:endCxn id="81" idx="0"/>
            </p:cNvCxnSpPr>
            <p:nvPr/>
          </p:nvCxnSpPr>
          <p:spPr>
            <a:xfrm rot="5400000">
              <a:off x="2104635" y="4100290"/>
              <a:ext cx="138070" cy="3008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/>
            <p:cNvCxnSpPr>
              <a:stCxn id="78" idx="2"/>
              <a:endCxn id="80" idx="0"/>
            </p:cNvCxnSpPr>
            <p:nvPr/>
          </p:nvCxnSpPr>
          <p:spPr>
            <a:xfrm rot="16200000" flipH="1">
              <a:off x="2374620" y="4131165"/>
              <a:ext cx="138070" cy="239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2588415" y="4724400"/>
              <a:ext cx="533400" cy="304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159795" y="47244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733800" y="471914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739060" y="4215125"/>
              <a:ext cx="52814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cxnSp>
          <p:nvCxnSpPr>
            <p:cNvPr id="90" name="Straight Arrow Connector 89"/>
            <p:cNvCxnSpPr>
              <a:stCxn id="79" idx="2"/>
              <a:endCxn id="89" idx="1"/>
            </p:cNvCxnSpPr>
            <p:nvPr/>
          </p:nvCxnSpPr>
          <p:spPr>
            <a:xfrm rot="16200000" flipH="1">
              <a:off x="3326830" y="3955294"/>
              <a:ext cx="179155" cy="6453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Arrow Connector 90"/>
            <p:cNvCxnSpPr>
              <a:stCxn id="79" idx="2"/>
              <a:endCxn id="88" idx="0"/>
            </p:cNvCxnSpPr>
            <p:nvPr/>
          </p:nvCxnSpPr>
          <p:spPr>
            <a:xfrm rot="16200000" flipH="1">
              <a:off x="3281742" y="4000382"/>
              <a:ext cx="530770" cy="9067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Arrow Connector 91"/>
            <p:cNvCxnSpPr>
              <a:stCxn id="79" idx="2"/>
              <a:endCxn id="87" idx="0"/>
            </p:cNvCxnSpPr>
            <p:nvPr/>
          </p:nvCxnSpPr>
          <p:spPr>
            <a:xfrm rot="16200000" flipH="1">
              <a:off x="2992110" y="4290015"/>
              <a:ext cx="536030" cy="332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>
              <a:stCxn id="79" idx="2"/>
              <a:endCxn id="86" idx="0"/>
            </p:cNvCxnSpPr>
            <p:nvPr/>
          </p:nvCxnSpPr>
          <p:spPr>
            <a:xfrm rot="5400000">
              <a:off x="2706420" y="4337065"/>
              <a:ext cx="536030" cy="238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4762375" y="2743200"/>
            <a:ext cx="3774410" cy="2667000"/>
            <a:chOff x="4762375" y="2819400"/>
            <a:chExt cx="3774410" cy="2667000"/>
          </a:xfrm>
        </p:grpSpPr>
        <p:sp>
          <p:nvSpPr>
            <p:cNvPr id="178" name="Rounded Rectangle 177"/>
            <p:cNvSpPr/>
            <p:nvPr/>
          </p:nvSpPr>
          <p:spPr>
            <a:xfrm>
              <a:off x="6345385" y="2819400"/>
              <a:ext cx="7620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5216235" y="3318165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7183585" y="33528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56220" y="33528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4762375" y="3884770"/>
              <a:ext cx="457200" cy="3048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5278575" y="3884770"/>
              <a:ext cx="3810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5714995" y="3884770"/>
              <a:ext cx="4572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ul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/>
            <p:cNvCxnSpPr>
              <a:stCxn id="178" idx="2"/>
              <a:endCxn id="179" idx="0"/>
            </p:cNvCxnSpPr>
            <p:nvPr/>
          </p:nvCxnSpPr>
          <p:spPr>
            <a:xfrm rot="5400000">
              <a:off x="6007678" y="2599457"/>
              <a:ext cx="193965" cy="1243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6" name="Straight Arrow Connector 185"/>
            <p:cNvCxnSpPr>
              <a:stCxn id="178" idx="2"/>
              <a:endCxn id="181" idx="0"/>
            </p:cNvCxnSpPr>
            <p:nvPr/>
          </p:nvCxnSpPr>
          <p:spPr>
            <a:xfrm rot="5400000">
              <a:off x="6610353" y="3236768"/>
              <a:ext cx="228600" cy="34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7" name="Straight Arrow Connector 186"/>
            <p:cNvCxnSpPr>
              <a:stCxn id="178" idx="2"/>
              <a:endCxn id="180" idx="0"/>
            </p:cNvCxnSpPr>
            <p:nvPr/>
          </p:nvCxnSpPr>
          <p:spPr>
            <a:xfrm rot="16200000" flipH="1">
              <a:off x="6974035" y="2876550"/>
              <a:ext cx="228600" cy="723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8" name="Straight Arrow Connector 187"/>
            <p:cNvCxnSpPr>
              <a:stCxn id="179" idx="2"/>
              <a:endCxn id="182" idx="0"/>
            </p:cNvCxnSpPr>
            <p:nvPr/>
          </p:nvCxnSpPr>
          <p:spPr>
            <a:xfrm rot="5400000">
              <a:off x="5106053" y="3507887"/>
              <a:ext cx="261805" cy="491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9" name="Straight Arrow Connector 188"/>
            <p:cNvCxnSpPr>
              <a:stCxn id="179" idx="2"/>
              <a:endCxn id="183" idx="0"/>
            </p:cNvCxnSpPr>
            <p:nvPr/>
          </p:nvCxnSpPr>
          <p:spPr>
            <a:xfrm rot="5400000">
              <a:off x="5345103" y="3746937"/>
              <a:ext cx="261805" cy="138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0" name="Straight Arrow Connector 189"/>
            <p:cNvCxnSpPr>
              <a:stCxn id="179" idx="2"/>
              <a:endCxn id="184" idx="0"/>
            </p:cNvCxnSpPr>
            <p:nvPr/>
          </p:nvCxnSpPr>
          <p:spPr>
            <a:xfrm rot="16200000" flipH="1">
              <a:off x="5582363" y="3523537"/>
              <a:ext cx="261805" cy="4606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91" name="Rounded Rectangle 190"/>
            <p:cNvSpPr/>
            <p:nvPr/>
          </p:nvSpPr>
          <p:spPr>
            <a:xfrm>
              <a:off x="6248400" y="3872345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7165185" y="44196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6487510" y="44196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cxnSp>
          <p:nvCxnSpPr>
            <p:cNvPr id="195" name="Straight Arrow Connector 194"/>
            <p:cNvCxnSpPr>
              <a:stCxn id="181" idx="2"/>
              <a:endCxn id="191" idx="0"/>
            </p:cNvCxnSpPr>
            <p:nvPr/>
          </p:nvCxnSpPr>
          <p:spPr>
            <a:xfrm rot="5400000">
              <a:off x="6511638" y="3661062"/>
              <a:ext cx="214745" cy="2078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6" name="Straight Arrow Connector 195"/>
            <p:cNvCxnSpPr>
              <a:stCxn id="181" idx="2"/>
              <a:endCxn id="207" idx="0"/>
            </p:cNvCxnSpPr>
            <p:nvPr/>
          </p:nvCxnSpPr>
          <p:spPr>
            <a:xfrm rot="16200000" flipH="1">
              <a:off x="6898773" y="3481746"/>
              <a:ext cx="215537" cy="5672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7" name="Straight Arrow Connector 196"/>
            <p:cNvCxnSpPr>
              <a:stCxn id="191" idx="2"/>
            </p:cNvCxnSpPr>
            <p:nvPr/>
          </p:nvCxnSpPr>
          <p:spPr>
            <a:xfrm rot="5400000">
              <a:off x="6222422" y="4126923"/>
              <a:ext cx="242457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8" name="Straight Arrow Connector 197"/>
            <p:cNvCxnSpPr>
              <a:stCxn id="191" idx="2"/>
              <a:endCxn id="193" idx="0"/>
            </p:cNvCxnSpPr>
            <p:nvPr/>
          </p:nvCxnSpPr>
          <p:spPr>
            <a:xfrm rot="16200000" flipH="1">
              <a:off x="6513428" y="4178817"/>
              <a:ext cx="242455" cy="239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99" name="Rounded Rectangle 198"/>
            <p:cNvSpPr/>
            <p:nvPr/>
          </p:nvSpPr>
          <p:spPr>
            <a:xfrm>
              <a:off x="6858000" y="51816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7429380" y="518160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8003385" y="5176340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8008645" y="4672325"/>
              <a:ext cx="52814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3" name="Straight Arrow Connector 202"/>
            <p:cNvCxnSpPr>
              <a:stCxn id="192" idx="2"/>
              <a:endCxn id="202" idx="1"/>
            </p:cNvCxnSpPr>
            <p:nvPr/>
          </p:nvCxnSpPr>
          <p:spPr>
            <a:xfrm rot="16200000" flipH="1">
              <a:off x="7670103" y="4486182"/>
              <a:ext cx="100325" cy="576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4" name="Straight Arrow Connector 203"/>
            <p:cNvCxnSpPr>
              <a:stCxn id="192" idx="2"/>
              <a:endCxn id="201" idx="0"/>
            </p:cNvCxnSpPr>
            <p:nvPr/>
          </p:nvCxnSpPr>
          <p:spPr>
            <a:xfrm rot="16200000" flipH="1">
              <a:off x="7625015" y="4531270"/>
              <a:ext cx="45194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5" name="Straight Arrow Connector 204"/>
            <p:cNvCxnSpPr>
              <a:stCxn id="192" idx="2"/>
              <a:endCxn id="200" idx="0"/>
            </p:cNvCxnSpPr>
            <p:nvPr/>
          </p:nvCxnSpPr>
          <p:spPr>
            <a:xfrm rot="16200000" flipH="1">
              <a:off x="7335382" y="4820902"/>
              <a:ext cx="457200" cy="2641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6" name="Straight Arrow Connector 205"/>
            <p:cNvCxnSpPr>
              <a:stCxn id="192" idx="2"/>
              <a:endCxn id="199" idx="0"/>
            </p:cNvCxnSpPr>
            <p:nvPr/>
          </p:nvCxnSpPr>
          <p:spPr>
            <a:xfrm rot="5400000">
              <a:off x="7049693" y="4799408"/>
              <a:ext cx="457200" cy="3071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7023463" y="3873137"/>
              <a:ext cx="533400" cy="304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cxnSp>
          <p:nvCxnSpPr>
            <p:cNvPr id="209" name="Straight Arrow Connector 208"/>
            <p:cNvCxnSpPr>
              <a:stCxn id="207" idx="2"/>
              <a:endCxn id="192" idx="0"/>
            </p:cNvCxnSpPr>
            <p:nvPr/>
          </p:nvCxnSpPr>
          <p:spPr>
            <a:xfrm rot="16200000" flipH="1">
              <a:off x="7240193" y="4227907"/>
              <a:ext cx="241663" cy="1417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12" name="Hexagon 211"/>
            <p:cNvSpPr/>
            <p:nvPr/>
          </p:nvSpPr>
          <p:spPr>
            <a:xfrm>
              <a:off x="5917474" y="4419600"/>
              <a:ext cx="533400" cy="304800"/>
            </a:xfrm>
            <a:prstGeom prst="hexago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ul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159726" y="2756263"/>
            <a:ext cx="1538810" cy="2205260"/>
            <a:chOff x="2057400" y="5490940"/>
            <a:chExt cx="1538810" cy="2205260"/>
          </a:xfrm>
        </p:grpSpPr>
        <p:sp>
          <p:nvSpPr>
            <p:cNvPr id="220" name="Rounded Rectangle 219"/>
            <p:cNvSpPr/>
            <p:nvPr/>
          </p:nvSpPr>
          <p:spPr>
            <a:xfrm>
              <a:off x="2057400" y="5490940"/>
              <a:ext cx="7620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2168235" y="6024340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cxnSp>
          <p:nvCxnSpPr>
            <p:cNvPr id="222" name="Straight Arrow Connector 221"/>
            <p:cNvCxnSpPr>
              <a:stCxn id="220" idx="2"/>
              <a:endCxn id="221" idx="0"/>
            </p:cNvCxnSpPr>
            <p:nvPr/>
          </p:nvCxnSpPr>
          <p:spPr>
            <a:xfrm rot="5400000">
              <a:off x="2322368" y="5908308"/>
              <a:ext cx="228600" cy="3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23" name="Rounded Rectangle 222"/>
            <p:cNvSpPr/>
            <p:nvPr/>
          </p:nvSpPr>
          <p:spPr>
            <a:xfrm>
              <a:off x="2730070" y="6550570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cxnSp>
          <p:nvCxnSpPr>
            <p:cNvPr id="224" name="Straight Arrow Connector 223"/>
            <p:cNvCxnSpPr>
              <a:stCxn id="221" idx="2"/>
              <a:endCxn id="223" idx="0"/>
            </p:cNvCxnSpPr>
            <p:nvPr/>
          </p:nvCxnSpPr>
          <p:spPr>
            <a:xfrm rot="16200000" flipH="1">
              <a:off x="2605137" y="6158937"/>
              <a:ext cx="221430" cy="5618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25" name="Rounded Rectangle 224"/>
            <p:cNvSpPr/>
            <p:nvPr/>
          </p:nvSpPr>
          <p:spPr>
            <a:xfrm>
              <a:off x="3062810" y="7391400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6" name="Straight Arrow Connector 225"/>
            <p:cNvCxnSpPr>
              <a:stCxn id="223" idx="2"/>
              <a:endCxn id="225" idx="0"/>
            </p:cNvCxnSpPr>
            <p:nvPr/>
          </p:nvCxnSpPr>
          <p:spPr>
            <a:xfrm rot="16200000" flipH="1">
              <a:off x="2895125" y="6957015"/>
              <a:ext cx="536030" cy="3327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6350726" y="2743200"/>
            <a:ext cx="1617395" cy="2667000"/>
            <a:chOff x="4724400" y="5257800"/>
            <a:chExt cx="1617395" cy="2667000"/>
          </a:xfrm>
        </p:grpSpPr>
        <p:sp>
          <p:nvSpPr>
            <p:cNvPr id="230" name="Rounded Rectangle 229"/>
            <p:cNvSpPr/>
            <p:nvPr/>
          </p:nvSpPr>
          <p:spPr>
            <a:xfrm>
              <a:off x="4724400" y="5257800"/>
              <a:ext cx="7620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body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4835235" y="5791200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2" name="Straight Arrow Connector 231"/>
            <p:cNvCxnSpPr>
              <a:stCxn id="230" idx="2"/>
              <a:endCxn id="231" idx="0"/>
            </p:cNvCxnSpPr>
            <p:nvPr/>
          </p:nvCxnSpPr>
          <p:spPr>
            <a:xfrm rot="5400000">
              <a:off x="4989368" y="5675168"/>
              <a:ext cx="228600" cy="3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33" name="Rounded Rectangle 232"/>
            <p:cNvSpPr/>
            <p:nvPr/>
          </p:nvSpPr>
          <p:spPr>
            <a:xfrm>
              <a:off x="5544200" y="6858000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4" name="Straight Arrow Connector 233"/>
            <p:cNvCxnSpPr>
              <a:stCxn id="231" idx="2"/>
              <a:endCxn id="237" idx="0"/>
            </p:cNvCxnSpPr>
            <p:nvPr/>
          </p:nvCxnSpPr>
          <p:spPr>
            <a:xfrm rot="16200000" flipH="1">
              <a:off x="5277788" y="5920146"/>
              <a:ext cx="215537" cy="5672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35" name="Rounded Rectangle 234"/>
            <p:cNvSpPr/>
            <p:nvPr/>
          </p:nvSpPr>
          <p:spPr>
            <a:xfrm>
              <a:off x="5808395" y="7620000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6" name="Straight Arrow Connector 235"/>
            <p:cNvCxnSpPr>
              <a:stCxn id="233" idx="2"/>
              <a:endCxn id="235" idx="0"/>
            </p:cNvCxnSpPr>
            <p:nvPr/>
          </p:nvCxnSpPr>
          <p:spPr>
            <a:xfrm rot="16200000" flipH="1">
              <a:off x="5714397" y="7259302"/>
              <a:ext cx="457200" cy="2641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37" name="Rounded Rectangle 236"/>
            <p:cNvSpPr/>
            <p:nvPr/>
          </p:nvSpPr>
          <p:spPr>
            <a:xfrm>
              <a:off x="5402478" y="6311537"/>
              <a:ext cx="533400" cy="3048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8" name="Straight Arrow Connector 237"/>
            <p:cNvCxnSpPr>
              <a:stCxn id="237" idx="2"/>
              <a:endCxn id="233" idx="0"/>
            </p:cNvCxnSpPr>
            <p:nvPr/>
          </p:nvCxnSpPr>
          <p:spPr>
            <a:xfrm rot="16200000" flipH="1">
              <a:off x="5619208" y="6666307"/>
              <a:ext cx="241663" cy="141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57" name="Group 256"/>
          <p:cNvGrpSpPr/>
          <p:nvPr/>
        </p:nvGrpSpPr>
        <p:grpSpPr>
          <a:xfrm>
            <a:off x="431074" y="5515783"/>
            <a:ext cx="8048942" cy="307777"/>
            <a:chOff x="431074" y="5515783"/>
            <a:chExt cx="8048942" cy="307777"/>
          </a:xfrm>
        </p:grpSpPr>
        <p:sp>
          <p:nvSpPr>
            <p:cNvPr id="240" name="TextBox 239"/>
            <p:cNvSpPr txBox="1"/>
            <p:nvPr/>
          </p:nvSpPr>
          <p:spPr>
            <a:xfrm>
              <a:off x="431074" y="5515783"/>
              <a:ext cx="3488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xPath1 = /html/body/div[1]/div[1]/div[1]</a:t>
              </a:r>
              <a:endParaRPr lang="en-US" sz="1400" dirty="0">
                <a:latin typeface="Cambria Math" pitchFamily="18" charset="0"/>
                <a:ea typeface="Cambria Math" pitchFamily="18" charset="0"/>
                <a:cs typeface="Arial" pitchFamily="3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73205" y="5515783"/>
              <a:ext cx="3806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xPath2 = /html/body/div[1]/div[1]/</a:t>
              </a:r>
              <a:r>
                <a:rPr lang="en-US" sz="1400" b="1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div/</a:t>
              </a:r>
              <a:r>
                <a:rPr lang="en-US" sz="14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div[1]</a:t>
              </a:r>
              <a:endParaRPr lang="en-US" sz="1400" dirty="0">
                <a:latin typeface="Cambria Math" pitchFamily="18" charset="0"/>
                <a:ea typeface="Cambria Math" pitchFamily="18" charset="0"/>
                <a:cs typeface="Arial" pitchFamily="34" charset="0"/>
              </a:endParaRP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8060" y="5638800"/>
            <a:ext cx="5657850" cy="54292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2995748" y="2501900"/>
            <a:ext cx="5919652" cy="1080047"/>
            <a:chOff x="2995748" y="2514600"/>
            <a:chExt cx="5919652" cy="1080047"/>
          </a:xfrm>
        </p:grpSpPr>
        <p:sp>
          <p:nvSpPr>
            <p:cNvPr id="244" name="Rounded Rectangle 243"/>
            <p:cNvSpPr/>
            <p:nvPr/>
          </p:nvSpPr>
          <p:spPr>
            <a:xfrm>
              <a:off x="2995748" y="3289847"/>
              <a:ext cx="5334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7188926" y="3289663"/>
              <a:ext cx="5334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3276600" y="2514600"/>
              <a:ext cx="5638800" cy="533400"/>
              <a:chOff x="3276600" y="2514600"/>
              <a:chExt cx="5638800" cy="533400"/>
            </a:xfrm>
          </p:grpSpPr>
          <p:sp>
            <p:nvSpPr>
              <p:cNvPr id="218" name="Rounded Rectangular Callout 217"/>
              <p:cNvSpPr/>
              <p:nvPr/>
            </p:nvSpPr>
            <p:spPr>
              <a:xfrm>
                <a:off x="3276600" y="2514600"/>
                <a:ext cx="1600200" cy="533400"/>
              </a:xfrm>
              <a:prstGeom prst="wedgeRoundRectCallout">
                <a:avLst>
                  <a:gd name="adj1" fmla="val -39659"/>
                  <a:gd name="adj2" fmla="val 104133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id = “footer”</a:t>
                </a:r>
                <a:endParaRPr lang="en-US" dirty="0"/>
              </a:p>
            </p:txBody>
          </p:sp>
          <p:sp>
            <p:nvSpPr>
              <p:cNvPr id="219" name="Rounded Rectangular Callout 218"/>
              <p:cNvSpPr/>
              <p:nvPr/>
            </p:nvSpPr>
            <p:spPr>
              <a:xfrm>
                <a:off x="7315200" y="2514600"/>
                <a:ext cx="1600200" cy="533400"/>
              </a:xfrm>
              <a:prstGeom prst="wedgeRoundRectCallout">
                <a:avLst>
                  <a:gd name="adj1" fmla="val -30679"/>
                  <a:gd name="adj2" fmla="val 10658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id = “footer”</a:t>
                </a:r>
                <a:endParaRPr lang="en-US" dirty="0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3161211" y="4648200"/>
            <a:ext cx="5416734" cy="1371600"/>
            <a:chOff x="2995748" y="3289847"/>
            <a:chExt cx="5416734" cy="1371600"/>
          </a:xfrm>
        </p:grpSpPr>
        <p:sp>
          <p:nvSpPr>
            <p:cNvPr id="249" name="Rounded Rectangle 248"/>
            <p:cNvSpPr/>
            <p:nvPr/>
          </p:nvSpPr>
          <p:spPr>
            <a:xfrm>
              <a:off x="2995748" y="3289847"/>
              <a:ext cx="5334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7276011" y="3747047"/>
              <a:ext cx="5334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51" name="Group 242"/>
            <p:cNvGrpSpPr/>
            <p:nvPr/>
          </p:nvGrpSpPr>
          <p:grpSpPr>
            <a:xfrm>
              <a:off x="3187337" y="3733984"/>
              <a:ext cx="5225145" cy="927463"/>
              <a:chOff x="3187337" y="3733984"/>
              <a:chExt cx="5225145" cy="927463"/>
            </a:xfrm>
          </p:grpSpPr>
          <p:sp>
            <p:nvSpPr>
              <p:cNvPr id="252" name="Rounded Rectangular Callout 251"/>
              <p:cNvSpPr/>
              <p:nvPr/>
            </p:nvSpPr>
            <p:spPr>
              <a:xfrm>
                <a:off x="3187337" y="3733984"/>
                <a:ext cx="990600" cy="457200"/>
              </a:xfrm>
              <a:prstGeom prst="wedgeRoundRectCallout">
                <a:avLst>
                  <a:gd name="adj1" fmla="val -42108"/>
                  <a:gd name="adj2" fmla="val -86888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id = null</a:t>
                </a:r>
                <a:endParaRPr lang="en-US" dirty="0"/>
              </a:p>
            </p:txBody>
          </p:sp>
          <p:sp>
            <p:nvSpPr>
              <p:cNvPr id="253" name="Rounded Rectangular Callout 252"/>
              <p:cNvSpPr/>
              <p:nvPr/>
            </p:nvSpPr>
            <p:spPr>
              <a:xfrm>
                <a:off x="7421882" y="4204247"/>
                <a:ext cx="990600" cy="457200"/>
              </a:xfrm>
              <a:prstGeom prst="wedgeRoundRectCallout">
                <a:avLst>
                  <a:gd name="adj1" fmla="val -38152"/>
                  <a:gd name="adj2" fmla="val -88929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id = null</a:t>
                </a:r>
                <a:endParaRPr lang="en-US" dirty="0"/>
              </a:p>
            </p:txBody>
          </p:sp>
        </p:grpSp>
      </p:grpSp>
      <p:grpSp>
        <p:nvGrpSpPr>
          <p:cNvPr id="256" name="Group 255"/>
          <p:cNvGrpSpPr/>
          <p:nvPr/>
        </p:nvGrpSpPr>
        <p:grpSpPr>
          <a:xfrm>
            <a:off x="6490063" y="4343400"/>
            <a:ext cx="903890" cy="1066800"/>
            <a:chOff x="7020910" y="4343400"/>
            <a:chExt cx="903890" cy="1066800"/>
          </a:xfrm>
        </p:grpSpPr>
        <p:sp>
          <p:nvSpPr>
            <p:cNvPr id="254" name="Rounded Rectangle 253"/>
            <p:cNvSpPr/>
            <p:nvPr/>
          </p:nvSpPr>
          <p:spPr>
            <a:xfrm>
              <a:off x="7020910" y="4343400"/>
              <a:ext cx="533400" cy="3048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7391400" y="5105400"/>
              <a:ext cx="533400" cy="304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9" name="Rounded Rectangle 258"/>
          <p:cNvSpPr/>
          <p:nvPr/>
        </p:nvSpPr>
        <p:spPr>
          <a:xfrm>
            <a:off x="567019" y="3808754"/>
            <a:ext cx="457200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4763589" y="3810000"/>
            <a:ext cx="457200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62" name="Curved Connector 261"/>
          <p:cNvCxnSpPr>
            <a:stCxn id="259" idx="2"/>
            <a:endCxn id="260" idx="2"/>
          </p:cNvCxnSpPr>
          <p:nvPr/>
        </p:nvCxnSpPr>
        <p:spPr>
          <a:xfrm rot="16200000" flipH="1">
            <a:off x="2893281" y="2015892"/>
            <a:ext cx="1246" cy="4196570"/>
          </a:xfrm>
          <a:prstGeom prst="curvedConnector3">
            <a:avLst>
              <a:gd name="adj1" fmla="val 101268972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ounded Rectangle 265"/>
          <p:cNvSpPr/>
          <p:nvPr/>
        </p:nvSpPr>
        <p:spPr>
          <a:xfrm>
            <a:off x="1079863" y="3810000"/>
            <a:ext cx="381000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5270863" y="3810000"/>
            <a:ext cx="381000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68" name="Curved Connector 267"/>
          <p:cNvCxnSpPr>
            <a:stCxn id="266" idx="2"/>
            <a:endCxn id="267" idx="2"/>
          </p:cNvCxnSpPr>
          <p:nvPr/>
        </p:nvCxnSpPr>
        <p:spPr>
          <a:xfrm rot="16200000" flipH="1">
            <a:off x="3365863" y="2019300"/>
            <a:ext cx="1588" cy="4191000"/>
          </a:xfrm>
          <a:prstGeom prst="curvedConnector3">
            <a:avLst>
              <a:gd name="adj1" fmla="val 80203363"/>
            </a:avLst>
          </a:prstGeom>
          <a:ln w="28575">
            <a:solidFill>
              <a:srgbClr val="0B692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5" name="Group 304"/>
          <p:cNvGrpSpPr/>
          <p:nvPr/>
        </p:nvGrpSpPr>
        <p:grpSpPr>
          <a:xfrm>
            <a:off x="1016726" y="2756263"/>
            <a:ext cx="3248296" cy="2192197"/>
            <a:chOff x="1016726" y="2756263"/>
            <a:chExt cx="3248296" cy="2192197"/>
          </a:xfrm>
        </p:grpSpPr>
        <p:sp>
          <p:nvSpPr>
            <p:cNvPr id="276" name="Rounded Rectangle 275"/>
            <p:cNvSpPr/>
            <p:nvPr/>
          </p:nvSpPr>
          <p:spPr>
            <a:xfrm>
              <a:off x="2990407" y="3276600"/>
              <a:ext cx="533400" cy="3048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1521817" y="3808570"/>
              <a:ext cx="457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ul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1792462" y="4239015"/>
              <a:ext cx="457200" cy="304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ul</a:t>
              </a:r>
              <a:endParaRPr lang="en-US" dirty="0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3157617" y="4643660"/>
              <a:ext cx="533400" cy="304800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3731622" y="4638400"/>
              <a:ext cx="533400" cy="304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3736882" y="4134385"/>
              <a:ext cx="528140" cy="304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2057400" y="3796937"/>
              <a:ext cx="533400" cy="304800"/>
            </a:xfrm>
            <a:prstGeom prst="roundRect">
              <a:avLst/>
            </a:prstGeom>
            <a:solidFill>
              <a:srgbClr val="A162D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1016726" y="3250474"/>
              <a:ext cx="533400" cy="304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2272937" y="3289663"/>
              <a:ext cx="533400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2832463" y="3810000"/>
              <a:ext cx="533400" cy="304800"/>
            </a:xfrm>
            <a:prstGeom prst="roundRect">
              <a:avLst/>
            </a:prstGeom>
            <a:solidFill>
              <a:srgbClr val="4FDFF3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2152207" y="2756263"/>
              <a:ext cx="762000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5207726" y="2743200"/>
            <a:ext cx="3339737" cy="2660282"/>
            <a:chOff x="5207726" y="2743200"/>
            <a:chExt cx="3339737" cy="2660282"/>
          </a:xfrm>
        </p:grpSpPr>
        <p:sp>
          <p:nvSpPr>
            <p:cNvPr id="310" name="Rounded Rectangle 309"/>
            <p:cNvSpPr/>
            <p:nvPr/>
          </p:nvSpPr>
          <p:spPr>
            <a:xfrm>
              <a:off x="7426995" y="5098682"/>
              <a:ext cx="533400" cy="304800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8001000" y="5093422"/>
              <a:ext cx="533400" cy="304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8019323" y="4602470"/>
              <a:ext cx="528140" cy="304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154093" y="4343400"/>
              <a:ext cx="533400" cy="304800"/>
            </a:xfrm>
            <a:prstGeom prst="roundRect">
              <a:avLst/>
            </a:prstGeom>
            <a:solidFill>
              <a:srgbClr val="4FDFF3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7181407" y="3263537"/>
              <a:ext cx="533400" cy="3048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5712817" y="3808570"/>
              <a:ext cx="457200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ul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6248400" y="3783874"/>
              <a:ext cx="533400" cy="304800"/>
            </a:xfrm>
            <a:prstGeom prst="roundRect">
              <a:avLst/>
            </a:prstGeom>
            <a:solidFill>
              <a:srgbClr val="A162D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5207726" y="3237411"/>
              <a:ext cx="533400" cy="304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6463937" y="3276600"/>
              <a:ext cx="533400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6343207" y="2743200"/>
              <a:ext cx="762000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319" name="Hexagon 318"/>
            <p:cNvSpPr/>
            <p:nvPr/>
          </p:nvSpPr>
          <p:spPr>
            <a:xfrm>
              <a:off x="5913118" y="4352107"/>
              <a:ext cx="533400" cy="304800"/>
            </a:xfrm>
            <a:prstGeom prst="hexagon">
              <a:avLst/>
            </a:prstGeom>
            <a:solidFill>
              <a:srgbClr val="A6D4A7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ul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2895600" y="4647837"/>
            <a:ext cx="5988570" cy="1371600"/>
            <a:chOff x="2741022" y="3289847"/>
            <a:chExt cx="5988570" cy="1371600"/>
          </a:xfrm>
        </p:grpSpPr>
        <p:sp>
          <p:nvSpPr>
            <p:cNvPr id="328" name="Rounded Rectangle 327"/>
            <p:cNvSpPr/>
            <p:nvPr/>
          </p:nvSpPr>
          <p:spPr>
            <a:xfrm>
              <a:off x="2995748" y="3289847"/>
              <a:ext cx="5334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7276011" y="3747047"/>
              <a:ext cx="5334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30" name="Group 242"/>
            <p:cNvGrpSpPr/>
            <p:nvPr/>
          </p:nvGrpSpPr>
          <p:grpSpPr>
            <a:xfrm>
              <a:off x="2741022" y="3733984"/>
              <a:ext cx="5988570" cy="927463"/>
              <a:chOff x="2741022" y="3733984"/>
              <a:chExt cx="5988570" cy="927463"/>
            </a:xfrm>
          </p:grpSpPr>
          <p:sp>
            <p:nvSpPr>
              <p:cNvPr id="331" name="Rounded Rectangular Callout 330"/>
              <p:cNvSpPr/>
              <p:nvPr/>
            </p:nvSpPr>
            <p:spPr>
              <a:xfrm>
                <a:off x="2741022" y="3733984"/>
                <a:ext cx="1828800" cy="457200"/>
              </a:xfrm>
              <a:prstGeom prst="wedgeRoundRectCallout">
                <a:avLst>
                  <a:gd name="adj1" fmla="val -27798"/>
                  <a:gd name="adj2" fmla="val -9016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tagname</a:t>
                </a:r>
                <a:r>
                  <a:rPr lang="en-US" dirty="0" smtClean="0"/>
                  <a:t> = “div”</a:t>
                </a:r>
                <a:endParaRPr lang="en-US" dirty="0"/>
              </a:p>
            </p:txBody>
          </p:sp>
          <p:sp>
            <p:nvSpPr>
              <p:cNvPr id="332" name="Rounded Rectangular Callout 331"/>
              <p:cNvSpPr/>
              <p:nvPr/>
            </p:nvSpPr>
            <p:spPr>
              <a:xfrm>
                <a:off x="6976992" y="4204247"/>
                <a:ext cx="1752600" cy="457200"/>
              </a:xfrm>
              <a:prstGeom prst="wedgeRoundRectCallout">
                <a:avLst>
                  <a:gd name="adj1" fmla="val -23819"/>
                  <a:gd name="adj2" fmla="val -91785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tagname</a:t>
                </a:r>
                <a:r>
                  <a:rPr lang="en-US" dirty="0" smtClean="0"/>
                  <a:t> = “div”</a:t>
                </a:r>
                <a:endParaRPr lang="en-US" dirty="0"/>
              </a:p>
            </p:txBody>
          </p:sp>
        </p:grpSp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7110" y="6324600"/>
            <a:ext cx="4352925" cy="276225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570" y="6066020"/>
            <a:ext cx="1352550" cy="276225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8" name="Group 157"/>
          <p:cNvGrpSpPr/>
          <p:nvPr/>
        </p:nvGrpSpPr>
        <p:grpSpPr>
          <a:xfrm>
            <a:off x="1746770" y="5664200"/>
            <a:ext cx="675390" cy="990600"/>
            <a:chOff x="1746770" y="5664200"/>
            <a:chExt cx="675390" cy="990600"/>
          </a:xfrm>
        </p:grpSpPr>
        <p:grpSp>
          <p:nvGrpSpPr>
            <p:cNvPr id="157" name="Group 156"/>
            <p:cNvGrpSpPr/>
            <p:nvPr/>
          </p:nvGrpSpPr>
          <p:grpSpPr>
            <a:xfrm>
              <a:off x="1917335" y="5791200"/>
              <a:ext cx="504825" cy="809625"/>
              <a:chOff x="1691390" y="5791200"/>
              <a:chExt cx="504825" cy="809625"/>
            </a:xfrm>
          </p:grpSpPr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390" y="5791200"/>
                <a:ext cx="504825" cy="276225"/>
              </a:xfrm>
              <a:prstGeom prst="rect">
                <a:avLst/>
              </a:prstGeom>
              <a:noFill/>
            </p:spPr>
          </p:pic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390" y="6324600"/>
                <a:ext cx="504825" cy="276225"/>
              </a:xfrm>
              <a:prstGeom prst="rect">
                <a:avLst/>
              </a:prstGeom>
              <a:noFill/>
            </p:spPr>
          </p:pic>
        </p:grpSp>
        <p:sp>
          <p:nvSpPr>
            <p:cNvPr id="156" name="Left Brace 155"/>
            <p:cNvSpPr/>
            <p:nvPr/>
          </p:nvSpPr>
          <p:spPr>
            <a:xfrm>
              <a:off x="1746770" y="5664200"/>
              <a:ext cx="203200" cy="990600"/>
            </a:xfrm>
            <a:prstGeom prst="leftBrace">
              <a:avLst>
                <a:gd name="adj1" fmla="val 8333"/>
                <a:gd name="adj2" fmla="val 5128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lide Number Placeholder 1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 animBg="1"/>
      <p:bldP spid="266" grpId="0" animBg="1"/>
      <p:bldP spid="2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shauvik\Desktop\gatech_full_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629" y="2285999"/>
            <a:ext cx="4066360" cy="4177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3b.</a:t>
            </a:r>
            <a:r>
              <a:rPr lang="en-US" dirty="0" smtClean="0"/>
              <a:t> Cross-browser Comparison</a:t>
            </a:r>
            <a:br>
              <a:rPr lang="en-US" dirty="0" smtClean="0"/>
            </a:br>
            <a:r>
              <a:rPr lang="en-US" sz="3600" dirty="0" smtClean="0"/>
              <a:t>						Visual Analysis</a:t>
            </a:r>
            <a:endParaRPr lang="en-US" dirty="0"/>
          </a:p>
        </p:txBody>
      </p:sp>
      <p:pic>
        <p:nvPicPr>
          <p:cNvPr id="4" name="Picture 5" descr="C:\Documents and Settings\shauvik\Desktop\gatech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64" y="2286000"/>
            <a:ext cx="4067250" cy="4191000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356615" y="3061063"/>
            <a:ext cx="2446736" cy="2655511"/>
            <a:chOff x="469151" y="3061063"/>
            <a:chExt cx="2446736" cy="2655511"/>
          </a:xfrm>
        </p:grpSpPr>
        <p:sp>
          <p:nvSpPr>
            <p:cNvPr id="28" name="Rectangle 27"/>
            <p:cNvSpPr/>
            <p:nvPr/>
          </p:nvSpPr>
          <p:spPr>
            <a:xfrm>
              <a:off x="469151" y="5163455"/>
              <a:ext cx="782862" cy="5531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26343" y="3061063"/>
              <a:ext cx="1589544" cy="14959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00690" y="3048000"/>
            <a:ext cx="2446736" cy="2908663"/>
            <a:chOff x="4813226" y="3034937"/>
            <a:chExt cx="2446736" cy="2908663"/>
          </a:xfrm>
        </p:grpSpPr>
        <p:sp>
          <p:nvSpPr>
            <p:cNvPr id="30" name="Rectangle 29"/>
            <p:cNvSpPr/>
            <p:nvPr/>
          </p:nvSpPr>
          <p:spPr>
            <a:xfrm>
              <a:off x="4813226" y="5147820"/>
              <a:ext cx="782862" cy="7957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70418" y="3034937"/>
              <a:ext cx="1589544" cy="1519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3989" y="2325583"/>
            <a:ext cx="4078464" cy="4088280"/>
            <a:chOff x="4866289" y="2424545"/>
            <a:chExt cx="3394842" cy="3379320"/>
          </a:xfrm>
          <a:effectLst>
            <a:outerShdw blurRad="139700" dir="5400000" algn="ctr" rotWithShape="0">
              <a:srgbClr val="000000">
                <a:alpha val="45000"/>
              </a:srgb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7162800" y="2424545"/>
              <a:ext cx="914400" cy="3883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90310" y="4301835"/>
              <a:ext cx="1323109" cy="12330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294910"/>
              <a:ext cx="1323109" cy="12330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971801"/>
              <a:ext cx="1323109" cy="1295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66289" y="2812932"/>
              <a:ext cx="3394841" cy="1614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66290" y="5562600"/>
              <a:ext cx="3394841" cy="24126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8064" y="2312126"/>
            <a:ext cx="4078464" cy="4088280"/>
            <a:chOff x="4866289" y="2424545"/>
            <a:chExt cx="3394842" cy="3379320"/>
          </a:xfrm>
          <a:effectLst>
            <a:outerShdw blurRad="139700" dir="5400000" algn="ctr" rotWithShape="0">
              <a:srgbClr val="000000">
                <a:alpha val="45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7162800" y="2424545"/>
              <a:ext cx="914400" cy="42290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90310" y="4301835"/>
              <a:ext cx="1323109" cy="12330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34200" y="4294910"/>
              <a:ext cx="1323109" cy="12330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34200" y="2971801"/>
              <a:ext cx="1323109" cy="1295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6289" y="2815059"/>
              <a:ext cx="3394841" cy="1593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66290" y="5562600"/>
              <a:ext cx="3394841" cy="24126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539327" y="4572000"/>
            <a:ext cx="1600200" cy="1524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56615" y="2987649"/>
            <a:ext cx="782862" cy="2187329"/>
          </a:xfrm>
          <a:prstGeom prst="rect">
            <a:avLst/>
          </a:prstGeom>
          <a:solidFill>
            <a:srgbClr val="A6D4A7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00690" y="2974192"/>
            <a:ext cx="782862" cy="2187329"/>
          </a:xfrm>
          <a:prstGeom prst="rect">
            <a:avLst/>
          </a:prstGeom>
          <a:solidFill>
            <a:srgbClr val="A6D4A7">
              <a:alpha val="5019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6617" y="2342345"/>
            <a:ext cx="732356" cy="368745"/>
          </a:xfrm>
          <a:prstGeom prst="rect">
            <a:avLst/>
          </a:prstGeom>
          <a:solidFill>
            <a:srgbClr val="F0A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87629" y="2328888"/>
            <a:ext cx="732356" cy="368745"/>
          </a:xfrm>
          <a:prstGeom prst="rect">
            <a:avLst/>
          </a:prstGeom>
          <a:solidFill>
            <a:srgbClr val="F0A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362200" y="2667000"/>
            <a:ext cx="4191000" cy="3124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Type of issues found: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Positional shifts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Size differences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Visibility differences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General appearance issues</a:t>
            </a:r>
            <a:endParaRPr lang="en-US" sz="2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47826"/>
            <a:ext cx="7467600" cy="48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838200" y="1530925"/>
            <a:ext cx="3352800" cy="457200"/>
          </a:xfrm>
          <a:prstGeom prst="wedgeRoundRectCallout">
            <a:avLst>
              <a:gd name="adj1" fmla="val -21384"/>
              <a:gd name="adj2" fmla="val 1503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Reference Browser screenshot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34000" y="1530925"/>
            <a:ext cx="3048000" cy="457200"/>
          </a:xfrm>
          <a:prstGeom prst="wedgeRoundRectCallout">
            <a:avLst>
              <a:gd name="adj1" fmla="val -35055"/>
              <a:gd name="adj2" fmla="val 1443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Target Browser screenshot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RQ1 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/>
              <a:t>Can </a:t>
            </a:r>
            <a:r>
              <a:rPr lang="en-US" sz="2800" dirty="0" smtClean="0">
                <a:latin typeface="Trajan Pro" pitchFamily="18" charset="0"/>
              </a:rPr>
              <a:t>WebDiff</a:t>
            </a:r>
            <a:r>
              <a:rPr lang="en-US" dirty="0" smtClean="0"/>
              <a:t> identify cross-browser issues in web applications?</a:t>
            </a:r>
          </a:p>
          <a:p>
            <a:endParaRPr lang="en-US" dirty="0" smtClean="0"/>
          </a:p>
          <a:p>
            <a:r>
              <a:rPr lang="en-US" dirty="0" smtClean="0">
                <a:latin typeface="Algerian" pitchFamily="82" charset="0"/>
              </a:rPr>
              <a:t>RQ2 : </a:t>
            </a:r>
            <a:r>
              <a:rPr lang="en-US" dirty="0" smtClean="0"/>
              <a:t>Can </a:t>
            </a:r>
            <a:r>
              <a:rPr lang="en-US" sz="2800" dirty="0" smtClean="0">
                <a:latin typeface="Trajan Pro" pitchFamily="18" charset="0"/>
              </a:rPr>
              <a:t>WebDiff</a:t>
            </a:r>
            <a:r>
              <a:rPr lang="en-US" dirty="0" smtClean="0"/>
              <a:t> identify such issues without generating too many false positives?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952995"/>
            <a:ext cx="8229600" cy="1828800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b="1" dirty="0" smtClean="0"/>
              <a:t>For each page P and browser B considered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0425" lvl="1" indent="-288925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US" sz="3200" dirty="0" smtClean="0"/>
              <a:t>Load P in B and in the reference browser</a:t>
            </a:r>
          </a:p>
          <a:p>
            <a:pPr marL="860425" lvl="1" indent="-288925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US" sz="3200" dirty="0" smtClean="0"/>
              <a:t>Compare the page in the two browsers using our technique</a:t>
            </a:r>
          </a:p>
          <a:p>
            <a:pPr marL="860425" lvl="1" indent="-288925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US" sz="3200" dirty="0" smtClean="0"/>
              <a:t>Store the produced reports</a:t>
            </a:r>
          </a:p>
          <a:p>
            <a:pPr marL="860425" lvl="1" indent="-288925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US" sz="3200" dirty="0" smtClean="0"/>
              <a:t>Manually checked for false positives and false negatives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89091" y="1953490"/>
          <a:ext cx="53339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2960077"/>
                <a:gridCol w="1230923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Subject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URL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GATECH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http://www.gatech.edu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</a:t>
                      </a:r>
                      <a:endParaRPr lang="en-US" sz="12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BECKER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http://www.beckerelectric.com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Company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CHESNUT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http://www.chestnutridgecabin.com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Lodge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http://www.crsti.org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Hospital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DUICTRL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http://www.duicentral.com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Lawyer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JTWED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http://www.jtweddings.com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Photography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ORTHO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http://www.otorohanga.co.nz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Informational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http://www.protoolsexpress.com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Company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http://www.speedsound.com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E-Commerce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5990" y="1511510"/>
            <a:ext cx="21343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500" b="1" dirty="0" smtClean="0"/>
              <a:t>Test Subjects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615440"/>
          <a:ext cx="7086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576529"/>
                <a:gridCol w="718870"/>
                <a:gridCol w="762000"/>
                <a:gridCol w="762000"/>
                <a:gridCol w="762000"/>
                <a:gridCol w="990600"/>
                <a:gridCol w="1219200"/>
              </a:tblGrid>
              <a:tr h="3175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Issues Reported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False Positives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False Negatives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Pos.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Vis.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Gen.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Tot.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GATECH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BECKER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1 (6.25%)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CHESNUT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 (14.3%)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CRSTI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DUICTRL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8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4 (21%)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JTWED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ORTHO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2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9 (81%)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3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142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21 (17%)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615440"/>
          <a:ext cx="7086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576529"/>
                <a:gridCol w="718870"/>
                <a:gridCol w="762000"/>
                <a:gridCol w="762000"/>
                <a:gridCol w="762000"/>
                <a:gridCol w="990600"/>
                <a:gridCol w="1219200"/>
              </a:tblGrid>
              <a:tr h="3175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Issues Reported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False Positives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False Negatives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Pos.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Vis.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Gen.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Tot.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GATECH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BECKER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1 (6.25%)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CHESNUT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 (14.3%)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CRSTI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DUICTRL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8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4 (21%)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JTWED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ORTHO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2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9 (81%)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3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142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21 (17%)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z="2000" b="1" smtClean="0"/>
              <a:pPr/>
              <a:t>2</a:t>
            </a:fld>
            <a:endParaRPr lang="en-US" sz="2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092" y="3200400"/>
            <a:ext cx="3011508" cy="7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6892" y="1828800"/>
            <a:ext cx="1676398" cy="143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8092" y="2438400"/>
            <a:ext cx="1371600" cy="53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6292" y="4267200"/>
            <a:ext cx="1524000" cy="6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5692" y="5334000"/>
            <a:ext cx="2269106" cy="5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4892" y="5334000"/>
            <a:ext cx="2324100" cy="73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3292" y="4343400"/>
            <a:ext cx="1104114" cy="104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0892" y="3276600"/>
            <a:ext cx="1414542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con_faceboo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17692" y="2286000"/>
            <a:ext cx="914400" cy="914400"/>
          </a:xfrm>
          <a:prstGeom prst="rect">
            <a:avLst/>
          </a:prstGeom>
        </p:spPr>
      </p:pic>
      <p:pic>
        <p:nvPicPr>
          <p:cNvPr id="20" name="Picture 19" descr="User-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13092" y="3200400"/>
            <a:ext cx="1828800" cy="18288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008292" y="3048000"/>
            <a:ext cx="24384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399654" y="3429000"/>
            <a:ext cx="1589838" cy="1472045"/>
            <a:chOff x="3464988" y="3657600"/>
            <a:chExt cx="1589838" cy="1472045"/>
          </a:xfrm>
        </p:grpSpPr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57022" y="3657600"/>
              <a:ext cx="54826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53345" y="3671455"/>
              <a:ext cx="565200" cy="56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64988" y="4203903"/>
              <a:ext cx="573612" cy="56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34695" y="4481945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33455" y="4149435"/>
              <a:ext cx="621371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615440"/>
          <a:ext cx="7086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576529"/>
                <a:gridCol w="718870"/>
                <a:gridCol w="762000"/>
                <a:gridCol w="762000"/>
                <a:gridCol w="762000"/>
                <a:gridCol w="990600"/>
                <a:gridCol w="1219200"/>
              </a:tblGrid>
              <a:tr h="3175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Issues Reported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False Positives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False Negatives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Pos.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Size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Vis.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Gen.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Tot.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GATECH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BECKER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1 (6.25%)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CHESNUT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 (14.3%)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CRSTI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DUICTRL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8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4 (21%)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JTWED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9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ORTHO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2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9 (81%)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3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142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21 (17%)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57785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itchFamily="34" charset="0"/>
              </a:rPr>
              <a:t>RQ1 (Effectiveness)</a:t>
            </a:r>
            <a:r>
              <a:rPr lang="en-US" sz="2400" dirty="0" smtClean="0"/>
              <a:t>: No false negatives in test subjects</a:t>
            </a:r>
          </a:p>
          <a:p>
            <a:r>
              <a:rPr lang="en-US" sz="2400" dirty="0" smtClean="0">
                <a:latin typeface="Calibri" pitchFamily="34" charset="0"/>
              </a:rPr>
              <a:t>RQ2 (Efficiency)</a:t>
            </a:r>
            <a:r>
              <a:rPr lang="en-US" sz="2400" dirty="0" smtClean="0"/>
              <a:t>: False positive rate of </a:t>
            </a:r>
            <a:r>
              <a:rPr lang="en-US" sz="2400" dirty="0" smtClean="0">
                <a:latin typeface="Calibri" pitchFamily="34" charset="0"/>
              </a:rPr>
              <a:t>17%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Industrial Tools</a:t>
            </a:r>
            <a:endParaRPr lang="en-US" sz="2200" dirty="0" smtClean="0"/>
          </a:p>
          <a:p>
            <a:pPr lvl="1"/>
            <a:r>
              <a:rPr lang="en-US" dirty="0" smtClean="0"/>
              <a:t>Adobe Browser Lab &amp; MS Expression Web</a:t>
            </a:r>
          </a:p>
          <a:p>
            <a:pPr lvl="2"/>
            <a:r>
              <a:rPr lang="en-US" dirty="0" smtClean="0"/>
              <a:t>Require manual inspection</a:t>
            </a:r>
          </a:p>
          <a:p>
            <a:pPr lvl="1"/>
            <a:r>
              <a:rPr lang="en-US" dirty="0" err="1" smtClean="0"/>
              <a:t>Browsera</a:t>
            </a:r>
            <a:r>
              <a:rPr lang="en-US" dirty="0" smtClean="0"/>
              <a:t> </a:t>
            </a:r>
            <a:r>
              <a:rPr lang="en-US" sz="2000" dirty="0" smtClean="0"/>
              <a:t>(launched Summer 2010)</a:t>
            </a:r>
            <a:endParaRPr lang="en-US" dirty="0" smtClean="0"/>
          </a:p>
          <a:p>
            <a:pPr lvl="2"/>
            <a:r>
              <a:rPr lang="en-US" dirty="0" smtClean="0"/>
              <a:t>Simple DOM matching </a:t>
            </a:r>
            <a:r>
              <a:rPr lang="en-US" sz="2000" dirty="0" smtClean="0"/>
              <a:t>(from experience using the tool)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 Tools</a:t>
            </a:r>
          </a:p>
          <a:p>
            <a:pPr lvl="1"/>
            <a:r>
              <a:rPr lang="en-US" dirty="0" smtClean="0"/>
              <a:t>Eaton &amp; </a:t>
            </a:r>
            <a:r>
              <a:rPr lang="en-US" dirty="0" err="1" smtClean="0"/>
              <a:t>Memon</a:t>
            </a:r>
            <a:r>
              <a:rPr lang="en-US" dirty="0" smtClean="0"/>
              <a:t> [IJWET07]</a:t>
            </a:r>
          </a:p>
          <a:p>
            <a:pPr lvl="2"/>
            <a:r>
              <a:rPr lang="en-US" dirty="0" smtClean="0"/>
              <a:t>Requires manual classification. Limited to html tags only</a:t>
            </a:r>
          </a:p>
          <a:p>
            <a:pPr lvl="1"/>
            <a:r>
              <a:rPr lang="en-US" dirty="0" smtClean="0"/>
              <a:t>Tamm [GTAC09]</a:t>
            </a:r>
          </a:p>
          <a:p>
            <a:pPr lvl="2"/>
            <a:r>
              <a:rPr lang="en-US" dirty="0" smtClean="0"/>
              <a:t>Expensive and is focused on layout of text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1430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143000"/>
            <a:ext cx="36576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038600"/>
            <a:ext cx="36576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038600"/>
            <a:ext cx="365760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Summary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798620"/>
            <a:ext cx="7181850" cy="45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23145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2514600"/>
            <a:ext cx="2263761" cy="2362200"/>
            <a:chOff x="609600" y="2514600"/>
            <a:chExt cx="2263761" cy="2362200"/>
          </a:xfrm>
        </p:grpSpPr>
        <p:pic>
          <p:nvPicPr>
            <p:cNvPr id="6" name="Picture 2" descr="Full Size of Web 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898" y="2514600"/>
              <a:ext cx="1670447" cy="167044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9600" y="4261247"/>
              <a:ext cx="226376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Server Side</a:t>
              </a:r>
            </a:p>
            <a:p>
              <a:pPr algn="ctr"/>
              <a:r>
                <a:rPr lang="en-US" sz="1600" dirty="0" smtClean="0"/>
                <a:t>(Web Application Server)</a:t>
              </a:r>
              <a:endParaRPr lang="en-US" sz="1600" dirty="0"/>
            </a:p>
          </p:txBody>
        </p:sp>
      </p:grpSp>
      <p:pic>
        <p:nvPicPr>
          <p:cNvPr id="8" name="Picture 2" descr="http://www.nicolecharbonneaubarron.ca/loading-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346847"/>
            <a:ext cx="304800" cy="3048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2667000" y="32766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2895600"/>
            <a:ext cx="148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36576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3733800"/>
            <a:ext cx="162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Response</a:t>
            </a: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86000"/>
            <a:ext cx="2514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6172200" y="2286000"/>
            <a:ext cx="2514600" cy="3752850"/>
            <a:chOff x="6096000" y="2022765"/>
            <a:chExt cx="2514600" cy="3752850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2022765"/>
              <a:ext cx="2514600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6324600" y="2479965"/>
              <a:ext cx="1447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52400" y="1828800"/>
            <a:ext cx="6172200" cy="4495800"/>
          </a:xfrm>
          <a:prstGeom prst="roundRect">
            <a:avLst>
              <a:gd name="adj" fmla="val 123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&lt;html&gt;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&lt;head&gt;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&lt;script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</a:rPr>
              <a:t>src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script.js</a:t>
            </a:r>
            <a:r>
              <a:rPr lang="en-US" dirty="0" smtClean="0">
                <a:latin typeface="Consolas" pitchFamily="49" charset="0"/>
              </a:rPr>
              <a:t>"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&gt;&lt;/script&gt;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&lt;link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</a:rPr>
              <a:t>href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style.css</a:t>
            </a:r>
            <a:r>
              <a:rPr lang="en-US" dirty="0" smtClean="0">
                <a:latin typeface="Consolas" pitchFamily="49" charset="0"/>
              </a:rPr>
              <a:t>"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</a:rPr>
              <a:t>rel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err="1" smtClean="0">
                <a:solidFill>
                  <a:schemeClr val="accent1"/>
                </a:solidFill>
                <a:latin typeface="Consolas" pitchFamily="49" charset="0"/>
              </a:rPr>
              <a:t>stylesheet</a:t>
            </a:r>
            <a:r>
              <a:rPr lang="en-US" dirty="0" smtClean="0">
                <a:latin typeface="Consolas" pitchFamily="49" charset="0"/>
              </a:rPr>
              <a:t>" 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/&gt;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&lt;/head&gt;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&lt;body&gt;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&lt;h1&gt;</a:t>
            </a:r>
            <a:r>
              <a:rPr lang="en-US" b="1" dirty="0" smtClean="0">
                <a:latin typeface="Consolas" pitchFamily="49" charset="0"/>
              </a:rPr>
              <a:t>Ajax Search</a:t>
            </a:r>
            <a:r>
              <a:rPr lang="en-US" b="1" dirty="0" smtClean="0">
                <a:solidFill>
                  <a:schemeClr val="tx2"/>
                </a:solidFill>
                <a:latin typeface="Consolas" pitchFamily="49" charset="0"/>
              </a:rPr>
              <a:t>: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&lt;/h1&gt;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  &lt;input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type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text</a:t>
            </a:r>
            <a:r>
              <a:rPr lang="en-US" dirty="0" smtClean="0">
                <a:latin typeface="Consolas" pitchFamily="49" charset="0"/>
              </a:rPr>
              <a:t>"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id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query</a:t>
            </a:r>
            <a:r>
              <a:rPr lang="en-US" dirty="0" smtClean="0">
                <a:latin typeface="Consolas" pitchFamily="49" charset="0"/>
              </a:rPr>
              <a:t>"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/&gt;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  &lt;input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type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button</a:t>
            </a:r>
            <a:r>
              <a:rPr lang="en-US" dirty="0" smtClean="0">
                <a:latin typeface="Consolas" pitchFamily="49" charset="0"/>
              </a:rPr>
              <a:t>"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</a:rPr>
              <a:t>onclick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search()</a:t>
            </a:r>
            <a:r>
              <a:rPr lang="en-US" dirty="0" smtClean="0">
                <a:latin typeface="Consolas" pitchFamily="49" charset="0"/>
              </a:rPr>
              <a:t>"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                          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value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Search</a:t>
            </a:r>
            <a:r>
              <a:rPr lang="en-US" dirty="0" smtClean="0">
                <a:latin typeface="Consolas" pitchFamily="49" charset="0"/>
              </a:rPr>
              <a:t>" 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/&gt;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  &lt;h2&gt;</a:t>
            </a:r>
            <a:r>
              <a:rPr lang="en-US" b="1" dirty="0" smtClean="0">
                <a:latin typeface="Consolas" pitchFamily="49" charset="0"/>
              </a:rPr>
              <a:t>Results: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&lt;/h2&gt;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  &lt;div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id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stats</a:t>
            </a:r>
            <a:r>
              <a:rPr lang="en-US" dirty="0" smtClean="0">
                <a:latin typeface="Consolas" pitchFamily="49" charset="0"/>
              </a:rPr>
              <a:t>"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&gt;&lt;/div&gt;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  &lt;</a:t>
            </a:r>
            <a:r>
              <a:rPr lang="en-US" dirty="0" err="1" smtClean="0">
                <a:solidFill>
                  <a:schemeClr val="tx2"/>
                </a:solidFill>
                <a:latin typeface="Consolas" pitchFamily="49" charset="0"/>
              </a:rPr>
              <a:t>ul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</a:rPr>
              <a:t>id</a:t>
            </a:r>
            <a:r>
              <a:rPr lang="en-US" dirty="0" smtClean="0">
                <a:latin typeface="Consolas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itchFamily="49" charset="0"/>
              </a:rPr>
              <a:t>results</a:t>
            </a:r>
            <a:r>
              <a:rPr lang="en-US" dirty="0" smtClean="0">
                <a:latin typeface="Consolas" pitchFamily="49" charset="0"/>
              </a:rPr>
              <a:t>"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&gt;&lt;/</a:t>
            </a:r>
            <a:r>
              <a:rPr lang="en-US" dirty="0" err="1" smtClean="0">
                <a:solidFill>
                  <a:schemeClr val="tx2"/>
                </a:solidFill>
                <a:latin typeface="Consolas" pitchFamily="49" charset="0"/>
              </a:rPr>
              <a:t>ul</a:t>
            </a: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 &lt;/body&gt;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nsolas" pitchFamily="49" charset="0"/>
              </a:rPr>
              <a:t>&lt;/html&gt;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3137" y="1815737"/>
            <a:ext cx="6261463" cy="4495800"/>
            <a:chOff x="1439564" y="2048841"/>
            <a:chExt cx="5923005" cy="3956974"/>
          </a:xfrm>
        </p:grpSpPr>
        <p:sp>
          <p:nvSpPr>
            <p:cNvPr id="52" name="Rounded Rectangle 51"/>
            <p:cNvSpPr/>
            <p:nvPr/>
          </p:nvSpPr>
          <p:spPr>
            <a:xfrm>
              <a:off x="1439564" y="2048841"/>
              <a:ext cx="5923005" cy="3956974"/>
            </a:xfrm>
            <a:prstGeom prst="roundRect">
              <a:avLst>
                <a:gd name="adj" fmla="val 1369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endParaRPr lang="en-US" dirty="0" smtClean="0">
                <a:solidFill>
                  <a:schemeClr val="tx2"/>
                </a:solidFill>
                <a:latin typeface="Consolas" pitchFamily="49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495800" y="3733800"/>
              <a:ext cx="914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473055" y="5029200"/>
              <a:ext cx="6858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r>
                <a:rPr lang="en-US" dirty="0" smtClean="0">
                  <a:latin typeface="Calibri" pitchFamily="34" charset="0"/>
                </a:rPr>
                <a:t>1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55835" y="5029200"/>
              <a:ext cx="762000" cy="609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114815" y="5029200"/>
              <a:ext cx="762000" cy="609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80720" y="5029200"/>
              <a:ext cx="6858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r>
                <a:rPr lang="en-US" dirty="0" smtClean="0">
                  <a:latin typeface="Calibri" pitchFamily="34" charset="0"/>
                </a:rPr>
                <a:t>2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777355" y="5029200"/>
              <a:ext cx="6096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77000" y="5029200"/>
              <a:ext cx="533400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ul</a:t>
              </a:r>
              <a:endParaRPr lang="en-US" dirty="0"/>
            </a:p>
          </p:txBody>
        </p:sp>
        <p:cxnSp>
          <p:nvCxnSpPr>
            <p:cNvPr id="60" name="Straight Arrow Connector 59"/>
            <p:cNvCxnSpPr>
              <a:stCxn id="53" idx="2"/>
              <a:endCxn id="54" idx="0"/>
            </p:cNvCxnSpPr>
            <p:nvPr/>
          </p:nvCxnSpPr>
          <p:spPr>
            <a:xfrm rot="5400000">
              <a:off x="3541578" y="3617778"/>
              <a:ext cx="685800" cy="21370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3" idx="2"/>
              <a:endCxn id="55" idx="0"/>
            </p:cNvCxnSpPr>
            <p:nvPr/>
          </p:nvCxnSpPr>
          <p:spPr>
            <a:xfrm rot="5400000">
              <a:off x="3952018" y="4028218"/>
              <a:ext cx="685800" cy="1316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2"/>
              <a:endCxn id="56" idx="0"/>
            </p:cNvCxnSpPr>
            <p:nvPr/>
          </p:nvCxnSpPr>
          <p:spPr>
            <a:xfrm rot="5400000">
              <a:off x="4381508" y="4457708"/>
              <a:ext cx="685800" cy="4571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3" idx="2"/>
              <a:endCxn id="57" idx="0"/>
            </p:cNvCxnSpPr>
            <p:nvPr/>
          </p:nvCxnSpPr>
          <p:spPr>
            <a:xfrm rot="16200000" flipH="1">
              <a:off x="4795410" y="4500990"/>
              <a:ext cx="685800" cy="370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3" idx="2"/>
              <a:endCxn id="58" idx="0"/>
            </p:cNvCxnSpPr>
            <p:nvPr/>
          </p:nvCxnSpPr>
          <p:spPr>
            <a:xfrm rot="16200000" flipH="1">
              <a:off x="5174677" y="4121722"/>
              <a:ext cx="685800" cy="11291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3" idx="2"/>
              <a:endCxn id="59" idx="0"/>
            </p:cNvCxnSpPr>
            <p:nvPr/>
          </p:nvCxnSpPr>
          <p:spPr>
            <a:xfrm rot="16200000" flipH="1">
              <a:off x="5505450" y="3790950"/>
              <a:ext cx="685800" cy="1790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3505200" y="2362200"/>
              <a:ext cx="12192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document</a:t>
              </a:r>
              <a:endParaRPr lang="en-US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981200" y="3366655"/>
              <a:ext cx="9144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head</a:t>
              </a:r>
              <a:endParaRPr lang="en-US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551710" y="4191000"/>
              <a:ext cx="8382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script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514600" y="4191000"/>
              <a:ext cx="609599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link</a:t>
              </a:r>
              <a:endParaRPr lang="en-US" dirty="0"/>
            </a:p>
          </p:txBody>
        </p:sp>
        <p:cxnSp>
          <p:nvCxnSpPr>
            <p:cNvPr id="70" name="Straight Arrow Connector 69"/>
            <p:cNvCxnSpPr>
              <a:stCxn id="66" idx="2"/>
              <a:endCxn id="67" idx="0"/>
            </p:cNvCxnSpPr>
            <p:nvPr/>
          </p:nvCxnSpPr>
          <p:spPr>
            <a:xfrm rot="5400000">
              <a:off x="3079173" y="2331027"/>
              <a:ext cx="394855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6" idx="2"/>
              <a:endCxn id="53" idx="0"/>
            </p:cNvCxnSpPr>
            <p:nvPr/>
          </p:nvCxnSpPr>
          <p:spPr>
            <a:xfrm rot="16200000" flipH="1">
              <a:off x="4152900" y="2933700"/>
              <a:ext cx="7620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7" idx="2"/>
            </p:cNvCxnSpPr>
            <p:nvPr/>
          </p:nvCxnSpPr>
          <p:spPr>
            <a:xfrm rot="5400000">
              <a:off x="2095500" y="3861955"/>
              <a:ext cx="228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7" idx="2"/>
              <a:endCxn id="69" idx="0"/>
            </p:cNvCxnSpPr>
            <p:nvPr/>
          </p:nvCxnSpPr>
          <p:spPr>
            <a:xfrm rot="16200000" flipH="1">
              <a:off x="2521528" y="3893127"/>
              <a:ext cx="21474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286000"/>
            <a:ext cx="2514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286000"/>
            <a:ext cx="2514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47"/>
          <p:cNvSpPr/>
          <p:nvPr/>
        </p:nvSpPr>
        <p:spPr>
          <a:xfrm>
            <a:off x="228600" y="1676400"/>
            <a:ext cx="57912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C:\Documents and Settings\shauvik\My Documents\Downloads\search_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981200"/>
            <a:ext cx="2562225" cy="4343400"/>
          </a:xfrm>
          <a:prstGeom prst="rect">
            <a:avLst/>
          </a:prstGeom>
          <a:noFill/>
        </p:spPr>
      </p:pic>
      <p:sp>
        <p:nvSpPr>
          <p:cNvPr id="50" name="Rectangular Callout 49"/>
          <p:cNvSpPr/>
          <p:nvPr/>
        </p:nvSpPr>
        <p:spPr>
          <a:xfrm>
            <a:off x="4162425" y="3276600"/>
            <a:ext cx="1600200" cy="457200"/>
          </a:xfrm>
          <a:prstGeom prst="wedgeRectCallout">
            <a:avLst>
              <a:gd name="adj1" fmla="val -96635"/>
              <a:gd name="adj2" fmla="val 12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shadow</a:t>
            </a:r>
            <a:endParaRPr lang="en-US" dirty="0"/>
          </a:p>
        </p:txBody>
      </p:sp>
      <p:sp>
        <p:nvSpPr>
          <p:cNvPr id="74" name="Rectangular Callout 73"/>
          <p:cNvSpPr/>
          <p:nvPr/>
        </p:nvSpPr>
        <p:spPr>
          <a:xfrm>
            <a:off x="4162425" y="4419600"/>
            <a:ext cx="1600200" cy="457200"/>
          </a:xfrm>
          <a:prstGeom prst="wedgeRectCallout">
            <a:avLst>
              <a:gd name="adj1" fmla="val -114128"/>
              <a:gd name="adj2" fmla="val 135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 count</a:t>
            </a:r>
            <a:endParaRPr lang="en-US" dirty="0"/>
          </a:p>
        </p:txBody>
      </p:sp>
      <p:sp>
        <p:nvSpPr>
          <p:cNvPr id="80" name="Rectangular Callout 79"/>
          <p:cNvSpPr/>
          <p:nvPr/>
        </p:nvSpPr>
        <p:spPr>
          <a:xfrm>
            <a:off x="4162425" y="5410200"/>
            <a:ext cx="1828800" cy="457200"/>
          </a:xfrm>
          <a:prstGeom prst="wedgeRectCallout">
            <a:avLst>
              <a:gd name="adj1" fmla="val -80309"/>
              <a:gd name="adj2" fmla="val 176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Displaced border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6" grpId="0" animBg="1"/>
      <p:bldP spid="26" grpId="1" animBg="1"/>
      <p:bldP spid="48" grpId="0" animBg="1"/>
      <p:bldP spid="50" grpId="0" animBg="1"/>
      <p:bldP spid="74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Tech Website</a:t>
            </a:r>
            <a:endParaRPr lang="en-US" dirty="0"/>
          </a:p>
        </p:txBody>
      </p:sp>
      <p:pic>
        <p:nvPicPr>
          <p:cNvPr id="35842" name="Picture 2" descr="C:\Documents and Settings\shauvik\My Documents\Downloads\gte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762501" cy="481965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0973" y="2368490"/>
            <a:ext cx="4077332" cy="4184710"/>
            <a:chOff x="750973" y="2512290"/>
            <a:chExt cx="4077332" cy="4184710"/>
          </a:xfrm>
        </p:grpSpPr>
        <p:pic>
          <p:nvPicPr>
            <p:cNvPr id="35843" name="Picture 3" descr="C:\Documents and Settings\shauvik\My Documents\Downloads\gt_ff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973" y="2512290"/>
              <a:ext cx="4077332" cy="378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62545" y="6296890"/>
              <a:ext cx="1811137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Mozilla Firefox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1367" y="2348345"/>
            <a:ext cx="4088756" cy="4217672"/>
            <a:chOff x="4901367" y="2493183"/>
            <a:chExt cx="4088756" cy="4217672"/>
          </a:xfrm>
        </p:grpSpPr>
        <p:pic>
          <p:nvPicPr>
            <p:cNvPr id="35844" name="Picture 4" descr="C:\Documents and Settings\shauvik\My Documents\Downloads\gt_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1367" y="2493183"/>
              <a:ext cx="4088756" cy="3817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964380" y="6310745"/>
              <a:ext cx="2079415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Internet Explorer</a:t>
              </a:r>
              <a:endParaRPr lang="en-US" sz="20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C:\Documents and Settings\shauvik\My Documents\Downloads\TSE_Chr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0090"/>
            <a:ext cx="6096001" cy="3810000"/>
          </a:xfrm>
          <a:prstGeom prst="rect">
            <a:avLst/>
          </a:prstGeom>
          <a:noFill/>
        </p:spPr>
      </p:pic>
      <p:pic>
        <p:nvPicPr>
          <p:cNvPr id="36867" name="Picture 3" descr="C:\Documents and Settings\shauvik\My Documents\Downloads\TSE_Safa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18855"/>
            <a:ext cx="6105525" cy="4295775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330036"/>
            <a:ext cx="5857876" cy="74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-0.3041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Services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6096000" cy="454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550" y="1752600"/>
            <a:ext cx="6191250" cy="46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819400" y="3491345"/>
            <a:ext cx="4447310" cy="2376055"/>
            <a:chOff x="2819400" y="3491345"/>
            <a:chExt cx="4447310" cy="2376055"/>
          </a:xfrm>
        </p:grpSpPr>
        <p:sp>
          <p:nvSpPr>
            <p:cNvPr id="6" name="Rounded Rectangle 5"/>
            <p:cNvSpPr/>
            <p:nvPr/>
          </p:nvSpPr>
          <p:spPr>
            <a:xfrm>
              <a:off x="2819400" y="5562600"/>
              <a:ext cx="2057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79469" y="3491345"/>
              <a:ext cx="1787235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86400" y="4966855"/>
              <a:ext cx="1780310" cy="2701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057400"/>
            <a:ext cx="6388376" cy="459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 and Issues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44809" y="1981200"/>
            <a:ext cx="1930336" cy="1941731"/>
            <a:chOff x="644809" y="1981200"/>
            <a:chExt cx="1930336" cy="1941731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1981200"/>
              <a:ext cx="946300" cy="1228310"/>
              <a:chOff x="539741" y="1728484"/>
              <a:chExt cx="1187300" cy="1514890"/>
            </a:xfrm>
          </p:grpSpPr>
          <p:sp>
            <p:nvSpPr>
              <p:cNvPr id="4" name="Oval 3"/>
              <p:cNvSpPr/>
              <p:nvPr/>
            </p:nvSpPr>
            <p:spPr>
              <a:xfrm rot="19806840">
                <a:off x="539741" y="1728484"/>
                <a:ext cx="1066800" cy="92187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an 4"/>
              <p:cNvSpPr/>
              <p:nvPr/>
            </p:nvSpPr>
            <p:spPr>
              <a:xfrm rot="-13140000">
                <a:off x="1498441" y="2420414"/>
                <a:ext cx="228600" cy="822960"/>
              </a:xfrm>
              <a:prstGeom prst="ca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4809" y="3276600"/>
              <a:ext cx="1930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Manual inspection</a:t>
              </a:r>
            </a:p>
            <a:p>
              <a:pPr algn="ctr"/>
              <a:r>
                <a:rPr lang="en-US" dirty="0" smtClean="0"/>
                <a:t>is expensive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5600" y="1828800"/>
            <a:ext cx="1849955" cy="2006263"/>
            <a:chOff x="817045" y="4431268"/>
            <a:chExt cx="1849955" cy="2006263"/>
          </a:xfrm>
        </p:grpSpPr>
        <p:pic>
          <p:nvPicPr>
            <p:cNvPr id="1030" name="Picture 6" descr=" Desktop Wallpaper · Gallery · Miscellaneous &#10; Nvidia Ey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4431268"/>
              <a:ext cx="1828800" cy="1371600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817045" y="5791200"/>
              <a:ext cx="1773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Mimic end user’s</a:t>
              </a:r>
            </a:p>
            <a:p>
              <a:pPr algn="ctr"/>
              <a:r>
                <a:rPr lang="en-US" dirty="0" smtClean="0"/>
                <a:t>perception 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33800" y="4414389"/>
            <a:ext cx="1707519" cy="1972556"/>
            <a:chOff x="3733800" y="4414389"/>
            <a:chExt cx="1707519" cy="1972556"/>
          </a:xfrm>
        </p:grpSpPr>
        <p:pic>
          <p:nvPicPr>
            <p:cNvPr id="1032" name="Picture 8" descr="http://www.racineweb.com/images/code_snip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4414389"/>
              <a:ext cx="1422442" cy="1303258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733800" y="5740614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Locate  broken </a:t>
              </a:r>
            </a:p>
            <a:p>
              <a:r>
                <a:rPr lang="en-US" dirty="0" smtClean="0"/>
                <a:t>element in code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05200" y="1981200"/>
            <a:ext cx="1981200" cy="1941731"/>
            <a:chOff x="3505200" y="1981200"/>
            <a:chExt cx="1981200" cy="1941731"/>
          </a:xfrm>
        </p:grpSpPr>
        <p:grpSp>
          <p:nvGrpSpPr>
            <p:cNvPr id="44" name="Group 43"/>
            <p:cNvGrpSpPr/>
            <p:nvPr/>
          </p:nvGrpSpPr>
          <p:grpSpPr>
            <a:xfrm>
              <a:off x="3505200" y="1981200"/>
              <a:ext cx="1981200" cy="1066800"/>
              <a:chOff x="3429000" y="1676400"/>
              <a:chExt cx="1981200" cy="1066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733800" y="1676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862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338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814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386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290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7" idx="4"/>
                <a:endCxn id="10" idx="0"/>
              </p:cNvCxnSpPr>
              <p:nvPr/>
            </p:nvCxnSpPr>
            <p:spPr>
              <a:xfrm rot="5400000">
                <a:off x="36576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8" idx="4"/>
                <a:endCxn id="9" idx="0"/>
              </p:cNvCxnSpPr>
              <p:nvPr/>
            </p:nvCxnSpPr>
            <p:spPr>
              <a:xfrm rot="5400000">
                <a:off x="38481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0" idx="4"/>
                <a:endCxn id="12" idx="0"/>
              </p:cNvCxnSpPr>
              <p:nvPr/>
            </p:nvCxnSpPr>
            <p:spPr>
              <a:xfrm rot="5400000">
                <a:off x="35433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7" idx="4"/>
                <a:endCxn id="8" idx="0"/>
              </p:cNvCxnSpPr>
              <p:nvPr/>
            </p:nvCxnSpPr>
            <p:spPr>
              <a:xfrm rot="16200000" flipH="1">
                <a:off x="38100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8" idx="4"/>
                <a:endCxn id="11" idx="0"/>
              </p:cNvCxnSpPr>
              <p:nvPr/>
            </p:nvCxnSpPr>
            <p:spPr>
              <a:xfrm rot="16200000" flipH="1">
                <a:off x="40005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4724400" y="1676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8768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244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816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4196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0" idx="4"/>
                <a:endCxn id="33" idx="0"/>
              </p:cNvCxnSpPr>
              <p:nvPr/>
            </p:nvCxnSpPr>
            <p:spPr>
              <a:xfrm rot="5400000">
                <a:off x="46482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4"/>
                <a:endCxn id="32" idx="0"/>
              </p:cNvCxnSpPr>
              <p:nvPr/>
            </p:nvCxnSpPr>
            <p:spPr>
              <a:xfrm rot="16200000" flipH="1">
                <a:off x="46863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4"/>
                <a:endCxn id="35" idx="0"/>
              </p:cNvCxnSpPr>
              <p:nvPr/>
            </p:nvCxnSpPr>
            <p:spPr>
              <a:xfrm rot="5400000">
                <a:off x="4533900" y="23622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0" idx="4"/>
                <a:endCxn id="31" idx="0"/>
              </p:cNvCxnSpPr>
              <p:nvPr/>
            </p:nvCxnSpPr>
            <p:spPr>
              <a:xfrm rot="16200000" flipH="1">
                <a:off x="4800600" y="1943100"/>
                <a:ext cx="2286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0" idx="4"/>
                <a:endCxn id="34" idx="0"/>
              </p:cNvCxnSpPr>
              <p:nvPr/>
            </p:nvCxnSpPr>
            <p:spPr>
              <a:xfrm rot="16200000" flipH="1">
                <a:off x="4953000" y="1790700"/>
                <a:ext cx="22860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3551255" y="3276600"/>
              <a:ext cx="19351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DOM differs </a:t>
              </a:r>
            </a:p>
            <a:p>
              <a:pPr algn="ctr"/>
              <a:r>
                <a:rPr lang="en-US" dirty="0" smtClean="0"/>
                <a:t>between browsers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0" y="4648200"/>
            <a:ext cx="2534668" cy="1747637"/>
            <a:chOff x="6172200" y="2138563"/>
            <a:chExt cx="2534668" cy="1747637"/>
          </a:xfrm>
        </p:grpSpPr>
        <p:pic>
          <p:nvPicPr>
            <p:cNvPr id="1026" name="Picture 2" descr="http://www.ninthlink.com/wordpress/wp-content/uploads/2009/04/online-ad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62700" y="2367230"/>
              <a:ext cx="1485900" cy="909370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6172200" y="3239869"/>
              <a:ext cx="2534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Ignore variable elements</a:t>
              </a:r>
            </a:p>
            <a:p>
              <a:pPr algn="ctr"/>
              <a:r>
                <a:rPr lang="en-US" dirty="0" smtClean="0"/>
                <a:t>on webpage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267676">
              <a:off x="7134013" y="2138563"/>
              <a:ext cx="13949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latin typeface="Arial Black" pitchFamily="34" charset="0"/>
                </a:rPr>
                <a:t>15 Sep 2010</a:t>
              </a:r>
            </a:p>
            <a:p>
              <a:pPr algn="r"/>
              <a:r>
                <a:rPr lang="en-US" sz="1400" dirty="0" smtClean="0">
                  <a:latin typeface="Arial Black" pitchFamily="34" charset="0"/>
                </a:rPr>
                <a:t>3:15pm</a:t>
              </a:r>
              <a:endParaRPr lang="en-US" sz="1400" dirty="0">
                <a:latin typeface="Arial Black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72200" y="4260275"/>
            <a:ext cx="2628989" cy="2094131"/>
            <a:chOff x="6172200" y="4260275"/>
            <a:chExt cx="2628989" cy="2094131"/>
          </a:xfrm>
        </p:grpSpPr>
        <p:pic>
          <p:nvPicPr>
            <p:cNvPr id="1036" name="Picture 12" descr="http://www.financetechnews.com/wp-content/uploads/web-securit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4260275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6172200" y="5708075"/>
              <a:ext cx="26289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Even work with </a:t>
              </a:r>
            </a:p>
            <a:p>
              <a:pPr algn="ctr"/>
              <a:r>
                <a:rPr lang="en-US" dirty="0" smtClean="0"/>
                <a:t>browser security controls</a:t>
              </a:r>
              <a:endParaRPr lang="en-US" dirty="0"/>
            </a:p>
          </p:txBody>
        </p:sp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21110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Goal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Compare behavior of web pages in different browsers</a:t>
            </a:r>
          </a:p>
          <a:p>
            <a:endParaRPr lang="en-US" sz="2800" dirty="0" smtClean="0"/>
          </a:p>
          <a:p>
            <a:r>
              <a:rPr lang="en-US" sz="2800" dirty="0" smtClean="0"/>
              <a:t>High level view of the approach: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609600" y="5153890"/>
            <a:ext cx="1117600" cy="1142274"/>
            <a:chOff x="7010400" y="3657600"/>
            <a:chExt cx="1117600" cy="1142274"/>
          </a:xfrm>
        </p:grpSpPr>
        <p:pic>
          <p:nvPicPr>
            <p:cNvPr id="9" name="Picture 1" descr="C:\Documents and Settings\shauvik\Desktop\BrowserIcons\PNG\Safar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4241074"/>
              <a:ext cx="558800" cy="558800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shauvik\Desktop\BrowserIcons\PNG\Chro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3670663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11" name="Picture 4" descr="C:\Documents and Settings\shauvik\Desktop\BrowserIcons\PNG\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36576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12" name="Picture 5" descr="C:\Documents and Settings\shauvik\Desktop\BrowserIcons\PNG\Oper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0" y="4267200"/>
              <a:ext cx="508000" cy="508000"/>
            </a:xfrm>
            <a:prstGeom prst="rect">
              <a:avLst/>
            </a:prstGeom>
            <a:noFill/>
          </p:spPr>
        </p:pic>
      </p:grpSp>
      <p:pic>
        <p:nvPicPr>
          <p:cNvPr id="13" name="Picture 3" descr="C:\Documents and Settings\shauvik\Desktop\BrowserIcons\PNG\Firefo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5719" y="4318000"/>
            <a:ext cx="533816" cy="533816"/>
          </a:xfrm>
          <a:prstGeom prst="rect">
            <a:avLst/>
          </a:prstGeom>
          <a:noFill/>
        </p:spPr>
      </p:pic>
      <p:grpSp>
        <p:nvGrpSpPr>
          <p:cNvPr id="112" name="Group 111"/>
          <p:cNvGrpSpPr/>
          <p:nvPr/>
        </p:nvGrpSpPr>
        <p:grpSpPr>
          <a:xfrm>
            <a:off x="2331160" y="4191000"/>
            <a:ext cx="1339835" cy="634804"/>
            <a:chOff x="1714625" y="4495800"/>
            <a:chExt cx="1339835" cy="634804"/>
          </a:xfrm>
        </p:grpSpPr>
        <p:pic>
          <p:nvPicPr>
            <p:cNvPr id="17" name="Picture 5" descr="C:\Documents and Settings\shauvik\Desktop\gatech_fu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8400" y="4495800"/>
              <a:ext cx="616060" cy="634804"/>
            </a:xfrm>
            <a:prstGeom prst="rect">
              <a:avLst/>
            </a:prstGeom>
            <a:noFill/>
          </p:spPr>
        </p:pic>
        <p:grpSp>
          <p:nvGrpSpPr>
            <p:cNvPr id="80" name="Group 79"/>
            <p:cNvGrpSpPr/>
            <p:nvPr/>
          </p:nvGrpSpPr>
          <p:grpSpPr>
            <a:xfrm>
              <a:off x="1714625" y="4567460"/>
              <a:ext cx="647576" cy="461740"/>
              <a:chOff x="571375" y="2823940"/>
              <a:chExt cx="3695825" cy="2205260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2154385" y="2823940"/>
                <a:ext cx="762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1025235" y="332270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2992585" y="3357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2265220" y="3357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71375" y="3889310"/>
                <a:ext cx="457200" cy="304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1087575" y="3889310"/>
                <a:ext cx="381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523995" y="3889310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8" name="Straight Arrow Connector 87"/>
              <p:cNvCxnSpPr>
                <a:stCxn id="81" idx="2"/>
                <a:endCxn id="82" idx="0"/>
              </p:cNvCxnSpPr>
              <p:nvPr/>
            </p:nvCxnSpPr>
            <p:spPr>
              <a:xfrm rot="5400000">
                <a:off x="1816678" y="2603997"/>
                <a:ext cx="193965" cy="124345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1" idx="2"/>
                <a:endCxn id="84" idx="0"/>
              </p:cNvCxnSpPr>
              <p:nvPr/>
            </p:nvCxnSpPr>
            <p:spPr>
              <a:xfrm rot="5400000">
                <a:off x="2419353" y="3241308"/>
                <a:ext cx="228600" cy="346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0" name="Straight Arrow Connector 89"/>
              <p:cNvCxnSpPr>
                <a:stCxn id="81" idx="2"/>
                <a:endCxn id="83" idx="0"/>
              </p:cNvCxnSpPr>
              <p:nvPr/>
            </p:nvCxnSpPr>
            <p:spPr>
              <a:xfrm rot="16200000" flipH="1">
                <a:off x="2783035" y="2881090"/>
                <a:ext cx="228600" cy="723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1" name="Straight Arrow Connector 90"/>
              <p:cNvCxnSpPr>
                <a:stCxn id="82" idx="2"/>
                <a:endCxn id="85" idx="0"/>
              </p:cNvCxnSpPr>
              <p:nvPr/>
            </p:nvCxnSpPr>
            <p:spPr>
              <a:xfrm rot="5400000">
                <a:off x="915053" y="3512427"/>
                <a:ext cx="261805" cy="4919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2" name="Straight Arrow Connector 91"/>
              <p:cNvCxnSpPr>
                <a:stCxn id="82" idx="2"/>
                <a:endCxn id="86" idx="0"/>
              </p:cNvCxnSpPr>
              <p:nvPr/>
            </p:nvCxnSpPr>
            <p:spPr>
              <a:xfrm rot="5400000">
                <a:off x="1154103" y="3751477"/>
                <a:ext cx="261805" cy="13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Arrow Connector 92"/>
              <p:cNvCxnSpPr>
                <a:stCxn id="82" idx="2"/>
                <a:endCxn id="87" idx="0"/>
              </p:cNvCxnSpPr>
              <p:nvPr/>
            </p:nvCxnSpPr>
            <p:spPr>
              <a:xfrm rot="16200000" flipH="1">
                <a:off x="1391363" y="3528077"/>
                <a:ext cx="261805" cy="4606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4" name="Rounded Rectangle 93"/>
              <p:cNvSpPr/>
              <p:nvPr/>
            </p:nvSpPr>
            <p:spPr>
              <a:xfrm>
                <a:off x="2057400" y="387688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2827055" y="388357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2296510" y="431975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1794640" y="4319755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8" name="Straight Arrow Connector 97"/>
              <p:cNvCxnSpPr>
                <a:stCxn id="84" idx="2"/>
                <a:endCxn id="94" idx="0"/>
              </p:cNvCxnSpPr>
              <p:nvPr/>
            </p:nvCxnSpPr>
            <p:spPr>
              <a:xfrm rot="5400000">
                <a:off x="2320638" y="3665602"/>
                <a:ext cx="214745" cy="20782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Straight Arrow Connector 98"/>
              <p:cNvCxnSpPr>
                <a:stCxn id="84" idx="2"/>
                <a:endCxn id="95" idx="0"/>
              </p:cNvCxnSpPr>
              <p:nvPr/>
            </p:nvCxnSpPr>
            <p:spPr>
              <a:xfrm rot="16200000" flipH="1">
                <a:off x="2702122" y="3491937"/>
                <a:ext cx="221430" cy="56183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Arrow Connector 99"/>
              <p:cNvCxnSpPr>
                <a:stCxn id="94" idx="2"/>
                <a:endCxn id="97" idx="0"/>
              </p:cNvCxnSpPr>
              <p:nvPr/>
            </p:nvCxnSpPr>
            <p:spPr>
              <a:xfrm rot="5400000">
                <a:off x="2104635" y="4100290"/>
                <a:ext cx="138070" cy="300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Arrow Connector 100"/>
              <p:cNvCxnSpPr>
                <a:stCxn id="94" idx="2"/>
                <a:endCxn id="96" idx="0"/>
              </p:cNvCxnSpPr>
              <p:nvPr/>
            </p:nvCxnSpPr>
            <p:spPr>
              <a:xfrm rot="16200000" flipH="1">
                <a:off x="2374620" y="4131165"/>
                <a:ext cx="138070" cy="23911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02" name="Rounded Rectangle 101"/>
              <p:cNvSpPr/>
              <p:nvPr/>
            </p:nvSpPr>
            <p:spPr>
              <a:xfrm>
                <a:off x="2588415" y="47244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159795" y="47244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733800" y="47191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3739060" y="4215125"/>
                <a:ext cx="52814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Arrow Connector 105"/>
              <p:cNvCxnSpPr>
                <a:stCxn id="95" idx="2"/>
                <a:endCxn id="105" idx="1"/>
              </p:cNvCxnSpPr>
              <p:nvPr/>
            </p:nvCxnSpPr>
            <p:spPr>
              <a:xfrm rot="16200000" flipH="1">
                <a:off x="3326830" y="3955294"/>
                <a:ext cx="179155" cy="64530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7" name="Straight Arrow Connector 106"/>
              <p:cNvCxnSpPr>
                <a:stCxn id="95" idx="2"/>
                <a:endCxn id="104" idx="0"/>
              </p:cNvCxnSpPr>
              <p:nvPr/>
            </p:nvCxnSpPr>
            <p:spPr>
              <a:xfrm rot="16200000" flipH="1">
                <a:off x="3281742" y="4000382"/>
                <a:ext cx="530770" cy="90674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8" name="Straight Arrow Connector 107"/>
              <p:cNvCxnSpPr>
                <a:stCxn id="95" idx="2"/>
                <a:endCxn id="103" idx="0"/>
              </p:cNvCxnSpPr>
              <p:nvPr/>
            </p:nvCxnSpPr>
            <p:spPr>
              <a:xfrm rot="16200000" flipH="1">
                <a:off x="2992110" y="4290015"/>
                <a:ext cx="536030" cy="33274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9" name="Straight Arrow Connector 108"/>
              <p:cNvCxnSpPr>
                <a:stCxn id="95" idx="2"/>
                <a:endCxn id="102" idx="0"/>
              </p:cNvCxnSpPr>
              <p:nvPr/>
            </p:nvCxnSpPr>
            <p:spPr>
              <a:xfrm rot="5400000">
                <a:off x="2706420" y="4337065"/>
                <a:ext cx="536030" cy="23864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2333295" y="5362575"/>
            <a:ext cx="1331240" cy="626327"/>
            <a:chOff x="1716760" y="5638800"/>
            <a:chExt cx="1331240" cy="626327"/>
          </a:xfrm>
        </p:grpSpPr>
        <p:grpSp>
          <p:nvGrpSpPr>
            <p:cNvPr id="48" name="Group 47"/>
            <p:cNvGrpSpPr/>
            <p:nvPr/>
          </p:nvGrpSpPr>
          <p:grpSpPr>
            <a:xfrm>
              <a:off x="1716760" y="5638800"/>
              <a:ext cx="645440" cy="533400"/>
              <a:chOff x="4762375" y="2819400"/>
              <a:chExt cx="3774410" cy="26670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45385" y="2819400"/>
                <a:ext cx="762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216235" y="331816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7183585" y="33528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456220" y="33528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4762375" y="3884770"/>
                <a:ext cx="457200" cy="304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278575" y="3884770"/>
                <a:ext cx="381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714995" y="3884770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Straight Arrow Connector 55"/>
              <p:cNvCxnSpPr>
                <a:stCxn id="49" idx="2"/>
                <a:endCxn id="50" idx="0"/>
              </p:cNvCxnSpPr>
              <p:nvPr/>
            </p:nvCxnSpPr>
            <p:spPr>
              <a:xfrm rot="5400000">
                <a:off x="6007678" y="2599457"/>
                <a:ext cx="193965" cy="124345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Straight Arrow Connector 56"/>
              <p:cNvCxnSpPr>
                <a:stCxn id="49" idx="2"/>
                <a:endCxn id="52" idx="0"/>
              </p:cNvCxnSpPr>
              <p:nvPr/>
            </p:nvCxnSpPr>
            <p:spPr>
              <a:xfrm rot="5400000">
                <a:off x="6610353" y="3236768"/>
                <a:ext cx="228600" cy="346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Arrow Connector 57"/>
              <p:cNvCxnSpPr>
                <a:stCxn id="49" idx="2"/>
                <a:endCxn id="51" idx="0"/>
              </p:cNvCxnSpPr>
              <p:nvPr/>
            </p:nvCxnSpPr>
            <p:spPr>
              <a:xfrm rot="16200000" flipH="1">
                <a:off x="6974035" y="2876550"/>
                <a:ext cx="228600" cy="723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Arrow Connector 58"/>
              <p:cNvCxnSpPr>
                <a:stCxn id="50" idx="2"/>
                <a:endCxn id="53" idx="0"/>
              </p:cNvCxnSpPr>
              <p:nvPr/>
            </p:nvCxnSpPr>
            <p:spPr>
              <a:xfrm rot="5400000">
                <a:off x="5106053" y="3507887"/>
                <a:ext cx="261805" cy="4919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>
                <a:stCxn id="50" idx="2"/>
                <a:endCxn id="54" idx="0"/>
              </p:cNvCxnSpPr>
              <p:nvPr/>
            </p:nvCxnSpPr>
            <p:spPr>
              <a:xfrm rot="5400000">
                <a:off x="5345103" y="3746937"/>
                <a:ext cx="261805" cy="13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Arrow Connector 60"/>
              <p:cNvCxnSpPr>
                <a:stCxn id="50" idx="2"/>
                <a:endCxn id="55" idx="0"/>
              </p:cNvCxnSpPr>
              <p:nvPr/>
            </p:nvCxnSpPr>
            <p:spPr>
              <a:xfrm rot="16200000" flipH="1">
                <a:off x="5582363" y="3523537"/>
                <a:ext cx="261805" cy="4606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Rounded Rectangle 61"/>
              <p:cNvSpPr/>
              <p:nvPr/>
            </p:nvSpPr>
            <p:spPr>
              <a:xfrm>
                <a:off x="6248400" y="387234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65185" y="4419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487510" y="4419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Arrow Connector 64"/>
              <p:cNvCxnSpPr>
                <a:stCxn id="52" idx="2"/>
                <a:endCxn id="62" idx="0"/>
              </p:cNvCxnSpPr>
              <p:nvPr/>
            </p:nvCxnSpPr>
            <p:spPr>
              <a:xfrm rot="5400000">
                <a:off x="6511638" y="3661062"/>
                <a:ext cx="214745" cy="20782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6" name="Straight Arrow Connector 65"/>
              <p:cNvCxnSpPr>
                <a:stCxn id="52" idx="2"/>
                <a:endCxn id="77" idx="0"/>
              </p:cNvCxnSpPr>
              <p:nvPr/>
            </p:nvCxnSpPr>
            <p:spPr>
              <a:xfrm rot="16200000" flipH="1">
                <a:off x="6898773" y="3481746"/>
                <a:ext cx="215537" cy="56724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Arrow Connector 66"/>
              <p:cNvCxnSpPr>
                <a:stCxn id="62" idx="2"/>
              </p:cNvCxnSpPr>
              <p:nvPr/>
            </p:nvCxnSpPr>
            <p:spPr>
              <a:xfrm rot="5400000">
                <a:off x="6222422" y="4126923"/>
                <a:ext cx="242457" cy="342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>
                <a:stCxn id="62" idx="2"/>
                <a:endCxn id="64" idx="0"/>
              </p:cNvCxnSpPr>
              <p:nvPr/>
            </p:nvCxnSpPr>
            <p:spPr>
              <a:xfrm rot="16200000" flipH="1">
                <a:off x="6513428" y="4178817"/>
                <a:ext cx="242455" cy="23911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9" name="Rounded Rectangle 68"/>
              <p:cNvSpPr/>
              <p:nvPr/>
            </p:nvSpPr>
            <p:spPr>
              <a:xfrm>
                <a:off x="6858000" y="5181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7429380" y="5181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8003385" y="5176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8008645" y="4672325"/>
                <a:ext cx="52814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3" idx="2"/>
                <a:endCxn id="72" idx="1"/>
              </p:cNvCxnSpPr>
              <p:nvPr/>
            </p:nvCxnSpPr>
            <p:spPr>
              <a:xfrm rot="16200000" flipH="1">
                <a:off x="7670103" y="4486182"/>
                <a:ext cx="100325" cy="5767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4" name="Straight Arrow Connector 73"/>
              <p:cNvCxnSpPr>
                <a:stCxn id="63" idx="2"/>
                <a:endCxn id="71" idx="0"/>
              </p:cNvCxnSpPr>
              <p:nvPr/>
            </p:nvCxnSpPr>
            <p:spPr>
              <a:xfrm rot="16200000" flipH="1">
                <a:off x="7625015" y="4531270"/>
                <a:ext cx="451940" cy="8382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Straight Arrow Connector 74"/>
              <p:cNvCxnSpPr>
                <a:stCxn id="63" idx="2"/>
                <a:endCxn id="70" idx="0"/>
              </p:cNvCxnSpPr>
              <p:nvPr/>
            </p:nvCxnSpPr>
            <p:spPr>
              <a:xfrm rot="16200000" flipH="1">
                <a:off x="7335382" y="4820902"/>
                <a:ext cx="457200" cy="26419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6" name="Straight Arrow Connector 75"/>
              <p:cNvCxnSpPr>
                <a:stCxn id="63" idx="2"/>
                <a:endCxn id="69" idx="0"/>
              </p:cNvCxnSpPr>
              <p:nvPr/>
            </p:nvCxnSpPr>
            <p:spPr>
              <a:xfrm rot="5400000">
                <a:off x="7049693" y="4799408"/>
                <a:ext cx="457200" cy="30718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7" name="Rounded Rectangle 76"/>
              <p:cNvSpPr/>
              <p:nvPr/>
            </p:nvSpPr>
            <p:spPr>
              <a:xfrm>
                <a:off x="7023463" y="3873137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8" name="Straight Arrow Connector 77"/>
              <p:cNvCxnSpPr>
                <a:stCxn id="77" idx="2"/>
                <a:endCxn id="63" idx="0"/>
              </p:cNvCxnSpPr>
              <p:nvPr/>
            </p:nvCxnSpPr>
            <p:spPr>
              <a:xfrm rot="16200000" flipH="1">
                <a:off x="7240193" y="4227907"/>
                <a:ext cx="241663" cy="141722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9" name="Hexagon 78"/>
              <p:cNvSpPr/>
              <p:nvPr/>
            </p:nvSpPr>
            <p:spPr>
              <a:xfrm>
                <a:off x="5917474" y="4419600"/>
                <a:ext cx="533400" cy="304800"/>
              </a:xfrm>
              <a:prstGeom prst="hexagon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0" name="Picture 2" descr="C:\Documents and Settings\shauvik\Desktop\gatech_full_i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400" y="5638800"/>
              <a:ext cx="609600" cy="626327"/>
            </a:xfrm>
            <a:prstGeom prst="rect">
              <a:avLst/>
            </a:prstGeom>
            <a:noFill/>
          </p:spPr>
        </p:pic>
      </p:grpSp>
      <p:grpSp>
        <p:nvGrpSpPr>
          <p:cNvPr id="147" name="Group 146"/>
          <p:cNvGrpSpPr/>
          <p:nvPr/>
        </p:nvGrpSpPr>
        <p:grpSpPr>
          <a:xfrm>
            <a:off x="4077301" y="4241996"/>
            <a:ext cx="1339834" cy="634804"/>
            <a:chOff x="3460766" y="4546796"/>
            <a:chExt cx="1339834" cy="634804"/>
          </a:xfrm>
        </p:grpSpPr>
        <p:pic>
          <p:nvPicPr>
            <p:cNvPr id="114" name="Picture 5" descr="C:\Documents and Settings\shauvik\Desktop\gatech_fu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84540" y="4546796"/>
              <a:ext cx="616060" cy="634804"/>
            </a:xfrm>
            <a:prstGeom prst="rect">
              <a:avLst/>
            </a:prstGeom>
            <a:noFill/>
          </p:spPr>
        </p:pic>
        <p:grpSp>
          <p:nvGrpSpPr>
            <p:cNvPr id="115" name="Group 79"/>
            <p:cNvGrpSpPr/>
            <p:nvPr/>
          </p:nvGrpSpPr>
          <p:grpSpPr>
            <a:xfrm>
              <a:off x="3460766" y="4618453"/>
              <a:ext cx="647574" cy="461738"/>
              <a:chOff x="571375" y="2823940"/>
              <a:chExt cx="3695825" cy="2205260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54385" y="2823940"/>
                <a:ext cx="762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1025235" y="332270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2992585" y="3357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2265220" y="3357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571375" y="3889310"/>
                <a:ext cx="457200" cy="304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1087575" y="3889310"/>
                <a:ext cx="381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1523995" y="3889310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3" name="Straight Arrow Connector 122"/>
              <p:cNvCxnSpPr>
                <a:stCxn id="116" idx="2"/>
                <a:endCxn id="117" idx="0"/>
              </p:cNvCxnSpPr>
              <p:nvPr/>
            </p:nvCxnSpPr>
            <p:spPr>
              <a:xfrm rot="5400000">
                <a:off x="1816678" y="2603997"/>
                <a:ext cx="193965" cy="124345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4" name="Straight Arrow Connector 123"/>
              <p:cNvCxnSpPr>
                <a:stCxn id="116" idx="2"/>
                <a:endCxn id="119" idx="0"/>
              </p:cNvCxnSpPr>
              <p:nvPr/>
            </p:nvCxnSpPr>
            <p:spPr>
              <a:xfrm rot="5400000">
                <a:off x="2419353" y="3241308"/>
                <a:ext cx="228600" cy="346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5" name="Straight Arrow Connector 124"/>
              <p:cNvCxnSpPr>
                <a:stCxn id="116" idx="2"/>
                <a:endCxn id="118" idx="0"/>
              </p:cNvCxnSpPr>
              <p:nvPr/>
            </p:nvCxnSpPr>
            <p:spPr>
              <a:xfrm rot="16200000" flipH="1">
                <a:off x="2783035" y="2881090"/>
                <a:ext cx="228600" cy="723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6" name="Straight Arrow Connector 125"/>
              <p:cNvCxnSpPr>
                <a:stCxn id="117" idx="2"/>
                <a:endCxn id="120" idx="0"/>
              </p:cNvCxnSpPr>
              <p:nvPr/>
            </p:nvCxnSpPr>
            <p:spPr>
              <a:xfrm rot="5400000">
                <a:off x="915053" y="3512427"/>
                <a:ext cx="261805" cy="4919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7" name="Straight Arrow Connector 126"/>
              <p:cNvCxnSpPr>
                <a:stCxn id="117" idx="2"/>
                <a:endCxn id="121" idx="0"/>
              </p:cNvCxnSpPr>
              <p:nvPr/>
            </p:nvCxnSpPr>
            <p:spPr>
              <a:xfrm rot="5400000">
                <a:off x="1154103" y="3751477"/>
                <a:ext cx="261805" cy="13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8" name="Straight Arrow Connector 127"/>
              <p:cNvCxnSpPr>
                <a:stCxn id="117" idx="2"/>
                <a:endCxn id="122" idx="0"/>
              </p:cNvCxnSpPr>
              <p:nvPr/>
            </p:nvCxnSpPr>
            <p:spPr>
              <a:xfrm rot="16200000" flipH="1">
                <a:off x="1391363" y="3528077"/>
                <a:ext cx="261805" cy="4606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9" name="Rounded Rectangle 128"/>
              <p:cNvSpPr/>
              <p:nvPr/>
            </p:nvSpPr>
            <p:spPr>
              <a:xfrm>
                <a:off x="2057400" y="387688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2827055" y="388357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2296510" y="4319755"/>
                <a:ext cx="533400" cy="3048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1794640" y="4319755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3" name="Straight Arrow Connector 132"/>
              <p:cNvCxnSpPr>
                <a:stCxn id="119" idx="2"/>
                <a:endCxn id="129" idx="0"/>
              </p:cNvCxnSpPr>
              <p:nvPr/>
            </p:nvCxnSpPr>
            <p:spPr>
              <a:xfrm rot="5400000">
                <a:off x="2320638" y="3665602"/>
                <a:ext cx="214745" cy="20782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4" name="Straight Arrow Connector 133"/>
              <p:cNvCxnSpPr>
                <a:stCxn id="119" idx="2"/>
                <a:endCxn id="130" idx="0"/>
              </p:cNvCxnSpPr>
              <p:nvPr/>
            </p:nvCxnSpPr>
            <p:spPr>
              <a:xfrm rot="16200000" flipH="1">
                <a:off x="2702122" y="3491937"/>
                <a:ext cx="221430" cy="56183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5" name="Straight Arrow Connector 134"/>
              <p:cNvCxnSpPr>
                <a:stCxn id="129" idx="2"/>
                <a:endCxn id="132" idx="0"/>
              </p:cNvCxnSpPr>
              <p:nvPr/>
            </p:nvCxnSpPr>
            <p:spPr>
              <a:xfrm rot="5400000">
                <a:off x="2104635" y="4100290"/>
                <a:ext cx="138070" cy="300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6" name="Straight Arrow Connector 135"/>
              <p:cNvCxnSpPr>
                <a:stCxn id="129" idx="2"/>
                <a:endCxn id="131" idx="0"/>
              </p:cNvCxnSpPr>
              <p:nvPr/>
            </p:nvCxnSpPr>
            <p:spPr>
              <a:xfrm rot="16200000" flipH="1">
                <a:off x="2374620" y="4131165"/>
                <a:ext cx="138070" cy="23911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7" name="Rounded Rectangle 136"/>
              <p:cNvSpPr/>
              <p:nvPr/>
            </p:nvSpPr>
            <p:spPr>
              <a:xfrm>
                <a:off x="2588415" y="4724400"/>
                <a:ext cx="533400" cy="3048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3159795" y="47244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3733800" y="47191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3739060" y="4215125"/>
                <a:ext cx="52814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1" name="Straight Arrow Connector 140"/>
              <p:cNvCxnSpPr>
                <a:stCxn id="130" idx="2"/>
                <a:endCxn id="140" idx="1"/>
              </p:cNvCxnSpPr>
              <p:nvPr/>
            </p:nvCxnSpPr>
            <p:spPr>
              <a:xfrm rot="16200000" flipH="1">
                <a:off x="3326830" y="3955294"/>
                <a:ext cx="179155" cy="64530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2" name="Straight Arrow Connector 141"/>
              <p:cNvCxnSpPr>
                <a:stCxn id="130" idx="2"/>
                <a:endCxn id="139" idx="0"/>
              </p:cNvCxnSpPr>
              <p:nvPr/>
            </p:nvCxnSpPr>
            <p:spPr>
              <a:xfrm rot="16200000" flipH="1">
                <a:off x="3281742" y="4000382"/>
                <a:ext cx="530770" cy="90674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3" name="Straight Arrow Connector 142"/>
              <p:cNvCxnSpPr>
                <a:stCxn id="130" idx="2"/>
                <a:endCxn id="138" idx="0"/>
              </p:cNvCxnSpPr>
              <p:nvPr/>
            </p:nvCxnSpPr>
            <p:spPr>
              <a:xfrm rot="16200000" flipH="1">
                <a:off x="2992110" y="4290015"/>
                <a:ext cx="536030" cy="33274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4" name="Straight Arrow Connector 143"/>
              <p:cNvCxnSpPr>
                <a:stCxn id="130" idx="2"/>
                <a:endCxn id="137" idx="0"/>
              </p:cNvCxnSpPr>
              <p:nvPr/>
            </p:nvCxnSpPr>
            <p:spPr>
              <a:xfrm rot="5400000">
                <a:off x="2706420" y="4337065"/>
                <a:ext cx="536030" cy="23864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45" name="Rectangle 144"/>
            <p:cNvSpPr/>
            <p:nvPr/>
          </p:nvSpPr>
          <p:spPr>
            <a:xfrm>
              <a:off x="4308339" y="4665030"/>
              <a:ext cx="252441" cy="2267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91000" y="4984749"/>
              <a:ext cx="114300" cy="730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912435" y="4267200"/>
            <a:ext cx="1339834" cy="634804"/>
            <a:chOff x="3460766" y="4546796"/>
            <a:chExt cx="1339834" cy="634804"/>
          </a:xfrm>
        </p:grpSpPr>
        <p:pic>
          <p:nvPicPr>
            <p:cNvPr id="149" name="Picture 5" descr="C:\Documents and Settings\shauvik\Desktop\gatech_fu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84540" y="4546796"/>
              <a:ext cx="616060" cy="634804"/>
            </a:xfrm>
            <a:prstGeom prst="rect">
              <a:avLst/>
            </a:prstGeom>
            <a:noFill/>
          </p:spPr>
        </p:pic>
        <p:grpSp>
          <p:nvGrpSpPr>
            <p:cNvPr id="150" name="Group 79"/>
            <p:cNvGrpSpPr/>
            <p:nvPr/>
          </p:nvGrpSpPr>
          <p:grpSpPr>
            <a:xfrm>
              <a:off x="3460768" y="4618453"/>
              <a:ext cx="647574" cy="461738"/>
              <a:chOff x="571375" y="2823940"/>
              <a:chExt cx="3695825" cy="2205260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2154385" y="2823940"/>
                <a:ext cx="762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1025235" y="332270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2992585" y="3357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2265220" y="3357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571375" y="3889310"/>
                <a:ext cx="457200" cy="304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1087575" y="3889310"/>
                <a:ext cx="381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1523995" y="3889310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0" name="Straight Arrow Connector 159"/>
              <p:cNvCxnSpPr>
                <a:stCxn id="153" idx="2"/>
                <a:endCxn id="154" idx="0"/>
              </p:cNvCxnSpPr>
              <p:nvPr/>
            </p:nvCxnSpPr>
            <p:spPr>
              <a:xfrm rot="5400000">
                <a:off x="1816678" y="2603997"/>
                <a:ext cx="193965" cy="124345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1" name="Straight Arrow Connector 160"/>
              <p:cNvCxnSpPr>
                <a:stCxn id="153" idx="2"/>
                <a:endCxn id="156" idx="0"/>
              </p:cNvCxnSpPr>
              <p:nvPr/>
            </p:nvCxnSpPr>
            <p:spPr>
              <a:xfrm rot="5400000">
                <a:off x="2419353" y="3241308"/>
                <a:ext cx="228600" cy="346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2" name="Straight Arrow Connector 161"/>
              <p:cNvCxnSpPr>
                <a:stCxn id="153" idx="2"/>
                <a:endCxn id="155" idx="0"/>
              </p:cNvCxnSpPr>
              <p:nvPr/>
            </p:nvCxnSpPr>
            <p:spPr>
              <a:xfrm rot="16200000" flipH="1">
                <a:off x="2783035" y="2881090"/>
                <a:ext cx="228600" cy="723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3" name="Straight Arrow Connector 162"/>
              <p:cNvCxnSpPr>
                <a:stCxn id="154" idx="2"/>
                <a:endCxn id="157" idx="0"/>
              </p:cNvCxnSpPr>
              <p:nvPr/>
            </p:nvCxnSpPr>
            <p:spPr>
              <a:xfrm rot="5400000">
                <a:off x="915053" y="3512427"/>
                <a:ext cx="261805" cy="4919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4" name="Straight Arrow Connector 163"/>
              <p:cNvCxnSpPr>
                <a:stCxn id="154" idx="2"/>
                <a:endCxn id="158" idx="0"/>
              </p:cNvCxnSpPr>
              <p:nvPr/>
            </p:nvCxnSpPr>
            <p:spPr>
              <a:xfrm rot="5400000">
                <a:off x="1154103" y="3751477"/>
                <a:ext cx="261805" cy="13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5" name="Straight Arrow Connector 164"/>
              <p:cNvCxnSpPr>
                <a:stCxn id="154" idx="2"/>
                <a:endCxn id="159" idx="0"/>
              </p:cNvCxnSpPr>
              <p:nvPr/>
            </p:nvCxnSpPr>
            <p:spPr>
              <a:xfrm rot="16200000" flipH="1">
                <a:off x="1391363" y="3528077"/>
                <a:ext cx="261805" cy="4606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6" name="Rounded Rectangle 165"/>
              <p:cNvSpPr/>
              <p:nvPr/>
            </p:nvSpPr>
            <p:spPr>
              <a:xfrm>
                <a:off x="2057400" y="387688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2827055" y="388357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2296510" y="4319755"/>
                <a:ext cx="533400" cy="3048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1794640" y="4319755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0" name="Straight Arrow Connector 169"/>
              <p:cNvCxnSpPr>
                <a:stCxn id="156" idx="2"/>
                <a:endCxn id="166" idx="0"/>
              </p:cNvCxnSpPr>
              <p:nvPr/>
            </p:nvCxnSpPr>
            <p:spPr>
              <a:xfrm rot="5400000">
                <a:off x="2320638" y="3665602"/>
                <a:ext cx="214745" cy="20782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1" name="Straight Arrow Connector 170"/>
              <p:cNvCxnSpPr>
                <a:stCxn id="156" idx="2"/>
                <a:endCxn id="167" idx="0"/>
              </p:cNvCxnSpPr>
              <p:nvPr/>
            </p:nvCxnSpPr>
            <p:spPr>
              <a:xfrm rot="16200000" flipH="1">
                <a:off x="2702122" y="3491937"/>
                <a:ext cx="221430" cy="56183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2" name="Straight Arrow Connector 171"/>
              <p:cNvCxnSpPr>
                <a:stCxn id="166" idx="2"/>
                <a:endCxn id="169" idx="0"/>
              </p:cNvCxnSpPr>
              <p:nvPr/>
            </p:nvCxnSpPr>
            <p:spPr>
              <a:xfrm rot="5400000">
                <a:off x="2104635" y="4100290"/>
                <a:ext cx="138070" cy="300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3" name="Straight Arrow Connector 172"/>
              <p:cNvCxnSpPr>
                <a:stCxn id="166" idx="2"/>
                <a:endCxn id="168" idx="0"/>
              </p:cNvCxnSpPr>
              <p:nvPr/>
            </p:nvCxnSpPr>
            <p:spPr>
              <a:xfrm rot="16200000" flipH="1">
                <a:off x="2374620" y="4131165"/>
                <a:ext cx="138070" cy="23911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2588415" y="4724400"/>
                <a:ext cx="533400" cy="3048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3159795" y="47244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3733800" y="47191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3739060" y="4215125"/>
                <a:ext cx="52814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8" name="Straight Arrow Connector 177"/>
              <p:cNvCxnSpPr>
                <a:stCxn id="167" idx="2"/>
                <a:endCxn id="177" idx="1"/>
              </p:cNvCxnSpPr>
              <p:nvPr/>
            </p:nvCxnSpPr>
            <p:spPr>
              <a:xfrm rot="16200000" flipH="1">
                <a:off x="3326830" y="3955294"/>
                <a:ext cx="179155" cy="64530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9" name="Straight Arrow Connector 178"/>
              <p:cNvCxnSpPr>
                <a:stCxn id="167" idx="2"/>
                <a:endCxn id="176" idx="0"/>
              </p:cNvCxnSpPr>
              <p:nvPr/>
            </p:nvCxnSpPr>
            <p:spPr>
              <a:xfrm rot="16200000" flipH="1">
                <a:off x="3281742" y="4000382"/>
                <a:ext cx="530770" cy="90674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0" name="Straight Arrow Connector 179"/>
              <p:cNvCxnSpPr>
                <a:stCxn id="167" idx="2"/>
                <a:endCxn id="175" idx="0"/>
              </p:cNvCxnSpPr>
              <p:nvPr/>
            </p:nvCxnSpPr>
            <p:spPr>
              <a:xfrm rot="16200000" flipH="1">
                <a:off x="2992110" y="4290015"/>
                <a:ext cx="536030" cy="33274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1" name="Straight Arrow Connector 180"/>
              <p:cNvCxnSpPr>
                <a:stCxn id="167" idx="2"/>
                <a:endCxn id="174" idx="0"/>
              </p:cNvCxnSpPr>
              <p:nvPr/>
            </p:nvCxnSpPr>
            <p:spPr>
              <a:xfrm rot="5400000">
                <a:off x="2706420" y="4337065"/>
                <a:ext cx="536030" cy="23864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1" name="Rectangle 150"/>
            <p:cNvSpPr/>
            <p:nvPr/>
          </p:nvSpPr>
          <p:spPr>
            <a:xfrm>
              <a:off x="4308339" y="4665030"/>
              <a:ext cx="252441" cy="2267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984749"/>
              <a:ext cx="114300" cy="730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912435" y="5410200"/>
            <a:ext cx="1331240" cy="626327"/>
            <a:chOff x="1716760" y="5638800"/>
            <a:chExt cx="1331240" cy="626327"/>
          </a:xfrm>
        </p:grpSpPr>
        <p:grpSp>
          <p:nvGrpSpPr>
            <p:cNvPr id="183" name="Group 47"/>
            <p:cNvGrpSpPr/>
            <p:nvPr/>
          </p:nvGrpSpPr>
          <p:grpSpPr>
            <a:xfrm>
              <a:off x="1716759" y="5638800"/>
              <a:ext cx="645439" cy="533400"/>
              <a:chOff x="4762375" y="2819400"/>
              <a:chExt cx="3774410" cy="2667000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6345385" y="2819400"/>
                <a:ext cx="762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5216235" y="331816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7183585" y="33528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6456220" y="33528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4762375" y="3884770"/>
                <a:ext cx="457200" cy="304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5278575" y="3884770"/>
                <a:ext cx="3810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5714995" y="3884770"/>
                <a:ext cx="4572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85" idx="2"/>
                <a:endCxn id="186" idx="0"/>
              </p:cNvCxnSpPr>
              <p:nvPr/>
            </p:nvCxnSpPr>
            <p:spPr>
              <a:xfrm rot="5400000">
                <a:off x="6007678" y="2599457"/>
                <a:ext cx="193965" cy="124345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3" name="Straight Arrow Connector 192"/>
              <p:cNvCxnSpPr>
                <a:stCxn id="185" idx="2"/>
                <a:endCxn id="188" idx="0"/>
              </p:cNvCxnSpPr>
              <p:nvPr/>
            </p:nvCxnSpPr>
            <p:spPr>
              <a:xfrm rot="5400000">
                <a:off x="6610353" y="3236768"/>
                <a:ext cx="228600" cy="346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4" name="Straight Arrow Connector 193"/>
              <p:cNvCxnSpPr>
                <a:stCxn id="185" idx="2"/>
                <a:endCxn id="187" idx="0"/>
              </p:cNvCxnSpPr>
              <p:nvPr/>
            </p:nvCxnSpPr>
            <p:spPr>
              <a:xfrm rot="16200000" flipH="1">
                <a:off x="6974035" y="2876550"/>
                <a:ext cx="228600" cy="723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5" name="Straight Arrow Connector 194"/>
              <p:cNvCxnSpPr>
                <a:stCxn id="186" idx="2"/>
                <a:endCxn id="189" idx="0"/>
              </p:cNvCxnSpPr>
              <p:nvPr/>
            </p:nvCxnSpPr>
            <p:spPr>
              <a:xfrm rot="5400000">
                <a:off x="5106053" y="3507887"/>
                <a:ext cx="261805" cy="4919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6" name="Straight Arrow Connector 195"/>
              <p:cNvCxnSpPr>
                <a:stCxn id="186" idx="2"/>
                <a:endCxn id="190" idx="0"/>
              </p:cNvCxnSpPr>
              <p:nvPr/>
            </p:nvCxnSpPr>
            <p:spPr>
              <a:xfrm rot="5400000">
                <a:off x="5345103" y="3746937"/>
                <a:ext cx="261805" cy="138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7" name="Straight Arrow Connector 196"/>
              <p:cNvCxnSpPr>
                <a:stCxn id="186" idx="2"/>
                <a:endCxn id="191" idx="0"/>
              </p:cNvCxnSpPr>
              <p:nvPr/>
            </p:nvCxnSpPr>
            <p:spPr>
              <a:xfrm rot="16200000" flipH="1">
                <a:off x="5582363" y="3523537"/>
                <a:ext cx="261805" cy="4606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248400" y="3872345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7165185" y="4419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6487510" y="4419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Arrow Connector 200"/>
              <p:cNvCxnSpPr>
                <a:stCxn id="188" idx="2"/>
                <a:endCxn id="198" idx="0"/>
              </p:cNvCxnSpPr>
              <p:nvPr/>
            </p:nvCxnSpPr>
            <p:spPr>
              <a:xfrm rot="5400000">
                <a:off x="6511638" y="3661062"/>
                <a:ext cx="214745" cy="20782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2" name="Straight Arrow Connector 201"/>
              <p:cNvCxnSpPr>
                <a:stCxn id="188" idx="2"/>
                <a:endCxn id="213" idx="0"/>
              </p:cNvCxnSpPr>
              <p:nvPr/>
            </p:nvCxnSpPr>
            <p:spPr>
              <a:xfrm rot="16200000" flipH="1">
                <a:off x="6898773" y="3481746"/>
                <a:ext cx="215537" cy="56724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3" name="Straight Arrow Connector 202"/>
              <p:cNvCxnSpPr>
                <a:stCxn id="198" idx="2"/>
              </p:cNvCxnSpPr>
              <p:nvPr/>
            </p:nvCxnSpPr>
            <p:spPr>
              <a:xfrm rot="5400000">
                <a:off x="6222422" y="4126923"/>
                <a:ext cx="242457" cy="3429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4" name="Straight Arrow Connector 203"/>
              <p:cNvCxnSpPr>
                <a:stCxn id="198" idx="2"/>
                <a:endCxn id="200" idx="0"/>
              </p:cNvCxnSpPr>
              <p:nvPr/>
            </p:nvCxnSpPr>
            <p:spPr>
              <a:xfrm rot="16200000" flipH="1">
                <a:off x="6513428" y="4178817"/>
                <a:ext cx="242455" cy="23911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05" name="Rounded Rectangle 204"/>
              <p:cNvSpPr/>
              <p:nvPr/>
            </p:nvSpPr>
            <p:spPr>
              <a:xfrm>
                <a:off x="6858000" y="5181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7429380" y="518160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8003385" y="5176340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8008645" y="4672325"/>
                <a:ext cx="52814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199" idx="2"/>
                <a:endCxn id="208" idx="1"/>
              </p:cNvCxnSpPr>
              <p:nvPr/>
            </p:nvCxnSpPr>
            <p:spPr>
              <a:xfrm rot="16200000" flipH="1">
                <a:off x="7670103" y="4486182"/>
                <a:ext cx="100325" cy="57676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0" name="Straight Arrow Connector 209"/>
              <p:cNvCxnSpPr>
                <a:stCxn id="199" idx="2"/>
                <a:endCxn id="207" idx="0"/>
              </p:cNvCxnSpPr>
              <p:nvPr/>
            </p:nvCxnSpPr>
            <p:spPr>
              <a:xfrm rot="16200000" flipH="1">
                <a:off x="7625015" y="4531270"/>
                <a:ext cx="451940" cy="8382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1" name="Straight Arrow Connector 210"/>
              <p:cNvCxnSpPr>
                <a:stCxn id="199" idx="2"/>
                <a:endCxn id="206" idx="0"/>
              </p:cNvCxnSpPr>
              <p:nvPr/>
            </p:nvCxnSpPr>
            <p:spPr>
              <a:xfrm rot="16200000" flipH="1">
                <a:off x="7335382" y="4820902"/>
                <a:ext cx="457200" cy="26419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2" name="Straight Arrow Connector 211"/>
              <p:cNvCxnSpPr>
                <a:stCxn id="199" idx="2"/>
                <a:endCxn id="205" idx="0"/>
              </p:cNvCxnSpPr>
              <p:nvPr/>
            </p:nvCxnSpPr>
            <p:spPr>
              <a:xfrm rot="5400000">
                <a:off x="7049693" y="4799408"/>
                <a:ext cx="457200" cy="30718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7023463" y="3873137"/>
                <a:ext cx="533400" cy="304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4" name="Straight Arrow Connector 213"/>
              <p:cNvCxnSpPr>
                <a:stCxn id="213" idx="2"/>
                <a:endCxn id="199" idx="0"/>
              </p:cNvCxnSpPr>
              <p:nvPr/>
            </p:nvCxnSpPr>
            <p:spPr>
              <a:xfrm rot="16200000" flipH="1">
                <a:off x="7240193" y="4227907"/>
                <a:ext cx="241663" cy="141722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15" name="Hexagon 214"/>
              <p:cNvSpPr/>
              <p:nvPr/>
            </p:nvSpPr>
            <p:spPr>
              <a:xfrm>
                <a:off x="5917474" y="4419600"/>
                <a:ext cx="533400" cy="304800"/>
              </a:xfrm>
              <a:prstGeom prst="hexagon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4" name="Picture 2" descr="C:\Documents and Settings\shauvik\Desktop\gatech_full_i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400" y="5638800"/>
              <a:ext cx="609600" cy="626327"/>
            </a:xfrm>
            <a:prstGeom prst="rect">
              <a:avLst/>
            </a:prstGeom>
            <a:noFill/>
          </p:spPr>
        </p:pic>
      </p:grpSp>
      <p:sp>
        <p:nvSpPr>
          <p:cNvPr id="216" name="Up-Down Arrow 215"/>
          <p:cNvSpPr/>
          <p:nvPr/>
        </p:nvSpPr>
        <p:spPr>
          <a:xfrm>
            <a:off x="6179135" y="4953000"/>
            <a:ext cx="152400" cy="381000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Up-Down Arrow 216"/>
          <p:cNvSpPr/>
          <p:nvPr/>
        </p:nvSpPr>
        <p:spPr>
          <a:xfrm>
            <a:off x="6864935" y="4953000"/>
            <a:ext cx="152400" cy="381000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Arrow 217"/>
          <p:cNvSpPr/>
          <p:nvPr/>
        </p:nvSpPr>
        <p:spPr>
          <a:xfrm>
            <a:off x="1911935" y="44958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ight Arrow 218"/>
          <p:cNvSpPr/>
          <p:nvPr/>
        </p:nvSpPr>
        <p:spPr>
          <a:xfrm>
            <a:off x="1911935" y="56388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ight Arrow 219"/>
          <p:cNvSpPr/>
          <p:nvPr/>
        </p:nvSpPr>
        <p:spPr>
          <a:xfrm>
            <a:off x="3731210" y="4448175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ight Arrow 220"/>
          <p:cNvSpPr/>
          <p:nvPr/>
        </p:nvSpPr>
        <p:spPr>
          <a:xfrm>
            <a:off x="5483810" y="44958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ight Arrow 221"/>
          <p:cNvSpPr/>
          <p:nvPr/>
        </p:nvSpPr>
        <p:spPr>
          <a:xfrm>
            <a:off x="3893135" y="5562600"/>
            <a:ext cx="1828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ight Arrow 222"/>
          <p:cNvSpPr/>
          <p:nvPr/>
        </p:nvSpPr>
        <p:spPr>
          <a:xfrm>
            <a:off x="7431245" y="5056910"/>
            <a:ext cx="271880" cy="1731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Picture 2" descr="C:\Documents and Settings\Shauvik\My Documents\ICSM2010\repo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0895" y="4876800"/>
            <a:ext cx="990600" cy="518762"/>
          </a:xfrm>
          <a:prstGeom prst="rect">
            <a:avLst/>
          </a:prstGeom>
          <a:noFill/>
        </p:spPr>
      </p:pic>
      <p:sp>
        <p:nvSpPr>
          <p:cNvPr id="225" name="TextBox 224"/>
          <p:cNvSpPr txBox="1"/>
          <p:nvPr/>
        </p:nvSpPr>
        <p:spPr>
          <a:xfrm>
            <a:off x="2286000" y="491143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collection</a:t>
            </a:r>
            <a:endParaRPr lang="en-US" sz="1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4114800" y="493221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Ignore variable elements</a:t>
            </a:r>
            <a:endParaRPr lang="en-US" sz="1400" dirty="0"/>
          </a:p>
        </p:txBody>
      </p:sp>
      <p:sp>
        <p:nvSpPr>
          <p:cNvPr id="227" name="TextBox 226"/>
          <p:cNvSpPr txBox="1"/>
          <p:nvPr/>
        </p:nvSpPr>
        <p:spPr>
          <a:xfrm>
            <a:off x="5825845" y="593299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Structural</a:t>
            </a:r>
            <a:br>
              <a:rPr lang="en-US" sz="1200" dirty="0" smtClean="0"/>
            </a:br>
            <a:r>
              <a:rPr lang="en-US" sz="1200" dirty="0" smtClean="0"/>
              <a:t>analysis</a:t>
            </a:r>
            <a:endParaRPr lang="en-US" sz="12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532445" y="5943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Visual</a:t>
            </a:r>
            <a:br>
              <a:rPr lang="en-US" sz="1200" dirty="0" smtClean="0"/>
            </a:br>
            <a:r>
              <a:rPr lang="en-US" sz="1200" dirty="0" smtClean="0"/>
              <a:t>analysis</a:t>
            </a:r>
            <a:endParaRPr lang="en-US" sz="1200" dirty="0"/>
          </a:p>
        </p:txBody>
      </p:sp>
      <p:sp>
        <p:nvSpPr>
          <p:cNvPr id="229" name="TextBox 228"/>
          <p:cNvSpPr txBox="1"/>
          <p:nvPr/>
        </p:nvSpPr>
        <p:spPr>
          <a:xfrm>
            <a:off x="7924800" y="538249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Report</a:t>
            </a:r>
            <a:endParaRPr lang="en-US" sz="1400" dirty="0"/>
          </a:p>
        </p:txBody>
      </p:sp>
      <p:sp>
        <p:nvSpPr>
          <p:cNvPr id="230" name="Slide Number Placeholder 2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247F-5E58-4FAE-ACE5-274F6C6361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5" grpId="0"/>
      <p:bldP spid="226" grpId="0"/>
      <p:bldP spid="227" grpId="0"/>
      <p:bldP spid="228" grpId="0"/>
      <p:bldP spid="2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12440</TotalTime>
  <Words>1316</Words>
  <Application>Microsoft Office PowerPoint</Application>
  <PresentationFormat>On-screen Show (4:3)</PresentationFormat>
  <Paragraphs>591</Paragraphs>
  <Slides>22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WebDiff  Automated Identification of  Cross-browser Issues in Web Applications</vt:lpstr>
      <vt:lpstr>Web Applications</vt:lpstr>
      <vt:lpstr>Motivating Example</vt:lpstr>
      <vt:lpstr>Motivating Example</vt:lpstr>
      <vt:lpstr>Georgia Tech Website</vt:lpstr>
      <vt:lpstr>IEEE TSE Website</vt:lpstr>
      <vt:lpstr>Commercial Services</vt:lpstr>
      <vt:lpstr>Challenges  and Issues</vt:lpstr>
      <vt:lpstr>Our Technique</vt:lpstr>
      <vt:lpstr>1. Data Collection</vt:lpstr>
      <vt:lpstr>2. Detection of Variable Elements</vt:lpstr>
      <vt:lpstr>2. Detection of Variable Elements</vt:lpstr>
      <vt:lpstr>3a. Cross-browser Comparison      Structural Analysis</vt:lpstr>
      <vt:lpstr>3b. Cross-browser Comparison       Visual Analysis</vt:lpstr>
      <vt:lpstr>Produced Report</vt:lpstr>
      <vt:lpstr>Empirical Evaluation</vt:lpstr>
      <vt:lpstr>Experimental Settings</vt:lpstr>
      <vt:lpstr>Results</vt:lpstr>
      <vt:lpstr>Results</vt:lpstr>
      <vt:lpstr>Results</vt:lpstr>
      <vt:lpstr>Related Work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WebDiff Automated Identification of Cross Browser Issues in Web Applications</dc:title>
  <dc:creator>Shauvik</dc:creator>
  <cp:lastModifiedBy>george</cp:lastModifiedBy>
  <cp:revision>965</cp:revision>
  <dcterms:created xsi:type="dcterms:W3CDTF">2010-09-05T19:19:32Z</dcterms:created>
  <dcterms:modified xsi:type="dcterms:W3CDTF">2010-09-14T20:16:09Z</dcterms:modified>
</cp:coreProperties>
</file>