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7" r:id="rId3"/>
    <p:sldId id="299" r:id="rId4"/>
    <p:sldId id="300" r:id="rId5"/>
    <p:sldId id="301" r:id="rId6"/>
    <p:sldId id="304" r:id="rId7"/>
    <p:sldId id="302" r:id="rId8"/>
    <p:sldId id="353" r:id="rId9"/>
    <p:sldId id="349" r:id="rId10"/>
    <p:sldId id="350" r:id="rId11"/>
    <p:sldId id="356" r:id="rId12"/>
    <p:sldId id="357" r:id="rId13"/>
    <p:sldId id="358" r:id="rId14"/>
    <p:sldId id="359" r:id="rId15"/>
    <p:sldId id="341" r:id="rId16"/>
    <p:sldId id="361" r:id="rId17"/>
    <p:sldId id="362" r:id="rId18"/>
    <p:sldId id="360" r:id="rId19"/>
    <p:sldId id="317" r:id="rId20"/>
    <p:sldId id="296" r:id="rId21"/>
    <p:sldId id="316" r:id="rId22"/>
    <p:sldId id="318" r:id="rId23"/>
    <p:sldId id="315" r:id="rId24"/>
    <p:sldId id="319" r:id="rId25"/>
    <p:sldId id="320" r:id="rId26"/>
    <p:sldId id="308" r:id="rId27"/>
    <p:sldId id="334" r:id="rId28"/>
    <p:sldId id="306" r:id="rId29"/>
    <p:sldId id="298" r:id="rId30"/>
    <p:sldId id="324" r:id="rId31"/>
    <p:sldId id="312" r:id="rId32"/>
    <p:sldId id="331" r:id="rId33"/>
    <p:sldId id="313" r:id="rId34"/>
    <p:sldId id="326" r:id="rId35"/>
    <p:sldId id="327" r:id="rId36"/>
    <p:sldId id="333" r:id="rId37"/>
    <p:sldId id="344" r:id="rId38"/>
    <p:sldId id="32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50" autoAdjust="0"/>
  </p:normalViewPr>
  <p:slideViewPr>
    <p:cSldViewPr snapToGrid="0" snapToObjects="1">
      <p:cViewPr>
        <p:scale>
          <a:sx n="108" d="100"/>
          <a:sy n="108" d="100"/>
        </p:scale>
        <p:origin x="-992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9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B18C2-A520-4448-80D4-AF5D0096E816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05B7B4-0D91-4572-80EC-BE14F3292484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kumimoji="1" lang="en-US" sz="1800" b="1" dirty="0" smtClean="0">
              <a:solidFill>
                <a:srgbClr val="000000"/>
              </a:solidFill>
              <a:latin typeface="Palatino Linotype" pitchFamily="18" charset="0"/>
              <a:cs typeface="Calibri" pitchFamily="34" charset="0"/>
            </a:rPr>
            <a:t>1. Model </a:t>
          </a:r>
          <a:r>
            <a:rPr kumimoji="1" lang="en-US" sz="1800" b="1" dirty="0" smtClean="0">
              <a:solidFill>
                <a:srgbClr val="000000"/>
              </a:solidFill>
              <a:latin typeface="Palatino Linotype" pitchFamily="18" charset="0"/>
              <a:cs typeface="Calibri" pitchFamily="34" charset="0"/>
            </a:rPr>
            <a:t>Generation</a:t>
          </a:r>
          <a:endParaRPr lang="en-US" sz="1400" b="1" dirty="0">
            <a:solidFill>
              <a:srgbClr val="000000"/>
            </a:solidFill>
            <a:latin typeface="Palatino Linotype" pitchFamily="18" charset="0"/>
            <a:cs typeface="Calibri" pitchFamily="34" charset="0"/>
          </a:endParaRPr>
        </a:p>
      </dgm:t>
    </dgm:pt>
    <dgm:pt modelId="{810C74D1-B52B-4473-931A-C418DE3CDA81}" type="parTrans" cxnId="{55210894-DA3D-46D9-B38C-4F89DB5EA5C2}">
      <dgm:prSet/>
      <dgm:spPr/>
      <dgm:t>
        <a:bodyPr/>
        <a:lstStyle/>
        <a:p>
          <a:endParaRPr lang="en-US" sz="2400"/>
        </a:p>
      </dgm:t>
    </dgm:pt>
    <dgm:pt modelId="{662862B1-2C3E-49D5-94C6-04F897C8F959}" type="sibTrans" cxnId="{55210894-DA3D-46D9-B38C-4F89DB5EA5C2}">
      <dgm:prSet/>
      <dgm:spPr/>
      <dgm:t>
        <a:bodyPr/>
        <a:lstStyle/>
        <a:p>
          <a:endParaRPr lang="en-US" sz="2400"/>
        </a:p>
      </dgm:t>
    </dgm:pt>
    <dgm:pt modelId="{C8E2886F-65A3-4CE3-B485-13C99F583154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kumimoji="1" lang="en-US" sz="1800" b="1" dirty="0" smtClean="0">
              <a:solidFill>
                <a:srgbClr val="000000"/>
              </a:solidFill>
              <a:latin typeface="Palatino Linotype" pitchFamily="18" charset="0"/>
            </a:rPr>
            <a:t>2. Model </a:t>
          </a:r>
          <a:r>
            <a:rPr kumimoji="1" lang="en-US" sz="1800" b="1" dirty="0" smtClean="0">
              <a:solidFill>
                <a:srgbClr val="000000"/>
              </a:solidFill>
              <a:latin typeface="Palatino Linotype" pitchFamily="18" charset="0"/>
            </a:rPr>
            <a:t>Comparison</a:t>
          </a:r>
          <a:endParaRPr lang="en-US" sz="1050" b="1" dirty="0">
            <a:solidFill>
              <a:srgbClr val="000000"/>
            </a:solidFill>
            <a:latin typeface="Palatino Linotype" pitchFamily="18" charset="0"/>
          </a:endParaRPr>
        </a:p>
      </dgm:t>
    </dgm:pt>
    <dgm:pt modelId="{AF915939-0AE2-479F-9181-83EC10D50ABC}" type="parTrans" cxnId="{FDCF2E03-8845-4ACD-AC91-8FDC0636ECA7}">
      <dgm:prSet/>
      <dgm:spPr/>
      <dgm:t>
        <a:bodyPr/>
        <a:lstStyle/>
        <a:p>
          <a:endParaRPr lang="en-US" sz="2400"/>
        </a:p>
      </dgm:t>
    </dgm:pt>
    <dgm:pt modelId="{31B22492-991D-4AE7-9FCC-3BC5EAAC2BB9}" type="sibTrans" cxnId="{FDCF2E03-8845-4ACD-AC91-8FDC0636ECA7}">
      <dgm:prSet/>
      <dgm:spPr/>
      <dgm:t>
        <a:bodyPr/>
        <a:lstStyle/>
        <a:p>
          <a:endParaRPr lang="en-US" sz="2400"/>
        </a:p>
      </dgm:t>
    </dgm:pt>
    <dgm:pt modelId="{188D7D3B-6CE7-4521-BA77-9B7893768054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kumimoji="1" lang="en-US" sz="1800" b="1" dirty="0" smtClean="0">
              <a:solidFill>
                <a:srgbClr val="000000"/>
              </a:solidFill>
              <a:latin typeface="Palatino Linotype" pitchFamily="18" charset="0"/>
            </a:rPr>
            <a:t>3. Report Generation </a:t>
          </a:r>
          <a:endParaRPr lang="en-US" sz="1800" b="1" dirty="0">
            <a:solidFill>
              <a:srgbClr val="000000"/>
            </a:solidFill>
            <a:latin typeface="Palatino Linotype" pitchFamily="18" charset="0"/>
          </a:endParaRPr>
        </a:p>
      </dgm:t>
    </dgm:pt>
    <dgm:pt modelId="{15142DC7-AB94-4DB3-8C02-71FC398C0664}" type="parTrans" cxnId="{A879C914-3F3B-4B9D-B27A-BB7114DA02CB}">
      <dgm:prSet/>
      <dgm:spPr/>
      <dgm:t>
        <a:bodyPr/>
        <a:lstStyle/>
        <a:p>
          <a:endParaRPr lang="en-US" sz="2400"/>
        </a:p>
      </dgm:t>
    </dgm:pt>
    <dgm:pt modelId="{0E4E5CCA-C210-4253-A777-40301F875731}" type="sibTrans" cxnId="{A879C914-3F3B-4B9D-B27A-BB7114DA02CB}">
      <dgm:prSet/>
      <dgm:spPr/>
      <dgm:t>
        <a:bodyPr/>
        <a:lstStyle/>
        <a:p>
          <a:endParaRPr lang="en-US" sz="2400"/>
        </a:p>
      </dgm:t>
    </dgm:pt>
    <dgm:pt modelId="{82562675-4060-42A4-9B45-B571F40C0B78}" type="pres">
      <dgm:prSet presAssocID="{C49B18C2-A520-4448-80D4-AF5D0096E8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38E1EA-861B-417C-8DA8-E6925115F6CF}" type="pres">
      <dgm:prSet presAssocID="{9905B7B4-0D91-4572-80EC-BE14F3292484}" presName="parTxOnly" presStyleLbl="node1" presStyleIdx="0" presStyleCnt="3" custScaleX="1518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3B694-4461-4403-B94D-1501FD769EF9}" type="pres">
      <dgm:prSet presAssocID="{662862B1-2C3E-49D5-94C6-04F897C8F959}" presName="parTxOnlySpace" presStyleCnt="0"/>
      <dgm:spPr/>
    </dgm:pt>
    <dgm:pt modelId="{5DF9D5DF-B890-469E-B8EC-8D00656507A7}" type="pres">
      <dgm:prSet presAssocID="{C8E2886F-65A3-4CE3-B485-13C99F583154}" presName="parTxOnly" presStyleLbl="node1" presStyleIdx="1" presStyleCnt="3" custScaleX="125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865B6-0760-4C8C-B1E9-EE9AC450F6C2}" type="pres">
      <dgm:prSet presAssocID="{31B22492-991D-4AE7-9FCC-3BC5EAAC2BB9}" presName="parTxOnlySpace" presStyleCnt="0"/>
      <dgm:spPr/>
    </dgm:pt>
    <dgm:pt modelId="{3FDEF1F6-AB0B-4B88-B6EB-4BE99F668C89}" type="pres">
      <dgm:prSet presAssocID="{188D7D3B-6CE7-4521-BA77-9B7893768054}" presName="parTxOnly" presStyleLbl="node1" presStyleIdx="2" presStyleCnt="3" custScaleX="1141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5FED11-1F33-2C43-93F6-1B3EA348C378}" type="presOf" srcId="{188D7D3B-6CE7-4521-BA77-9B7893768054}" destId="{3FDEF1F6-AB0B-4B88-B6EB-4BE99F668C89}" srcOrd="0" destOrd="0" presId="urn:microsoft.com/office/officeart/2005/8/layout/chevron1"/>
    <dgm:cxn modelId="{FDCF2E03-8845-4ACD-AC91-8FDC0636ECA7}" srcId="{C49B18C2-A520-4448-80D4-AF5D0096E816}" destId="{C8E2886F-65A3-4CE3-B485-13C99F583154}" srcOrd="1" destOrd="0" parTransId="{AF915939-0AE2-479F-9181-83EC10D50ABC}" sibTransId="{31B22492-991D-4AE7-9FCC-3BC5EAAC2BB9}"/>
    <dgm:cxn modelId="{A879C914-3F3B-4B9D-B27A-BB7114DA02CB}" srcId="{C49B18C2-A520-4448-80D4-AF5D0096E816}" destId="{188D7D3B-6CE7-4521-BA77-9B7893768054}" srcOrd="2" destOrd="0" parTransId="{15142DC7-AB94-4DB3-8C02-71FC398C0664}" sibTransId="{0E4E5CCA-C210-4253-A777-40301F875731}"/>
    <dgm:cxn modelId="{9F95CB5B-D98F-9546-8539-27BB330E9EC5}" type="presOf" srcId="{9905B7B4-0D91-4572-80EC-BE14F3292484}" destId="{4038E1EA-861B-417C-8DA8-E6925115F6CF}" srcOrd="0" destOrd="0" presId="urn:microsoft.com/office/officeart/2005/8/layout/chevron1"/>
    <dgm:cxn modelId="{D13BCD1B-3637-3B45-96D2-E9ACDD91D0FF}" type="presOf" srcId="{C8E2886F-65A3-4CE3-B485-13C99F583154}" destId="{5DF9D5DF-B890-469E-B8EC-8D00656507A7}" srcOrd="0" destOrd="0" presId="urn:microsoft.com/office/officeart/2005/8/layout/chevron1"/>
    <dgm:cxn modelId="{559903FC-8AD3-2847-B65D-07AB2B7933FC}" type="presOf" srcId="{C49B18C2-A520-4448-80D4-AF5D0096E816}" destId="{82562675-4060-42A4-9B45-B571F40C0B78}" srcOrd="0" destOrd="0" presId="urn:microsoft.com/office/officeart/2005/8/layout/chevron1"/>
    <dgm:cxn modelId="{55210894-DA3D-46D9-B38C-4F89DB5EA5C2}" srcId="{C49B18C2-A520-4448-80D4-AF5D0096E816}" destId="{9905B7B4-0D91-4572-80EC-BE14F3292484}" srcOrd="0" destOrd="0" parTransId="{810C74D1-B52B-4473-931A-C418DE3CDA81}" sibTransId="{662862B1-2C3E-49D5-94C6-04F897C8F959}"/>
    <dgm:cxn modelId="{2BD46289-89DD-AB45-B97A-1A20CDDF78FF}" type="presParOf" srcId="{82562675-4060-42A4-9B45-B571F40C0B78}" destId="{4038E1EA-861B-417C-8DA8-E6925115F6CF}" srcOrd="0" destOrd="0" presId="urn:microsoft.com/office/officeart/2005/8/layout/chevron1"/>
    <dgm:cxn modelId="{F27F00B5-6BB2-494F-BA21-0F61500970B9}" type="presParOf" srcId="{82562675-4060-42A4-9B45-B571F40C0B78}" destId="{F943B694-4461-4403-B94D-1501FD769EF9}" srcOrd="1" destOrd="0" presId="urn:microsoft.com/office/officeart/2005/8/layout/chevron1"/>
    <dgm:cxn modelId="{CA51DDE7-3824-BC45-B18C-60A14909CDA3}" type="presParOf" srcId="{82562675-4060-42A4-9B45-B571F40C0B78}" destId="{5DF9D5DF-B890-469E-B8EC-8D00656507A7}" srcOrd="2" destOrd="0" presId="urn:microsoft.com/office/officeart/2005/8/layout/chevron1"/>
    <dgm:cxn modelId="{2E5D1ED2-A8AB-B94B-97C6-FB25C974BB2B}" type="presParOf" srcId="{82562675-4060-42A4-9B45-B571F40C0B78}" destId="{6B5865B6-0760-4C8C-B1E9-EE9AC450F6C2}" srcOrd="3" destOrd="0" presId="urn:microsoft.com/office/officeart/2005/8/layout/chevron1"/>
    <dgm:cxn modelId="{EF68758B-ADD0-2748-A66A-2E7E212FC880}" type="presParOf" srcId="{82562675-4060-42A4-9B45-B571F40C0B78}" destId="{3FDEF1F6-AB0B-4B88-B6EB-4BE99F668C8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8E1EA-861B-417C-8DA8-E6925115F6CF}">
      <dsp:nvSpPr>
        <dsp:cNvPr id="0" name=""/>
        <dsp:cNvSpPr/>
      </dsp:nvSpPr>
      <dsp:spPr>
        <a:xfrm>
          <a:off x="2017" y="146532"/>
          <a:ext cx="2665161" cy="702273"/>
        </a:xfrm>
        <a:prstGeom prst="chevron">
          <a:avLst/>
        </a:prstGeom>
        <a:gradFill rotWithShape="1">
          <a:gsLst>
            <a:gs pos="0">
              <a:schemeClr val="accent4">
                <a:shade val="20000"/>
                <a:satMod val="130000"/>
              </a:schemeClr>
            </a:gs>
            <a:gs pos="50000">
              <a:schemeClr val="accent4">
                <a:shade val="90000"/>
                <a:satMod val="130000"/>
              </a:schemeClr>
            </a:gs>
            <a:gs pos="100000">
              <a:schemeClr val="accent4"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127000" dist="63500" dir="5400000" sx="103000" sy="103000" rotWithShape="0">
            <a:srgbClr val="000000">
              <a:alpha val="75000"/>
            </a:srgbClr>
          </a:outerShdw>
        </a:effectLst>
        <a:scene3d>
          <a:camera prst="perspectiveFront" fov="3000000"/>
          <a:lightRig rig="balanced" dir="t">
            <a:rot lat="0" lon="0" rev="18000000"/>
          </a:lightRig>
        </a:scene3d>
        <a:sp3d prstMaterial="plastic">
          <a:bevelT w="25400" h="50800" prst="angle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b="1" kern="1200" dirty="0" smtClean="0">
              <a:solidFill>
                <a:srgbClr val="000000"/>
              </a:solidFill>
              <a:latin typeface="Palatino Linotype" pitchFamily="18" charset="0"/>
              <a:cs typeface="Calibri" pitchFamily="34" charset="0"/>
            </a:rPr>
            <a:t>1. Model </a:t>
          </a:r>
          <a:r>
            <a:rPr kumimoji="1" lang="en-US" sz="1800" b="1" kern="1200" dirty="0" smtClean="0">
              <a:solidFill>
                <a:srgbClr val="000000"/>
              </a:solidFill>
              <a:latin typeface="Palatino Linotype" pitchFamily="18" charset="0"/>
              <a:cs typeface="Calibri" pitchFamily="34" charset="0"/>
            </a:rPr>
            <a:t>Generation</a:t>
          </a:r>
          <a:endParaRPr lang="en-US" sz="1400" b="1" kern="1200" dirty="0">
            <a:solidFill>
              <a:srgbClr val="000000"/>
            </a:solidFill>
            <a:latin typeface="Palatino Linotype" pitchFamily="18" charset="0"/>
            <a:cs typeface="Calibri" pitchFamily="34" charset="0"/>
          </a:endParaRPr>
        </a:p>
      </dsp:txBody>
      <dsp:txXfrm>
        <a:off x="353154" y="146532"/>
        <a:ext cx="1962888" cy="702273"/>
      </dsp:txXfrm>
    </dsp:sp>
    <dsp:sp modelId="{5DF9D5DF-B890-469E-B8EC-8D00656507A7}">
      <dsp:nvSpPr>
        <dsp:cNvPr id="0" name=""/>
        <dsp:cNvSpPr/>
      </dsp:nvSpPr>
      <dsp:spPr>
        <a:xfrm>
          <a:off x="2491611" y="146532"/>
          <a:ext cx="2204277" cy="702273"/>
        </a:xfrm>
        <a:prstGeom prst="chevron">
          <a:avLst/>
        </a:prstGeom>
        <a:gradFill rotWithShape="1">
          <a:gsLst>
            <a:gs pos="0">
              <a:schemeClr val="accent4">
                <a:shade val="20000"/>
                <a:satMod val="130000"/>
              </a:schemeClr>
            </a:gs>
            <a:gs pos="50000">
              <a:schemeClr val="accent4">
                <a:shade val="90000"/>
                <a:satMod val="130000"/>
              </a:schemeClr>
            </a:gs>
            <a:gs pos="100000">
              <a:schemeClr val="accent4"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127000" dist="63500" dir="5400000" sx="103000" sy="103000" rotWithShape="0">
            <a:srgbClr val="000000">
              <a:alpha val="75000"/>
            </a:srgbClr>
          </a:outerShdw>
        </a:effectLst>
        <a:scene3d>
          <a:camera prst="perspectiveFront" fov="3000000"/>
          <a:lightRig rig="balanced" dir="t">
            <a:rot lat="0" lon="0" rev="18000000"/>
          </a:lightRig>
        </a:scene3d>
        <a:sp3d prstMaterial="plastic">
          <a:bevelT w="25400" h="50800" prst="angle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b="1" kern="1200" dirty="0" smtClean="0">
              <a:solidFill>
                <a:srgbClr val="000000"/>
              </a:solidFill>
              <a:latin typeface="Palatino Linotype" pitchFamily="18" charset="0"/>
            </a:rPr>
            <a:t>2. Model </a:t>
          </a:r>
          <a:r>
            <a:rPr kumimoji="1" lang="en-US" sz="1800" b="1" kern="1200" dirty="0" smtClean="0">
              <a:solidFill>
                <a:srgbClr val="000000"/>
              </a:solidFill>
              <a:latin typeface="Palatino Linotype" pitchFamily="18" charset="0"/>
            </a:rPr>
            <a:t>Comparison</a:t>
          </a:r>
          <a:endParaRPr lang="en-US" sz="1050" b="1" kern="1200" dirty="0">
            <a:solidFill>
              <a:srgbClr val="000000"/>
            </a:solidFill>
            <a:latin typeface="Palatino Linotype" pitchFamily="18" charset="0"/>
          </a:endParaRPr>
        </a:p>
      </dsp:txBody>
      <dsp:txXfrm>
        <a:off x="2842748" y="146532"/>
        <a:ext cx="1502004" cy="702273"/>
      </dsp:txXfrm>
    </dsp:sp>
    <dsp:sp modelId="{3FDEF1F6-AB0B-4B88-B6EB-4BE99F668C89}">
      <dsp:nvSpPr>
        <dsp:cNvPr id="0" name=""/>
        <dsp:cNvSpPr/>
      </dsp:nvSpPr>
      <dsp:spPr>
        <a:xfrm>
          <a:off x="4520320" y="146532"/>
          <a:ext cx="2003322" cy="702273"/>
        </a:xfrm>
        <a:prstGeom prst="chevron">
          <a:avLst/>
        </a:prstGeom>
        <a:gradFill rotWithShape="1">
          <a:gsLst>
            <a:gs pos="0">
              <a:schemeClr val="accent4">
                <a:shade val="20000"/>
                <a:satMod val="130000"/>
              </a:schemeClr>
            </a:gs>
            <a:gs pos="50000">
              <a:schemeClr val="accent4">
                <a:shade val="90000"/>
                <a:satMod val="130000"/>
              </a:schemeClr>
            </a:gs>
            <a:gs pos="100000">
              <a:schemeClr val="accent4"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127000" dist="63500" dir="5400000" sx="103000" sy="103000" rotWithShape="0">
            <a:srgbClr val="000000">
              <a:alpha val="75000"/>
            </a:srgbClr>
          </a:outerShdw>
        </a:effectLst>
        <a:scene3d>
          <a:camera prst="perspectiveFront" fov="3000000"/>
          <a:lightRig rig="balanced" dir="t">
            <a:rot lat="0" lon="0" rev="18000000"/>
          </a:lightRig>
        </a:scene3d>
        <a:sp3d prstMaterial="plastic">
          <a:bevelT w="25400" h="50800" prst="angle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b="1" kern="1200" dirty="0" smtClean="0">
              <a:solidFill>
                <a:srgbClr val="000000"/>
              </a:solidFill>
              <a:latin typeface="Palatino Linotype" pitchFamily="18" charset="0"/>
            </a:rPr>
            <a:t>3. Report Generation </a:t>
          </a:r>
          <a:endParaRPr lang="en-US" sz="1800" b="1" kern="1200" dirty="0">
            <a:solidFill>
              <a:srgbClr val="000000"/>
            </a:solidFill>
            <a:latin typeface="Palatino Linotype" pitchFamily="18" charset="0"/>
          </a:endParaRPr>
        </a:p>
      </dsp:txBody>
      <dsp:txXfrm>
        <a:off x="4871457" y="146532"/>
        <a:ext cx="1301049" cy="702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E67D1-AB4D-3944-B61E-652A8BEB6C19}" type="datetimeFigureOut">
              <a:rPr lang="en-US" smtClean="0"/>
              <a:t>4/17/12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2FB83-5F3E-5342-AC3E-60F356F5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32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1C8DD-F029-0C40-9197-A0BD77FE02C0}" type="datetimeFigureOut">
              <a:rPr lang="en-US" smtClean="0"/>
              <a:t>4/17/12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378EB-441F-C94B-8E89-FEBD3C9D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21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Subtle differences which</a:t>
            </a:r>
            <a:r>
              <a:rPr lang="en-US" baseline="0" dirty="0" smtClean="0"/>
              <a:t> lead to Cross-Browser Incompatibilities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78EB-441F-C94B-8E89-FEBD3C9DBE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13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visual</a:t>
            </a:r>
            <a:r>
              <a:rPr lang="en-US" baseline="0" dirty="0" smtClean="0"/>
              <a:t> comparison….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78EB-441F-C94B-8E89-FEBD3C9DBE2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13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78EB-441F-C94B-8E89-FEBD3C9DBE2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29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 : </a:t>
            </a:r>
          </a:p>
          <a:p>
            <a:r>
              <a:rPr lang="en-US" dirty="0" smtClean="0"/>
              <a:t> - Group</a:t>
            </a:r>
            <a:r>
              <a:rPr lang="en-US" baseline="0" dirty="0" smtClean="0"/>
              <a:t> related CBDs into XBIs</a:t>
            </a:r>
          </a:p>
          <a:p>
            <a:r>
              <a:rPr lang="en-US" baseline="0" dirty="0" smtClean="0"/>
              <a:t> - Map back to elements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use the</a:t>
            </a:r>
            <a:r>
              <a:rPr lang="en-US" baseline="0" dirty="0" smtClean="0"/>
              <a:t> DOM hierarchy to cluster the related CBDs into XBIs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Developed </a:t>
            </a:r>
            <a:r>
              <a:rPr lang="en-US" dirty="0" smtClean="0"/>
              <a:t>clustering algorithm based on element’s DOM tree proximity.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78EB-441F-C94B-8E89-FEBD3C9DBE2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53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Reduced</a:t>
            </a:r>
            <a:r>
              <a:rPr lang="en-US" baseline="0" dirty="0" smtClean="0"/>
              <a:t> numbers of the visual false positives.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78EB-441F-C94B-8E89-FEBD3C9DBE2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75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78EB-441F-C94B-8E89-FEBD3C9DBE2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1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Bigger</a:t>
            </a:r>
            <a:r>
              <a:rPr lang="en-US" baseline="0" dirty="0" smtClean="0"/>
              <a:t> but still cosmetic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78EB-441F-C94B-8E89-FEBD3C9DBE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0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Menu and functionality associated with</a:t>
            </a:r>
            <a:r>
              <a:rPr lang="en-US" baseline="0" dirty="0" smtClean="0"/>
              <a:t> menu is missing.</a:t>
            </a:r>
          </a:p>
          <a:p>
            <a:r>
              <a:rPr lang="en-US" baseline="0" dirty="0" smtClean="0"/>
              <a:t>Incompatibility leads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78EB-441F-C94B-8E89-FEBD3C9DBE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71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</a:t>
            </a:r>
          </a:p>
          <a:p>
            <a:pPr marL="228600" indent="-228600">
              <a:buAutoNum type="arabicPeriod"/>
            </a:pPr>
            <a:r>
              <a:rPr lang="en-US" dirty="0" smtClean="0"/>
              <a:t>Explain better (talk or slide) about relations between challenges</a:t>
            </a:r>
          </a:p>
          <a:p>
            <a:pPr marL="228600" indent="-228600">
              <a:buAutoNum type="arabicPeriod"/>
            </a:pPr>
            <a:r>
              <a:rPr lang="en-US" dirty="0" smtClean="0"/>
              <a:t>Relate challenges to motivating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78EB-441F-C94B-8E89-FEBD3C9DBE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58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78EB-441F-C94B-8E89-FEBD3C9DBE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19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Crawled</a:t>
            </a:r>
            <a:r>
              <a:rPr lang="en-US" baseline="0" dirty="0" smtClean="0"/>
              <a:t> behavior has two components – STG and a model for each screen.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78EB-441F-C94B-8E89-FEBD3C9DBE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57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78EB-441F-C94B-8E89-FEBD3C9DBE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63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MatchIndex</a:t>
            </a:r>
            <a:r>
              <a:rPr lang="en-US" dirty="0" smtClean="0"/>
              <a:t> to figure out corresponding elements across browsers.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78EB-441F-C94B-8E89-FEBD3C9DBE2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18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MP: (matched)</a:t>
            </a:r>
            <a:r>
              <a:rPr lang="en-US" baseline="0" dirty="0" smtClean="0"/>
              <a:t> -&gt; (DOM matched)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78EB-441F-C94B-8E89-FEBD3C9DBE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7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65C5-650D-DE41-A681-4F5F2E5D6659}" type="datetime1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6013-12E1-0F4A-B2A5-DA85060B4838}" type="datetime1">
              <a:rPr lang="en-US" smtClean="0"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7D11-5617-C249-93EB-F3ABB3790C5A}" type="datetime1">
              <a:rPr lang="en-US" smtClean="0"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A40C-498F-0A45-874E-2ED031279A39}" type="datetime1">
              <a:rPr lang="en-US" smtClean="0"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3D8F-ACC8-C445-AD47-3E0A6FB26EB9}" type="datetime1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19E-1391-DE42-93BD-64B5C4FAA786}" type="datetime1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F82-72B0-EE4D-B555-B032F230F028}" type="datetime1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6B32-280A-404B-BF0A-A73FB948532B}" type="datetime1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FA92-4C75-4143-9124-F1D589DBE0BF}" type="datetime1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7F24-EA98-3D49-B57E-412A6E35BCED}" type="datetime1">
              <a:rPr lang="en-US" smtClean="0"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23C9-2B32-1145-9D10-51C05E10E660}" type="datetime1">
              <a:rPr lang="en-US" smtClean="0"/>
              <a:t>4/17/12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1E5C-ECA8-8042-A592-C818A1D652E9}" type="datetime1">
              <a:rPr lang="en-US" smtClean="0"/>
              <a:t>4/17/12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731D-3654-5D4E-AA65-44ECC2FF9C38}" type="datetime1">
              <a:rPr lang="en-US" smtClean="0"/>
              <a:t>4/17/12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C767-CD37-6A49-9289-97C23CE5A99D}" type="datetime1">
              <a:rPr lang="en-US" smtClean="0"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447ABC4-34FA-F84A-BB31-0735F35CC919}" type="datetime1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135" y="99132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jpe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diagramData" Target="../diagrams/data1.xml"/><Relationship Id="rId13" Type="http://schemas.openxmlformats.org/officeDocument/2006/relationships/diagramLayout" Target="../diagrams/layout1.xml"/><Relationship Id="rId14" Type="http://schemas.openxmlformats.org/officeDocument/2006/relationships/diagramQuickStyle" Target="../diagrams/quickStyle1.xml"/><Relationship Id="rId15" Type="http://schemas.openxmlformats.org/officeDocument/2006/relationships/diagramColors" Target="../diagrams/colors1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1.png"/><Relationship Id="rId4" Type="http://schemas.openxmlformats.org/officeDocument/2006/relationships/image" Target="../media/image52.jpeg"/><Relationship Id="rId5" Type="http://schemas.openxmlformats.org/officeDocument/2006/relationships/image" Target="../media/image53.png"/><Relationship Id="rId6" Type="http://schemas.openxmlformats.org/officeDocument/2006/relationships/image" Target="../media/image54.wmf"/><Relationship Id="rId7" Type="http://schemas.openxmlformats.org/officeDocument/2006/relationships/image" Target="../media/image46.png"/><Relationship Id="rId8" Type="http://schemas.openxmlformats.org/officeDocument/2006/relationships/image" Target="../media/image44.jpeg"/><Relationship Id="rId9" Type="http://schemas.openxmlformats.org/officeDocument/2006/relationships/image" Target="../media/image55.jpeg"/><Relationship Id="rId10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58.emf"/><Relationship Id="rId5" Type="http://schemas.openxmlformats.org/officeDocument/2006/relationships/image" Target="../media/image44.jpeg"/><Relationship Id="rId6" Type="http://schemas.openxmlformats.org/officeDocument/2006/relationships/image" Target="../media/image46.png"/><Relationship Id="rId7" Type="http://schemas.openxmlformats.org/officeDocument/2006/relationships/image" Target="../media/image54.wmf"/><Relationship Id="rId8" Type="http://schemas.openxmlformats.org/officeDocument/2006/relationships/image" Target="../media/image52.jpeg"/><Relationship Id="rId9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3.png"/><Relationship Id="rId5" Type="http://schemas.openxmlformats.org/officeDocument/2006/relationships/image" Target="../media/image33.emf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8.emf"/><Relationship Id="rId5" Type="http://schemas.openxmlformats.org/officeDocument/2006/relationships/image" Target="../media/image33.emf"/><Relationship Id="rId6" Type="http://schemas.openxmlformats.org/officeDocument/2006/relationships/image" Target="../media/image44.jpeg"/><Relationship Id="rId7" Type="http://schemas.openxmlformats.org/officeDocument/2006/relationships/image" Target="../media/image46.png"/><Relationship Id="rId8" Type="http://schemas.openxmlformats.org/officeDocument/2006/relationships/image" Target="../media/image59.jpeg"/><Relationship Id="rId9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46.png"/><Relationship Id="rId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3.png"/><Relationship Id="rId5" Type="http://schemas.openxmlformats.org/officeDocument/2006/relationships/image" Target="../media/image46.png"/><Relationship Id="rId6" Type="http://schemas.openxmlformats.org/officeDocument/2006/relationships/image" Target="../media/image62.png"/><Relationship Id="rId7" Type="http://schemas.openxmlformats.org/officeDocument/2006/relationships/image" Target="../media/image44.jpeg"/><Relationship Id="rId8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3.png"/><Relationship Id="rId7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gif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microsoft.com/office/2007/relationships/hdphoto" Target="../media/hdphoto1.wdp"/><Relationship Id="rId8" Type="http://schemas.openxmlformats.org/officeDocument/2006/relationships/image" Target="../media/image32.png"/><Relationship Id="rId9" Type="http://schemas.openxmlformats.org/officeDocument/2006/relationships/image" Target="../media/image33.emf"/><Relationship Id="rId10" Type="http://schemas.openxmlformats.org/officeDocument/2006/relationships/image" Target="../media/image34.jpeg"/><Relationship Id="rId11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70108"/>
            <a:ext cx="7772400" cy="978408"/>
          </a:xfrm>
        </p:spPr>
        <p:txBody>
          <a:bodyPr/>
          <a:lstStyle/>
          <a:p>
            <a:r>
              <a:rPr lang="en-US" sz="6000" b="1" dirty="0" err="1" smtClean="0"/>
              <a:t>CrossCheck</a:t>
            </a:r>
            <a:r>
              <a:rPr lang="en-US" sz="6000" b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Combining Crawling and Differencing to Better Detect Cross-browser Incompatibilities in Web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47" y="5080677"/>
            <a:ext cx="8425127" cy="143158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Shauvik Roy Choudhary, </a:t>
            </a:r>
            <a:r>
              <a:rPr lang="en-US" sz="2800" dirty="0" err="1" smtClean="0"/>
              <a:t>Mukul</a:t>
            </a:r>
            <a:r>
              <a:rPr lang="en-US" sz="2800" dirty="0" smtClean="0"/>
              <a:t> Prasad, Alex </a:t>
            </a:r>
            <a:r>
              <a:rPr lang="en-US" sz="2800" dirty="0" err="1" smtClean="0"/>
              <a:t>Orso</a:t>
            </a:r>
            <a:endParaRPr lang="en-US" sz="2800" baseline="30000" dirty="0" smtClean="0"/>
          </a:p>
          <a:p>
            <a:r>
              <a:rPr lang="en-US" sz="2800" dirty="0" smtClean="0"/>
              <a:t>Georgia Institute of Technology</a:t>
            </a:r>
          </a:p>
          <a:p>
            <a:r>
              <a:rPr lang="en-US" sz="2800" dirty="0" smtClean="0"/>
              <a:t>Fujitsu Labs of </a:t>
            </a:r>
            <a:r>
              <a:rPr lang="en-US" sz="2800" dirty="0" smtClean="0"/>
              <a:t>America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14" t="-11745" r="2950" b="11745"/>
          <a:stretch/>
        </p:blipFill>
        <p:spPr>
          <a:xfrm>
            <a:off x="6836833" y="3321314"/>
            <a:ext cx="1548215" cy="1748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656" y="3541611"/>
            <a:ext cx="1374636" cy="1539066"/>
          </a:xfrm>
          <a:prstGeom prst="rect">
            <a:avLst/>
          </a:prstGeom>
        </p:spPr>
      </p:pic>
      <p:pic>
        <p:nvPicPr>
          <p:cNvPr id="8" name="Picture 7" descr="Screen shot 2012-04-18 at 12.04.3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34" y="3529026"/>
            <a:ext cx="1185531" cy="15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0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685" y="1280999"/>
            <a:ext cx="9009354" cy="54854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10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877" y="1319883"/>
            <a:ext cx="4094415" cy="547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4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685" y="1280999"/>
            <a:ext cx="9009354" cy="54854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877" y="1319882"/>
            <a:ext cx="4094415" cy="547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7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685" y="1280999"/>
            <a:ext cx="9009354" cy="54854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25" y="1327469"/>
            <a:ext cx="5758448" cy="54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685" y="1280999"/>
            <a:ext cx="9009354" cy="54854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929" y="1307921"/>
            <a:ext cx="5802240" cy="549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4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685" y="1280999"/>
            <a:ext cx="9009354" cy="54854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5" y="1275075"/>
            <a:ext cx="4505445" cy="4264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766" y="2518197"/>
            <a:ext cx="4272384" cy="40770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1371" y="3059498"/>
            <a:ext cx="6152561" cy="3480980"/>
            <a:chOff x="2780695" y="3514540"/>
            <a:chExt cx="6152561" cy="3480980"/>
          </a:xfrm>
        </p:grpSpPr>
        <p:sp>
          <p:nvSpPr>
            <p:cNvPr id="12" name="Rectangle 11"/>
            <p:cNvSpPr/>
            <p:nvPr/>
          </p:nvSpPr>
          <p:spPr>
            <a:xfrm>
              <a:off x="2780695" y="3514540"/>
              <a:ext cx="1649319" cy="2418774"/>
            </a:xfrm>
            <a:prstGeom prst="rect">
              <a:avLst/>
            </a:prstGeom>
            <a:noFill/>
            <a:ln w="57150" cmpd="sng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56800" y="4686048"/>
              <a:ext cx="1576456" cy="2309472"/>
            </a:xfrm>
            <a:prstGeom prst="rect">
              <a:avLst/>
            </a:prstGeom>
            <a:noFill/>
            <a:ln w="57150" cmpd="sng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firefox_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47" y="1330842"/>
            <a:ext cx="465847" cy="44010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324979" y="1580804"/>
            <a:ext cx="3513206" cy="400110"/>
            <a:chOff x="5050060" y="1467130"/>
            <a:chExt cx="3513206" cy="400110"/>
          </a:xfrm>
        </p:grpSpPr>
        <p:sp>
          <p:nvSpPr>
            <p:cNvPr id="16" name="TextBox 15"/>
            <p:cNvSpPr txBox="1"/>
            <p:nvPr/>
          </p:nvSpPr>
          <p:spPr>
            <a:xfrm>
              <a:off x="5448611" y="1467130"/>
              <a:ext cx="31146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Missing screen transitions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050060" y="1482280"/>
              <a:ext cx="398551" cy="36513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46753" y="2793207"/>
            <a:ext cx="3609860" cy="2210094"/>
            <a:chOff x="4846753" y="2793207"/>
            <a:chExt cx="3609860" cy="22100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1334" y="2793207"/>
              <a:ext cx="458890" cy="52487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8752" y="2800914"/>
              <a:ext cx="452152" cy="51716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47043" y="4478427"/>
              <a:ext cx="458890" cy="52487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4461" y="4486134"/>
              <a:ext cx="452152" cy="51716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6753" y="4478427"/>
              <a:ext cx="458890" cy="52487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4171" y="4486134"/>
              <a:ext cx="452152" cy="517167"/>
            </a:xfrm>
            <a:prstGeom prst="rect">
              <a:avLst/>
            </a:prstGeom>
          </p:spPr>
        </p:pic>
      </p:grpSp>
      <p:pic>
        <p:nvPicPr>
          <p:cNvPr id="24" name="Picture 23" descr="ie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9911" y="2553923"/>
            <a:ext cx="489134" cy="48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6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685" y="1390487"/>
            <a:ext cx="9009354" cy="5375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15</a:t>
            </a:fld>
            <a:endParaRPr lang="en-US"/>
          </a:p>
        </p:txBody>
      </p:sp>
      <p:pic>
        <p:nvPicPr>
          <p:cNvPr id="19" name="Picture 18" descr="firefox_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153" y="1745951"/>
            <a:ext cx="465847" cy="440103"/>
          </a:xfrm>
          <a:prstGeom prst="rect">
            <a:avLst/>
          </a:prstGeom>
        </p:spPr>
      </p:pic>
      <p:pic>
        <p:nvPicPr>
          <p:cNvPr id="20" name="Picture 19" descr="ie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5378" y="1696920"/>
            <a:ext cx="489134" cy="48913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525786" y="1805773"/>
            <a:ext cx="2402124" cy="400110"/>
            <a:chOff x="5050060" y="1467130"/>
            <a:chExt cx="2402124" cy="400110"/>
          </a:xfrm>
        </p:grpSpPr>
        <p:sp>
          <p:nvSpPr>
            <p:cNvPr id="25" name="TextBox 24"/>
            <p:cNvSpPr txBox="1"/>
            <p:nvPr/>
          </p:nvSpPr>
          <p:spPr>
            <a:xfrm>
              <a:off x="5448611" y="1467130"/>
              <a:ext cx="20035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Missing shadow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050060" y="1482280"/>
              <a:ext cx="398551" cy="36513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</p:grpSp>
      <p:pic>
        <p:nvPicPr>
          <p:cNvPr id="11" name="Picture 10" descr="ie-p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35" y="1966357"/>
            <a:ext cx="3554327" cy="4538859"/>
          </a:xfrm>
          <a:prstGeom prst="rect">
            <a:avLst/>
          </a:prstGeom>
        </p:spPr>
      </p:pic>
      <p:pic>
        <p:nvPicPr>
          <p:cNvPr id="12" name="Picture 11" descr="ff-pa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2" y="1966358"/>
            <a:ext cx="3571013" cy="453885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011918" y="3893942"/>
            <a:ext cx="2057980" cy="707886"/>
            <a:chOff x="5050060" y="1467130"/>
            <a:chExt cx="2057980" cy="707886"/>
          </a:xfrm>
        </p:grpSpPr>
        <p:sp>
          <p:nvSpPr>
            <p:cNvPr id="22" name="TextBox 21"/>
            <p:cNvSpPr txBox="1"/>
            <p:nvPr/>
          </p:nvSpPr>
          <p:spPr>
            <a:xfrm>
              <a:off x="5448611" y="1467130"/>
              <a:ext cx="16594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Wrong count </a:t>
              </a:r>
            </a:p>
            <a:p>
              <a:r>
                <a:rPr lang="en-US" sz="2000" b="1" dirty="0" smtClean="0">
                  <a:solidFill>
                    <a:srgbClr val="FF0000"/>
                  </a:solidFill>
                </a:rPr>
                <a:t>of items 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050060" y="1482280"/>
              <a:ext cx="398551" cy="36513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2572" y="2299229"/>
            <a:ext cx="6352713" cy="722612"/>
            <a:chOff x="582572" y="2299229"/>
            <a:chExt cx="6352713" cy="722612"/>
          </a:xfrm>
        </p:grpSpPr>
        <p:sp>
          <p:nvSpPr>
            <p:cNvPr id="13" name="Rectangle 12"/>
            <p:cNvSpPr/>
            <p:nvPr/>
          </p:nvSpPr>
          <p:spPr>
            <a:xfrm>
              <a:off x="582572" y="2299229"/>
              <a:ext cx="2789295" cy="711666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45990" y="2310175"/>
              <a:ext cx="2789295" cy="711666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4973" y="3978608"/>
            <a:ext cx="5779865" cy="444673"/>
            <a:chOff x="582573" y="2364920"/>
            <a:chExt cx="5779865" cy="444673"/>
          </a:xfrm>
        </p:grpSpPr>
        <p:sp>
          <p:nvSpPr>
            <p:cNvPr id="30" name="Rectangle 29"/>
            <p:cNvSpPr/>
            <p:nvPr/>
          </p:nvSpPr>
          <p:spPr>
            <a:xfrm>
              <a:off x="582573" y="2364920"/>
              <a:ext cx="2374152" cy="416054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24095" y="2364920"/>
              <a:ext cx="2238343" cy="444673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815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16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-197688" y="0"/>
            <a:ext cx="9341688" cy="7034624"/>
          </a:xfrm>
          <a:prstGeom prst="rect">
            <a:avLst/>
          </a:prstGeom>
          <a:blipFill dpi="0" rotWithShape="1">
            <a:blip r:embed="rId2">
              <a:alphaModFix amt="73000"/>
              <a:duotone>
                <a:schemeClr val="dk1">
                  <a:shade val="10000"/>
                  <a:satMod val="150000"/>
                  <a:lumMod val="120000"/>
                </a:schemeClr>
                <a:schemeClr val="dk1">
                  <a:satMod val="350000"/>
                  <a:lumMod val="150000"/>
                </a:schemeClr>
              </a:duotone>
            </a:blip>
            <a:srcRect/>
            <a:tile tx="0" ty="0" sx="20000" sy="20000" flip="none" algn="ctr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73771" y="1629468"/>
            <a:ext cx="8292077" cy="42390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Some </a:t>
            </a:r>
            <a:r>
              <a:rPr lang="en-US" sz="4400" b="1" dirty="0" smtClean="0">
                <a:solidFill>
                  <a:schemeClr val="bg1"/>
                </a:solidFill>
              </a:rPr>
              <a:t>Definitions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3200" b="1" u="sng" dirty="0" smtClean="0">
                <a:solidFill>
                  <a:schemeClr val="bg1"/>
                </a:solidFill>
              </a:rPr>
              <a:t>Screen-level </a:t>
            </a:r>
            <a:r>
              <a:rPr lang="en-US" sz="3200" b="1" u="sng" dirty="0" smtClean="0">
                <a:solidFill>
                  <a:schemeClr val="bg1"/>
                </a:solidFill>
              </a:rPr>
              <a:t>difference:</a:t>
            </a:r>
            <a:r>
              <a:rPr lang="en-US" sz="3200" dirty="0" smtClean="0">
                <a:solidFill>
                  <a:schemeClr val="bg1"/>
                </a:solidFill>
              </a:rPr>
              <a:t> visual difference that manifest on a specific page.</a:t>
            </a:r>
            <a:endParaRPr lang="en-US" sz="3200" b="1" u="sng" dirty="0" smtClean="0">
              <a:solidFill>
                <a:schemeClr val="bg1"/>
              </a:solidFill>
            </a:endParaRPr>
          </a:p>
          <a:p>
            <a:endParaRPr lang="en-US" sz="3200" b="1" u="sng" dirty="0" smtClean="0">
              <a:solidFill>
                <a:schemeClr val="bg1"/>
              </a:solidFill>
            </a:endParaRPr>
          </a:p>
          <a:p>
            <a:r>
              <a:rPr lang="en-US" sz="3200" b="1" u="sng" dirty="0" smtClean="0">
                <a:solidFill>
                  <a:schemeClr val="bg1"/>
                </a:solidFill>
              </a:rPr>
              <a:t>Trace-</a:t>
            </a:r>
            <a:r>
              <a:rPr lang="en-US" sz="3200" b="1" u="sng" dirty="0">
                <a:solidFill>
                  <a:schemeClr val="bg1"/>
                </a:solidFill>
              </a:rPr>
              <a:t>level </a:t>
            </a:r>
            <a:r>
              <a:rPr lang="en-US" sz="3200" b="1" u="sng" dirty="0" smtClean="0">
                <a:solidFill>
                  <a:schemeClr val="bg1"/>
                </a:solidFill>
              </a:rPr>
              <a:t>difference</a:t>
            </a:r>
            <a:r>
              <a:rPr lang="en-US" sz="3200" b="1" u="sng" dirty="0" smtClean="0">
                <a:solidFill>
                  <a:schemeClr val="bg1"/>
                </a:solidFill>
              </a:rPr>
              <a:t>:</a:t>
            </a:r>
            <a:r>
              <a:rPr lang="en-US" sz="3200" dirty="0" smtClean="0">
                <a:solidFill>
                  <a:schemeClr val="bg1"/>
                </a:solidFill>
              </a:rPr>
              <a:t> difference in the navigation between pages.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0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97688" y="0"/>
            <a:ext cx="9341688" cy="7034624"/>
          </a:xfrm>
          <a:prstGeom prst="rect">
            <a:avLst/>
          </a:prstGeom>
          <a:blipFill dpi="0" rotWithShape="1">
            <a:blip r:embed="rId2">
              <a:alphaModFix amt="73000"/>
              <a:duotone>
                <a:schemeClr val="dk1">
                  <a:shade val="10000"/>
                  <a:satMod val="150000"/>
                  <a:lumMod val="120000"/>
                </a:schemeClr>
                <a:schemeClr val="dk1">
                  <a:satMod val="350000"/>
                  <a:lumMod val="150000"/>
                </a:schemeClr>
              </a:duotone>
            </a:blip>
            <a:srcRect/>
            <a:tile tx="0" ty="0" sx="20000" sy="20000" flip="none" algn="ctr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2254" y="1322908"/>
            <a:ext cx="8292077" cy="465508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Some </a:t>
            </a:r>
            <a:r>
              <a:rPr lang="en-US" sz="4000" b="1" dirty="0" smtClean="0">
                <a:solidFill>
                  <a:schemeClr val="bg1"/>
                </a:solidFill>
              </a:rPr>
              <a:t>Definitions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3200" b="1" u="sng" dirty="0" smtClean="0">
                <a:solidFill>
                  <a:schemeClr val="bg1"/>
                </a:solidFill>
              </a:rPr>
              <a:t>Cross</a:t>
            </a:r>
            <a:r>
              <a:rPr lang="en-US" sz="3200" b="1" u="sng" dirty="0" smtClean="0">
                <a:solidFill>
                  <a:schemeClr val="bg1"/>
                </a:solidFill>
              </a:rPr>
              <a:t>-Browser </a:t>
            </a:r>
            <a:r>
              <a:rPr lang="en-US" sz="3200" b="1" u="sng" dirty="0" smtClean="0">
                <a:solidFill>
                  <a:schemeClr val="bg1"/>
                </a:solidFill>
              </a:rPr>
              <a:t>Difference (CBD):</a:t>
            </a:r>
            <a:r>
              <a:rPr lang="en-US" sz="3200" dirty="0" smtClean="0">
                <a:solidFill>
                  <a:schemeClr val="bg1"/>
                </a:solidFill>
              </a:rPr>
              <a:t> observable difference between renderings </a:t>
            </a:r>
            <a:r>
              <a:rPr lang="en-US" sz="3200" dirty="0" smtClean="0">
                <a:solidFill>
                  <a:schemeClr val="bg1"/>
                </a:solidFill>
              </a:rPr>
              <a:t>of </a:t>
            </a:r>
            <a:r>
              <a:rPr lang="en-US" sz="3200" dirty="0" smtClean="0">
                <a:solidFill>
                  <a:schemeClr val="bg1"/>
                </a:solidFill>
              </a:rPr>
              <a:t>a </a:t>
            </a:r>
            <a:r>
              <a:rPr lang="en-US" sz="3200" dirty="0">
                <a:solidFill>
                  <a:schemeClr val="bg1"/>
                </a:solidFill>
              </a:rPr>
              <a:t>particular </a:t>
            </a:r>
            <a:r>
              <a:rPr lang="en-US" sz="3200" dirty="0" smtClean="0">
                <a:solidFill>
                  <a:schemeClr val="bg1"/>
                </a:solidFill>
              </a:rPr>
              <a:t>element in two browsers.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u="sng" dirty="0" smtClean="0">
                <a:solidFill>
                  <a:schemeClr val="bg1"/>
                </a:solidFill>
              </a:rPr>
              <a:t>Cross</a:t>
            </a:r>
            <a:r>
              <a:rPr lang="en-US" sz="3200" b="1" u="sng" dirty="0" smtClean="0">
                <a:solidFill>
                  <a:schemeClr val="bg1"/>
                </a:solidFill>
              </a:rPr>
              <a:t>-Browser </a:t>
            </a:r>
            <a:r>
              <a:rPr lang="en-US" sz="3200" b="1" u="sng" dirty="0" smtClean="0">
                <a:solidFill>
                  <a:schemeClr val="bg1"/>
                </a:solidFill>
              </a:rPr>
              <a:t>Incompatibility (XBI):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common cause of a set of related CBDs.</a:t>
            </a:r>
          </a:p>
          <a:p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2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Tale of Two 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18</a:t>
            </a:fld>
            <a:endParaRPr lang="en-US"/>
          </a:p>
        </p:txBody>
      </p:sp>
      <p:sp>
        <p:nvSpPr>
          <p:cNvPr id="13" name="Bent Arrow 12"/>
          <p:cNvSpPr/>
          <p:nvPr/>
        </p:nvSpPr>
        <p:spPr>
          <a:xfrm flipV="1">
            <a:off x="2517953" y="4718891"/>
            <a:ext cx="1828252" cy="1374065"/>
          </a:xfrm>
          <a:prstGeom prst="bentArrow">
            <a:avLst>
              <a:gd name="adj1" fmla="val 19309"/>
              <a:gd name="adj2" fmla="val 17276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3391" y="1642307"/>
            <a:ext cx="3382814" cy="32627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4000" b="1" u="sng" dirty="0" err="1" smtClean="0">
                <a:solidFill>
                  <a:srgbClr val="000000"/>
                </a:solidFill>
              </a:rPr>
              <a:t>WebDiff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Screen-level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differences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(graph matching, computer vision)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flipH="1" flipV="1">
            <a:off x="5090718" y="4718892"/>
            <a:ext cx="1817228" cy="1346691"/>
          </a:xfrm>
          <a:prstGeom prst="bentArrow">
            <a:avLst>
              <a:gd name="adj1" fmla="val 19309"/>
              <a:gd name="adj2" fmla="val 17276"/>
              <a:gd name="adj3" fmla="val 25000"/>
              <a:gd name="adj4" fmla="val 4375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72111" y="1642307"/>
            <a:ext cx="3339024" cy="32627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4000" b="1" u="sng" dirty="0" err="1" smtClean="0">
                <a:solidFill>
                  <a:srgbClr val="000000"/>
                </a:solidFill>
              </a:rPr>
              <a:t>CrossT</a:t>
            </a:r>
            <a:endParaRPr lang="en-US" sz="2800" b="1" dirty="0">
              <a:solidFill>
                <a:srgbClr val="0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Trace-level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differences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(graph isomorphism)</a:t>
            </a: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1" name="Summing Junction 10"/>
          <p:cNvSpPr/>
          <p:nvPr/>
        </p:nvSpPr>
        <p:spPr>
          <a:xfrm>
            <a:off x="4335257" y="5496252"/>
            <a:ext cx="755461" cy="755461"/>
          </a:xfrm>
          <a:prstGeom prst="flowChartSummingJunction">
            <a:avLst/>
          </a:prstGeom>
          <a:ln w="38100" cmpd="sng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258" y="1817487"/>
            <a:ext cx="1493204" cy="75463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86" y="1740846"/>
            <a:ext cx="924145" cy="9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5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87058"/>
            <a:ext cx="7956151" cy="425702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Goal:</a:t>
            </a:r>
            <a:r>
              <a:rPr lang="en-US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To </a:t>
            </a:r>
            <a:r>
              <a:rPr lang="en-US" sz="2800" dirty="0"/>
              <a:t>better detect both functional and visual </a:t>
            </a:r>
            <a:r>
              <a:rPr lang="en-US" sz="2800" dirty="0" smtClean="0"/>
              <a:t>XBIs by combining the two complementary techniques</a:t>
            </a:r>
            <a:endParaRPr lang="en-US" sz="2800" dirty="0"/>
          </a:p>
          <a:p>
            <a:r>
              <a:rPr lang="en-US" sz="2800" dirty="0" smtClean="0"/>
              <a:t>High level view of the approach 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602120" y="3496185"/>
            <a:ext cx="6105244" cy="2119040"/>
            <a:chOff x="602120" y="3496185"/>
            <a:chExt cx="6105244" cy="2119040"/>
          </a:xfrm>
        </p:grpSpPr>
        <p:sp>
          <p:nvSpPr>
            <p:cNvPr id="101" name="TextBox 100"/>
            <p:cNvSpPr txBox="1"/>
            <p:nvPr/>
          </p:nvSpPr>
          <p:spPr>
            <a:xfrm>
              <a:off x="602120" y="4804235"/>
              <a:ext cx="18680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sto MT"/>
                  <a:cs typeface="Calisto MT"/>
                </a:rPr>
                <a:t> </a:t>
              </a:r>
              <a:r>
                <a:rPr lang="en-US" sz="1600" dirty="0" smtClean="0">
                  <a:latin typeface="Calisto MT"/>
                  <a:cs typeface="Calisto MT"/>
                </a:rPr>
                <a:t>Web </a:t>
              </a:r>
              <a:r>
                <a:rPr lang="en-US" sz="1600" dirty="0">
                  <a:latin typeface="Calisto MT"/>
                  <a:cs typeface="Calisto MT"/>
                </a:rPr>
                <a:t>A</a:t>
              </a:r>
              <a:r>
                <a:rPr lang="en-US" sz="1600" dirty="0" smtClean="0">
                  <a:latin typeface="Calisto MT"/>
                  <a:cs typeface="Calisto MT"/>
                </a:rPr>
                <a:t>pplication</a:t>
              </a:r>
              <a:endParaRPr lang="en-US" sz="1600" dirty="0">
                <a:latin typeface="Calisto MT"/>
                <a:cs typeface="Calisto MT"/>
              </a:endParaRP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2538972" y="3496185"/>
              <a:ext cx="4168392" cy="2119040"/>
            </a:xfrm>
            <a:prstGeom prst="round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8C8C8"/>
                </a:gs>
              </a:gsLst>
              <a:lin ang="5400000" scaled="1"/>
            </a:gradFill>
            <a:ln w="9525" cap="flat" cmpd="sng" algn="ctr">
              <a:solidFill>
                <a:srgbClr val="505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charset="-128"/>
                <a:ea typeface="ＭＳ Ｐゴシック" charset="-128"/>
              </a:endParaRPr>
            </a:p>
          </p:txBody>
        </p:sp>
        <p:pic>
          <p:nvPicPr>
            <p:cNvPr id="123" name="Picture 122" descr="CrossCheck.web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8972" y="3522673"/>
              <a:ext cx="884205" cy="556248"/>
            </a:xfrm>
            <a:prstGeom prst="rect">
              <a:avLst/>
            </a:prstGeom>
          </p:spPr>
        </p:pic>
        <p:sp>
          <p:nvSpPr>
            <p:cNvPr id="128" name="Right Arrow 127"/>
            <p:cNvSpPr/>
            <p:nvPr/>
          </p:nvSpPr>
          <p:spPr bwMode="auto">
            <a:xfrm>
              <a:off x="2138329" y="4156588"/>
              <a:ext cx="367799" cy="24722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charset="-128"/>
                <a:ea typeface="ＭＳ Ｐゴシック" charset="-128"/>
              </a:endParaRPr>
            </a:p>
          </p:txBody>
        </p:sp>
        <p:pic>
          <p:nvPicPr>
            <p:cNvPr id="47" name="Picture 46" descr="C:\Documents and Settings\shauvik\Desktop\gatech_full_i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9209" y="3611350"/>
              <a:ext cx="1104834" cy="12086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CrossCheck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52147" y="3919993"/>
            <a:ext cx="1212488" cy="1299181"/>
            <a:chOff x="5552147" y="3919993"/>
            <a:chExt cx="1212488" cy="1299181"/>
          </a:xfrm>
        </p:grpSpPr>
        <p:grpSp>
          <p:nvGrpSpPr>
            <p:cNvPr id="117" name="Group 116"/>
            <p:cNvGrpSpPr/>
            <p:nvPr/>
          </p:nvGrpSpPr>
          <p:grpSpPr>
            <a:xfrm>
              <a:off x="5552147" y="3919993"/>
              <a:ext cx="776273" cy="504541"/>
              <a:chOff x="6207224" y="4221088"/>
              <a:chExt cx="885056" cy="685800"/>
            </a:xfrm>
          </p:grpSpPr>
          <p:sp>
            <p:nvSpPr>
              <p:cNvPr id="131" name="Curved Left Arrow 130"/>
              <p:cNvSpPr/>
              <p:nvPr/>
            </p:nvSpPr>
            <p:spPr bwMode="auto">
              <a:xfrm>
                <a:off x="6207224" y="4221088"/>
                <a:ext cx="453008" cy="685800"/>
              </a:xfrm>
              <a:prstGeom prst="curvedLef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588224" y="4233565"/>
                <a:ext cx="504056" cy="523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</a:rPr>
                  <a:t>≡</a:t>
                </a:r>
                <a:endParaRPr lang="en-US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18" name="Picture 5" descr="C:\Documents and Settings\mukul\Local Settings\Temporary Internet Files\Content.IE5\25W7KC36\MC900434859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65380" y="3930942"/>
              <a:ext cx="499255" cy="418771"/>
            </a:xfrm>
            <a:prstGeom prst="rect">
              <a:avLst/>
            </a:prstGeom>
            <a:noFill/>
          </p:spPr>
        </p:pic>
        <p:grpSp>
          <p:nvGrpSpPr>
            <p:cNvPr id="119" name="Group 118"/>
            <p:cNvGrpSpPr/>
            <p:nvPr/>
          </p:nvGrpSpPr>
          <p:grpSpPr>
            <a:xfrm>
              <a:off x="5570530" y="4714633"/>
              <a:ext cx="776273" cy="504541"/>
              <a:chOff x="6207224" y="4221088"/>
              <a:chExt cx="885056" cy="685800"/>
            </a:xfrm>
          </p:grpSpPr>
          <p:sp>
            <p:nvSpPr>
              <p:cNvPr id="129" name="Curved Left Arrow 128"/>
              <p:cNvSpPr/>
              <p:nvPr/>
            </p:nvSpPr>
            <p:spPr bwMode="auto">
              <a:xfrm>
                <a:off x="6207224" y="4221088"/>
                <a:ext cx="453008" cy="685800"/>
              </a:xfrm>
              <a:prstGeom prst="curvedLef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588224" y="4233565"/>
                <a:ext cx="504056" cy="523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</a:rPr>
                  <a:t>≡</a:t>
                </a:r>
                <a:endParaRPr lang="en-US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20" name="Picture 5" descr="C:\Documents and Settings\mukul\Local Settings\Temporary Internet Files\Content.IE5\25W7KC36\MC900434859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59375" y="4725582"/>
              <a:ext cx="499255" cy="418771"/>
            </a:xfrm>
            <a:prstGeom prst="rect">
              <a:avLst/>
            </a:prstGeom>
            <a:noFill/>
          </p:spPr>
        </p:pic>
      </p:grpSp>
      <p:grpSp>
        <p:nvGrpSpPr>
          <p:cNvPr id="4" name="Group 3"/>
          <p:cNvGrpSpPr/>
          <p:nvPr/>
        </p:nvGrpSpPr>
        <p:grpSpPr>
          <a:xfrm>
            <a:off x="2728444" y="3602137"/>
            <a:ext cx="2778929" cy="1873211"/>
            <a:chOff x="2728444" y="3602137"/>
            <a:chExt cx="2778929" cy="1873211"/>
          </a:xfrm>
        </p:grpSpPr>
        <p:pic>
          <p:nvPicPr>
            <p:cNvPr id="106" name="Picture 3" descr="C:\Documents and Settings\mukul\Local Settings\Temporary Internet Files\Content.IE5\I70O1034\MCj04366820000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28444" y="4078921"/>
              <a:ext cx="700367" cy="741107"/>
            </a:xfrm>
            <a:prstGeom prst="rect">
              <a:avLst/>
            </a:prstGeom>
            <a:noFill/>
          </p:spPr>
        </p:pic>
        <p:pic>
          <p:nvPicPr>
            <p:cNvPr id="107" name="Picture 106" descr="ie-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28436" y="3761065"/>
              <a:ext cx="467840" cy="392420"/>
            </a:xfrm>
            <a:prstGeom prst="rect">
              <a:avLst/>
            </a:prstGeom>
          </p:spPr>
        </p:pic>
        <p:pic>
          <p:nvPicPr>
            <p:cNvPr id="108" name="Picture 107" descr="firefox_logo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91593" y="4343801"/>
              <a:ext cx="442102" cy="350339"/>
            </a:xfrm>
            <a:prstGeom prst="rect">
              <a:avLst/>
            </a:prstGeom>
          </p:spPr>
        </p:pic>
        <p:sp>
          <p:nvSpPr>
            <p:cNvPr id="109" name="Notched Right Arrow 108"/>
            <p:cNvSpPr/>
            <p:nvPr/>
          </p:nvSpPr>
          <p:spPr bwMode="auto">
            <a:xfrm rot="18740220">
              <a:off x="3537548" y="4030932"/>
              <a:ext cx="282752" cy="213948"/>
            </a:xfrm>
            <a:prstGeom prst="notchedRight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accent1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10" name="Striped Right Arrow 109"/>
            <p:cNvSpPr/>
            <p:nvPr/>
          </p:nvSpPr>
          <p:spPr bwMode="auto">
            <a:xfrm>
              <a:off x="4505271" y="3823987"/>
              <a:ext cx="315787" cy="174348"/>
            </a:xfrm>
            <a:prstGeom prst="stripedRightArrow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111" name="Group 49"/>
            <p:cNvGrpSpPr/>
            <p:nvPr/>
          </p:nvGrpSpPr>
          <p:grpSpPr>
            <a:xfrm>
              <a:off x="4875798" y="3602137"/>
              <a:ext cx="631575" cy="582736"/>
              <a:chOff x="5562600" y="2667000"/>
              <a:chExt cx="1295400" cy="1447800"/>
            </a:xfrm>
          </p:grpSpPr>
          <p:sp>
            <p:nvSpPr>
              <p:cNvPr id="137" name="Oval 136"/>
              <p:cNvSpPr/>
              <p:nvPr/>
            </p:nvSpPr>
            <p:spPr bwMode="auto">
              <a:xfrm>
                <a:off x="5562600" y="2667000"/>
                <a:ext cx="1295400" cy="1447800"/>
              </a:xfrm>
              <a:prstGeom prst="ellipse">
                <a:avLst/>
              </a:prstGeom>
              <a:solidFill>
                <a:srgbClr val="D3F5F4"/>
              </a:solidFill>
              <a:ln w="9525" cap="flat" cmpd="sng" algn="ctr">
                <a:solidFill>
                  <a:schemeClr val="accent1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pic>
            <p:nvPicPr>
              <p:cNvPr id="138" name="Picture 137" descr="digraph.jp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791200" y="2743200"/>
                <a:ext cx="990600" cy="1207589"/>
              </a:xfrm>
              <a:prstGeom prst="rect">
                <a:avLst/>
              </a:prstGeom>
            </p:spPr>
          </p:pic>
        </p:grpSp>
        <p:grpSp>
          <p:nvGrpSpPr>
            <p:cNvPr id="112" name="Group 30"/>
            <p:cNvGrpSpPr/>
            <p:nvPr/>
          </p:nvGrpSpPr>
          <p:grpSpPr>
            <a:xfrm>
              <a:off x="4875798" y="4254364"/>
              <a:ext cx="631575" cy="566221"/>
              <a:chOff x="6096000" y="4191000"/>
              <a:chExt cx="1295400" cy="1447800"/>
            </a:xfrm>
          </p:grpSpPr>
          <p:sp>
            <p:nvSpPr>
              <p:cNvPr id="135" name="Oval 134"/>
              <p:cNvSpPr/>
              <p:nvPr/>
            </p:nvSpPr>
            <p:spPr bwMode="auto">
              <a:xfrm>
                <a:off x="6096000" y="4191000"/>
                <a:ext cx="1295400" cy="1447800"/>
              </a:xfrm>
              <a:prstGeom prst="ellipse">
                <a:avLst/>
              </a:prstGeom>
              <a:solidFill>
                <a:srgbClr val="FFE3B9"/>
              </a:solidFill>
              <a:ln w="9525" cap="flat" cmpd="sng" algn="ctr">
                <a:solidFill>
                  <a:srgbClr val="99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pic>
            <p:nvPicPr>
              <p:cNvPr id="136" name="Picture 135" descr="digraph.jp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24600" y="4267200"/>
                <a:ext cx="990600" cy="1207589"/>
              </a:xfrm>
              <a:prstGeom prst="rect">
                <a:avLst/>
              </a:prstGeom>
            </p:spPr>
          </p:pic>
        </p:grpSp>
        <p:grpSp>
          <p:nvGrpSpPr>
            <p:cNvPr id="113" name="Group 23"/>
            <p:cNvGrpSpPr/>
            <p:nvPr/>
          </p:nvGrpSpPr>
          <p:grpSpPr>
            <a:xfrm>
              <a:off x="4875798" y="4873561"/>
              <a:ext cx="631575" cy="601787"/>
              <a:chOff x="6019800" y="1295400"/>
              <a:chExt cx="1295400" cy="1447800"/>
            </a:xfrm>
          </p:grpSpPr>
          <p:sp>
            <p:nvSpPr>
              <p:cNvPr id="133" name="Oval 132"/>
              <p:cNvSpPr/>
              <p:nvPr/>
            </p:nvSpPr>
            <p:spPr bwMode="auto">
              <a:xfrm>
                <a:off x="6019800" y="1295400"/>
                <a:ext cx="1295400" cy="1447800"/>
              </a:xfrm>
              <a:prstGeom prst="ellipse">
                <a:avLst/>
              </a:prstGeom>
              <a:solidFill>
                <a:srgbClr val="FFFFE7"/>
              </a:solidFill>
              <a:ln w="9525" cap="flat" cmpd="sng" algn="ctr">
                <a:solidFill>
                  <a:srgbClr val="99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pic>
            <p:nvPicPr>
              <p:cNvPr id="134" name="Picture 133" descr="digraph.jp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48400" y="1371600"/>
                <a:ext cx="990600" cy="1207589"/>
              </a:xfrm>
              <a:prstGeom prst="rect">
                <a:avLst/>
              </a:prstGeom>
            </p:spPr>
          </p:pic>
        </p:grpSp>
        <p:sp>
          <p:nvSpPr>
            <p:cNvPr id="114" name="Striped Right Arrow 113"/>
            <p:cNvSpPr/>
            <p:nvPr/>
          </p:nvSpPr>
          <p:spPr bwMode="auto">
            <a:xfrm>
              <a:off x="4518749" y="4396777"/>
              <a:ext cx="315787" cy="174348"/>
            </a:xfrm>
            <a:prstGeom prst="stripedRightArrow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pic>
          <p:nvPicPr>
            <p:cNvPr id="115" name="Picture 114" descr="chrome-logo.pn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91593" y="4926537"/>
              <a:ext cx="467840" cy="381380"/>
            </a:xfrm>
            <a:prstGeom prst="rect">
              <a:avLst/>
            </a:prstGeom>
          </p:spPr>
        </p:pic>
        <p:sp>
          <p:nvSpPr>
            <p:cNvPr id="116" name="Striped Right Arrow 115"/>
            <p:cNvSpPr/>
            <p:nvPr/>
          </p:nvSpPr>
          <p:spPr bwMode="auto">
            <a:xfrm>
              <a:off x="4496853" y="5032489"/>
              <a:ext cx="315787" cy="174348"/>
            </a:xfrm>
            <a:prstGeom prst="stripedRightArrow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21" name="Notched Right Arrow 120"/>
            <p:cNvSpPr/>
            <p:nvPr/>
          </p:nvSpPr>
          <p:spPr bwMode="auto">
            <a:xfrm>
              <a:off x="3549491" y="4449753"/>
              <a:ext cx="337094" cy="179458"/>
            </a:xfrm>
            <a:prstGeom prst="notchedRight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accent1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22" name="Notched Right Arrow 121"/>
            <p:cNvSpPr/>
            <p:nvPr/>
          </p:nvSpPr>
          <p:spPr bwMode="auto">
            <a:xfrm rot="2859780" flipV="1">
              <a:off x="3537547" y="4878548"/>
              <a:ext cx="282752" cy="213948"/>
            </a:xfrm>
            <a:prstGeom prst="notchedRight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accent1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68664" y="3837723"/>
            <a:ext cx="1949923" cy="1307004"/>
            <a:chOff x="6768664" y="3837723"/>
            <a:chExt cx="1949923" cy="1307004"/>
          </a:xfrm>
        </p:grpSpPr>
        <p:sp>
          <p:nvSpPr>
            <p:cNvPr id="102" name="TextBox 101"/>
            <p:cNvSpPr txBox="1"/>
            <p:nvPr/>
          </p:nvSpPr>
          <p:spPr>
            <a:xfrm>
              <a:off x="7139971" y="4559951"/>
              <a:ext cx="157861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sto MT"/>
                  <a:cs typeface="Calisto MT"/>
                </a:rPr>
                <a:t>Cross-browser Error Report</a:t>
              </a:r>
              <a:endParaRPr lang="en-US" sz="1600" dirty="0">
                <a:latin typeface="Calisto MT"/>
                <a:cs typeface="Calisto MT"/>
              </a:endParaRPr>
            </a:p>
          </p:txBody>
        </p:sp>
        <p:sp>
          <p:nvSpPr>
            <p:cNvPr id="103" name="Right Arrow 102"/>
            <p:cNvSpPr/>
            <p:nvPr/>
          </p:nvSpPr>
          <p:spPr bwMode="auto">
            <a:xfrm>
              <a:off x="6768664" y="4033008"/>
              <a:ext cx="367799" cy="24722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charset="-128"/>
                <a:ea typeface="ＭＳ Ｐゴシック" charset="-128"/>
              </a:endParaRPr>
            </a:p>
          </p:txBody>
        </p:sp>
        <p:pic>
          <p:nvPicPr>
            <p:cNvPr id="127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197764" y="3837723"/>
              <a:ext cx="1480556" cy="7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4" name="Diagram 143"/>
          <p:cNvGraphicFramePr/>
          <p:nvPr>
            <p:extLst>
              <p:ext uri="{D42A27DB-BD31-4B8C-83A1-F6EECF244321}">
                <p14:modId xmlns:p14="http://schemas.microsoft.com/office/powerpoint/2010/main" val="1409158335"/>
              </p:ext>
            </p:extLst>
          </p:nvPr>
        </p:nvGraphicFramePr>
        <p:xfrm>
          <a:off x="2484232" y="5620998"/>
          <a:ext cx="6525660" cy="995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6" name="Slide Number Placeholder 1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1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graphicEl>
                                              <a:dgm id="{4038E1EA-861B-417C-8DA8-E6925115F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graphicEl>
                                              <a:dgm id="{5DF9D5DF-B890-469E-B8EC-8D0065650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graphicEl>
                                              <a:dgm id="{3FDEF1F6-AB0B-4B88-B6EB-4BE99F668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44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to the Web</a:t>
            </a:r>
            <a:endParaRPr lang="en-US" dirty="0"/>
          </a:p>
        </p:txBody>
      </p:sp>
      <p:pic>
        <p:nvPicPr>
          <p:cNvPr id="21" name="Picture 20" descr="webap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47" y="1550894"/>
            <a:ext cx="2232248" cy="22119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25826"/>
            <a:ext cx="9155350" cy="40167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2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2068125" y="1359292"/>
            <a:ext cx="2860380" cy="5680828"/>
            <a:chOff x="2068125" y="1475705"/>
            <a:chExt cx="2860380" cy="568082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2400" y="4864867"/>
              <a:ext cx="2678990" cy="2291666"/>
            </a:xfrm>
            <a:prstGeom prst="rect">
              <a:avLst/>
            </a:prstGeom>
            <a:effectLst>
              <a:glow rad="228600">
                <a:schemeClr val="tx1">
                  <a:lumMod val="75000"/>
                  <a:alpha val="42000"/>
                </a:schemeClr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8125" y="2182498"/>
              <a:ext cx="2740519" cy="2344299"/>
            </a:xfrm>
            <a:prstGeom prst="rect">
              <a:avLst/>
            </a:prstGeom>
            <a:effectLst>
              <a:glow rad="190500">
                <a:schemeClr val="tx1">
                  <a:lumMod val="75000"/>
                  <a:alpha val="42000"/>
                </a:schemeClr>
              </a:glo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2233086" y="1475705"/>
              <a:ext cx="26954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Screen Transition </a:t>
              </a:r>
            </a:p>
            <a:p>
              <a:r>
                <a:rPr lang="en-US" sz="2400" dirty="0" smtClean="0"/>
                <a:t>Graph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Model </a:t>
            </a:r>
            <a:r>
              <a:rPr lang="en-US" dirty="0" smtClean="0"/>
              <a:t>Generation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5290" y="1662564"/>
            <a:ext cx="2007110" cy="1977175"/>
            <a:chOff x="63665" y="1703065"/>
            <a:chExt cx="2007110" cy="1977175"/>
          </a:xfrm>
        </p:grpSpPr>
        <p:sp>
          <p:nvSpPr>
            <p:cNvPr id="4" name="Rectangle 3"/>
            <p:cNvSpPr/>
            <p:nvPr/>
          </p:nvSpPr>
          <p:spPr>
            <a:xfrm>
              <a:off x="63665" y="1703065"/>
              <a:ext cx="2007110" cy="1252207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rPr>
                <a:t>Web Application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947406" y="2955272"/>
              <a:ext cx="0" cy="724968"/>
            </a:xfrm>
            <a:prstGeom prst="straightConnector1">
              <a:avLst/>
            </a:prstGeom>
            <a:noFill/>
            <a:ln w="76200" cap="flat" cmpd="sng" algn="ctr">
              <a:solidFill>
                <a:srgbClr val="6076B4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18" name="Group 17"/>
          <p:cNvGrpSpPr/>
          <p:nvPr/>
        </p:nvGrpSpPr>
        <p:grpSpPr>
          <a:xfrm>
            <a:off x="1849741" y="3809706"/>
            <a:ext cx="1005324" cy="1546214"/>
            <a:chOff x="1849741" y="3926119"/>
            <a:chExt cx="1005324" cy="1546214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849741" y="3926119"/>
              <a:ext cx="993095" cy="776659"/>
            </a:xfrm>
            <a:prstGeom prst="straightConnector1">
              <a:avLst/>
            </a:prstGeom>
            <a:noFill/>
            <a:ln w="76200" cap="flat" cmpd="sng" algn="ctr">
              <a:solidFill>
                <a:srgbClr val="6076B4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" name="Straight Arrow Connector 5"/>
            <p:cNvCxnSpPr/>
            <p:nvPr/>
          </p:nvCxnSpPr>
          <p:spPr>
            <a:xfrm>
              <a:off x="1861970" y="4656236"/>
              <a:ext cx="993095" cy="816097"/>
            </a:xfrm>
            <a:prstGeom prst="straightConnector1">
              <a:avLst/>
            </a:prstGeom>
            <a:noFill/>
            <a:ln w="76200" cap="flat" cmpd="sng" algn="ctr">
              <a:solidFill>
                <a:srgbClr val="6076B4"/>
              </a:solidFill>
              <a:prstDash val="solid"/>
              <a:headEnd type="oval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pic>
          <p:nvPicPr>
            <p:cNvPr id="10" name="Picture 9" descr="firefox_log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19464" y="4109514"/>
              <a:ext cx="504056" cy="476201"/>
            </a:xfrm>
            <a:prstGeom prst="rect">
              <a:avLst/>
            </a:prstGeom>
          </p:spPr>
        </p:pic>
        <p:pic>
          <p:nvPicPr>
            <p:cNvPr id="11" name="Picture 10" descr="ie-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9219" y="4729144"/>
              <a:ext cx="529489" cy="52948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94564" y="3650261"/>
            <a:ext cx="1224136" cy="1631854"/>
            <a:chOff x="395536" y="3212976"/>
            <a:chExt cx="1224136" cy="1631854"/>
          </a:xfrm>
        </p:grpSpPr>
        <p:sp>
          <p:nvSpPr>
            <p:cNvPr id="14" name="Oval 13"/>
            <p:cNvSpPr/>
            <p:nvPr/>
          </p:nvSpPr>
          <p:spPr bwMode="auto">
            <a:xfrm>
              <a:off x="395536" y="3212976"/>
              <a:ext cx="1224136" cy="163185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8C8C8"/>
                </a:gs>
              </a:gsLst>
              <a:lin ang="5400000" scaled="1"/>
            </a:gradFill>
            <a:ln w="9525" cap="flat" cmpd="sng" algn="ctr">
              <a:solidFill>
                <a:srgbClr val="505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charset="-128"/>
                <a:ea typeface="ＭＳ Ｐゴシック" charset="-128"/>
              </a:endParaRPr>
            </a:p>
          </p:txBody>
        </p:sp>
        <p:pic>
          <p:nvPicPr>
            <p:cNvPr id="15" name="Picture 3" descr="C:\Documents and Settings\mukul\Local Settings\Temporary Internet Files\Content.IE5\I70O1034\MCj04366820000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9462" y="3400065"/>
              <a:ext cx="956194" cy="1206276"/>
            </a:xfrm>
            <a:prstGeom prst="rect">
              <a:avLst/>
            </a:prstGeom>
            <a:noFill/>
          </p:spPr>
        </p:pic>
      </p:grpSp>
      <p:grpSp>
        <p:nvGrpSpPr>
          <p:cNvPr id="92" name="Group 91"/>
          <p:cNvGrpSpPr/>
          <p:nvPr/>
        </p:nvGrpSpPr>
        <p:grpSpPr>
          <a:xfrm>
            <a:off x="4438675" y="4280010"/>
            <a:ext cx="4591133" cy="2430394"/>
            <a:chOff x="4438675" y="4396423"/>
            <a:chExt cx="4591133" cy="2430394"/>
          </a:xfrm>
        </p:grpSpPr>
        <p:grpSp>
          <p:nvGrpSpPr>
            <p:cNvPr id="91" name="Group 90"/>
            <p:cNvGrpSpPr/>
            <p:nvPr/>
          </p:nvGrpSpPr>
          <p:grpSpPr>
            <a:xfrm>
              <a:off x="4438675" y="4396423"/>
              <a:ext cx="4591133" cy="2430394"/>
              <a:chOff x="4438675" y="4396423"/>
              <a:chExt cx="4591133" cy="243039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754025" y="4423928"/>
                <a:ext cx="4275783" cy="2402889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alatino Linotype"/>
                  <a:ea typeface="+mn-ea"/>
                  <a:cs typeface="+mn-cs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4857941" y="4651681"/>
                <a:ext cx="1904334" cy="1675705"/>
                <a:chOff x="4762375" y="2819400"/>
                <a:chExt cx="3774410" cy="266700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6345385" y="2819400"/>
                  <a:ext cx="7620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Rounded Rectangle 52"/>
                <p:cNvSpPr/>
                <p:nvPr/>
              </p:nvSpPr>
              <p:spPr>
                <a:xfrm>
                  <a:off x="5216235" y="3318165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Rounded Rectangle 53"/>
                <p:cNvSpPr/>
                <p:nvPr/>
              </p:nvSpPr>
              <p:spPr>
                <a:xfrm>
                  <a:off x="7183585" y="335280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Rounded Rectangle 54"/>
                <p:cNvSpPr/>
                <p:nvPr/>
              </p:nvSpPr>
              <p:spPr>
                <a:xfrm>
                  <a:off x="6456220" y="335280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>
                  <a:off x="4762375" y="3884770"/>
                  <a:ext cx="4572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Rounded Rectangle 56"/>
                <p:cNvSpPr/>
                <p:nvPr/>
              </p:nvSpPr>
              <p:spPr>
                <a:xfrm>
                  <a:off x="5278575" y="3884770"/>
                  <a:ext cx="3810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5714995" y="3884770"/>
                  <a:ext cx="4572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cxnSp>
              <p:nvCxnSpPr>
                <p:cNvPr id="59" name="Straight Arrow Connector 58"/>
                <p:cNvCxnSpPr>
                  <a:stCxn id="52" idx="2"/>
                  <a:endCxn id="53" idx="0"/>
                </p:cNvCxnSpPr>
                <p:nvPr/>
              </p:nvCxnSpPr>
              <p:spPr>
                <a:xfrm rot="5400000">
                  <a:off x="6007678" y="2599457"/>
                  <a:ext cx="193965" cy="124345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0" name="Straight Arrow Connector 59"/>
                <p:cNvCxnSpPr>
                  <a:stCxn id="52" idx="2"/>
                  <a:endCxn id="55" idx="0"/>
                </p:cNvCxnSpPr>
                <p:nvPr/>
              </p:nvCxnSpPr>
              <p:spPr>
                <a:xfrm rot="5400000">
                  <a:off x="6610353" y="3236768"/>
                  <a:ext cx="228600" cy="3465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1" name="Straight Arrow Connector 60"/>
                <p:cNvCxnSpPr>
                  <a:stCxn id="52" idx="2"/>
                  <a:endCxn id="54" idx="0"/>
                </p:cNvCxnSpPr>
                <p:nvPr/>
              </p:nvCxnSpPr>
              <p:spPr>
                <a:xfrm rot="16200000" flipH="1">
                  <a:off x="6974035" y="2876550"/>
                  <a:ext cx="228600" cy="72390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2" name="Straight Arrow Connector 61"/>
                <p:cNvCxnSpPr>
                  <a:stCxn id="53" idx="2"/>
                  <a:endCxn id="56" idx="0"/>
                </p:cNvCxnSpPr>
                <p:nvPr/>
              </p:nvCxnSpPr>
              <p:spPr>
                <a:xfrm rot="5400000">
                  <a:off x="5106053" y="3507887"/>
                  <a:ext cx="261805" cy="49196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3" name="Straight Arrow Connector 62"/>
                <p:cNvCxnSpPr>
                  <a:stCxn id="53" idx="2"/>
                  <a:endCxn id="57" idx="0"/>
                </p:cNvCxnSpPr>
                <p:nvPr/>
              </p:nvCxnSpPr>
              <p:spPr>
                <a:xfrm rot="5400000">
                  <a:off x="5345103" y="3746937"/>
                  <a:ext cx="261805" cy="1386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4" name="Straight Arrow Connector 63"/>
                <p:cNvCxnSpPr>
                  <a:stCxn id="53" idx="2"/>
                  <a:endCxn id="58" idx="0"/>
                </p:cNvCxnSpPr>
                <p:nvPr/>
              </p:nvCxnSpPr>
              <p:spPr>
                <a:xfrm rot="16200000" flipH="1">
                  <a:off x="5582363" y="3523537"/>
                  <a:ext cx="261805" cy="46066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65" name="Rounded Rectangle 64"/>
                <p:cNvSpPr/>
                <p:nvPr/>
              </p:nvSpPr>
              <p:spPr>
                <a:xfrm>
                  <a:off x="6248400" y="3872345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ounded Rectangle 65"/>
                <p:cNvSpPr/>
                <p:nvPr/>
              </p:nvSpPr>
              <p:spPr>
                <a:xfrm>
                  <a:off x="7165185" y="441960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Rounded Rectangle 66"/>
                <p:cNvSpPr/>
                <p:nvPr/>
              </p:nvSpPr>
              <p:spPr>
                <a:xfrm>
                  <a:off x="6487510" y="441960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cxnSp>
              <p:nvCxnSpPr>
                <p:cNvPr id="68" name="Straight Arrow Connector 67"/>
                <p:cNvCxnSpPr>
                  <a:stCxn id="55" idx="2"/>
                  <a:endCxn id="65" idx="0"/>
                </p:cNvCxnSpPr>
                <p:nvPr/>
              </p:nvCxnSpPr>
              <p:spPr>
                <a:xfrm rot="5400000">
                  <a:off x="6511638" y="3661062"/>
                  <a:ext cx="214745" cy="20782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9" name="Straight Arrow Connector 68"/>
                <p:cNvCxnSpPr>
                  <a:stCxn id="55" idx="2"/>
                  <a:endCxn id="80" idx="0"/>
                </p:cNvCxnSpPr>
                <p:nvPr/>
              </p:nvCxnSpPr>
              <p:spPr>
                <a:xfrm rot="16200000" flipH="1">
                  <a:off x="6898773" y="3481746"/>
                  <a:ext cx="215537" cy="567243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0" name="Straight Arrow Connector 69"/>
                <p:cNvCxnSpPr>
                  <a:stCxn id="65" idx="2"/>
                </p:cNvCxnSpPr>
                <p:nvPr/>
              </p:nvCxnSpPr>
              <p:spPr>
                <a:xfrm rot="5400000">
                  <a:off x="6222422" y="4126923"/>
                  <a:ext cx="242457" cy="34290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1" name="Straight Arrow Connector 70"/>
                <p:cNvCxnSpPr>
                  <a:stCxn id="65" idx="2"/>
                  <a:endCxn id="67" idx="0"/>
                </p:cNvCxnSpPr>
                <p:nvPr/>
              </p:nvCxnSpPr>
              <p:spPr>
                <a:xfrm rot="16200000" flipH="1">
                  <a:off x="6513428" y="4178817"/>
                  <a:ext cx="242455" cy="23911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72" name="Rounded Rectangle 71"/>
                <p:cNvSpPr/>
                <p:nvPr/>
              </p:nvSpPr>
              <p:spPr>
                <a:xfrm>
                  <a:off x="6858000" y="518160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Rounded Rectangle 72"/>
                <p:cNvSpPr/>
                <p:nvPr/>
              </p:nvSpPr>
              <p:spPr>
                <a:xfrm>
                  <a:off x="7429380" y="518160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Rounded Rectangle 73"/>
                <p:cNvSpPr/>
                <p:nvPr/>
              </p:nvSpPr>
              <p:spPr>
                <a:xfrm>
                  <a:off x="8003385" y="517634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Rounded Rectangle 74"/>
                <p:cNvSpPr/>
                <p:nvPr/>
              </p:nvSpPr>
              <p:spPr>
                <a:xfrm>
                  <a:off x="8008645" y="4672325"/>
                  <a:ext cx="52814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cxnSp>
              <p:nvCxnSpPr>
                <p:cNvPr id="76" name="Straight Arrow Connector 75"/>
                <p:cNvCxnSpPr>
                  <a:stCxn id="66" idx="2"/>
                  <a:endCxn id="75" idx="1"/>
                </p:cNvCxnSpPr>
                <p:nvPr/>
              </p:nvCxnSpPr>
              <p:spPr>
                <a:xfrm rot="16200000" flipH="1">
                  <a:off x="7670103" y="4486182"/>
                  <a:ext cx="100325" cy="57676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7" name="Straight Arrow Connector 76"/>
                <p:cNvCxnSpPr>
                  <a:stCxn id="66" idx="2"/>
                  <a:endCxn id="74" idx="0"/>
                </p:cNvCxnSpPr>
                <p:nvPr/>
              </p:nvCxnSpPr>
              <p:spPr>
                <a:xfrm rot="16200000" flipH="1">
                  <a:off x="7625015" y="4531270"/>
                  <a:ext cx="451940" cy="83820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8" name="Straight Arrow Connector 77"/>
                <p:cNvCxnSpPr>
                  <a:stCxn id="66" idx="2"/>
                  <a:endCxn id="73" idx="0"/>
                </p:cNvCxnSpPr>
                <p:nvPr/>
              </p:nvCxnSpPr>
              <p:spPr>
                <a:xfrm rot="16200000" flipH="1">
                  <a:off x="7335382" y="4820902"/>
                  <a:ext cx="457200" cy="264195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9" name="Straight Arrow Connector 78"/>
                <p:cNvCxnSpPr>
                  <a:stCxn id="66" idx="2"/>
                  <a:endCxn id="72" idx="0"/>
                </p:cNvCxnSpPr>
                <p:nvPr/>
              </p:nvCxnSpPr>
              <p:spPr>
                <a:xfrm rot="5400000">
                  <a:off x="7049693" y="4799408"/>
                  <a:ext cx="457200" cy="307185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80" name="Rounded Rectangle 79"/>
                <p:cNvSpPr/>
                <p:nvPr/>
              </p:nvSpPr>
              <p:spPr>
                <a:xfrm>
                  <a:off x="7023463" y="3873137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cxnSp>
              <p:nvCxnSpPr>
                <p:cNvPr id="81" name="Straight Arrow Connector 80"/>
                <p:cNvCxnSpPr>
                  <a:stCxn id="80" idx="2"/>
                  <a:endCxn id="66" idx="0"/>
                </p:cNvCxnSpPr>
                <p:nvPr/>
              </p:nvCxnSpPr>
              <p:spPr>
                <a:xfrm rot="16200000" flipH="1">
                  <a:off x="7240193" y="4227907"/>
                  <a:ext cx="241663" cy="141722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82" name="Hexagon 81"/>
                <p:cNvSpPr/>
                <p:nvPr/>
              </p:nvSpPr>
              <p:spPr>
                <a:xfrm>
                  <a:off x="5917474" y="4419600"/>
                  <a:ext cx="533400" cy="304800"/>
                </a:xfrm>
                <a:prstGeom prst="hexagon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4" name="Isosceles Triangle 83"/>
              <p:cNvSpPr/>
              <p:nvPr/>
            </p:nvSpPr>
            <p:spPr>
              <a:xfrm rot="16200000">
                <a:off x="3402406" y="5432692"/>
                <a:ext cx="2382803" cy="310266"/>
              </a:xfrm>
              <a:prstGeom prst="triangle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endParaRPr>
              </a:p>
            </p:txBody>
          </p:sp>
          <p:pic>
            <p:nvPicPr>
              <p:cNvPr id="199" name="Picture 198" descr="C:\Documents and Settings\shauvik\Desktop\gatech_full_ie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995964" y="4776644"/>
                <a:ext cx="1798590" cy="19676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87" name="TextBox 86"/>
            <p:cNvSpPr txBox="1"/>
            <p:nvPr/>
          </p:nvSpPr>
          <p:spPr>
            <a:xfrm>
              <a:off x="4887521" y="6421355"/>
              <a:ext cx="2062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DOM Tree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179200" y="4421061"/>
              <a:ext cx="2786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Screen image + geometries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68448" y="5345596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Ajax Crawler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Crawljax</a:t>
            </a:r>
            <a:r>
              <a:rPr lang="en-US" dirty="0" smtClean="0"/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43209" y="1200899"/>
            <a:ext cx="4585327" cy="2788643"/>
            <a:chOff x="4443209" y="1200899"/>
            <a:chExt cx="4585327" cy="2788643"/>
          </a:xfrm>
        </p:grpSpPr>
        <p:grpSp>
          <p:nvGrpSpPr>
            <p:cNvPr id="90" name="Group 89"/>
            <p:cNvGrpSpPr/>
            <p:nvPr/>
          </p:nvGrpSpPr>
          <p:grpSpPr>
            <a:xfrm>
              <a:off x="4443209" y="1200899"/>
              <a:ext cx="4585327" cy="2788643"/>
              <a:chOff x="4443209" y="1317312"/>
              <a:chExt cx="4585327" cy="278864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752753" y="1703066"/>
                <a:ext cx="4275783" cy="2402889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alatino Linotype"/>
                  <a:ea typeface="+mn-ea"/>
                  <a:cs typeface="+mn-cs"/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4886003" y="2177441"/>
                <a:ext cx="1884815" cy="1370274"/>
                <a:chOff x="571375" y="2823940"/>
                <a:chExt cx="3695825" cy="2205260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2154385" y="2823940"/>
                  <a:ext cx="7620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1025235" y="3322705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2992585" y="335734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2265220" y="335734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571375" y="3889310"/>
                  <a:ext cx="4572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1087575" y="3889310"/>
                  <a:ext cx="3810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1523995" y="3889310"/>
                  <a:ext cx="4572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cxnSp>
              <p:nvCxnSpPr>
                <p:cNvPr id="29" name="Straight Arrow Connector 28"/>
                <p:cNvCxnSpPr>
                  <a:stCxn id="22" idx="2"/>
                  <a:endCxn id="23" idx="0"/>
                </p:cNvCxnSpPr>
                <p:nvPr/>
              </p:nvCxnSpPr>
              <p:spPr>
                <a:xfrm rot="5400000">
                  <a:off x="1816678" y="2603997"/>
                  <a:ext cx="193965" cy="124345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0" name="Straight Arrow Connector 29"/>
                <p:cNvCxnSpPr>
                  <a:stCxn id="22" idx="2"/>
                  <a:endCxn id="25" idx="0"/>
                </p:cNvCxnSpPr>
                <p:nvPr/>
              </p:nvCxnSpPr>
              <p:spPr>
                <a:xfrm rot="5400000">
                  <a:off x="2419353" y="3241308"/>
                  <a:ext cx="228600" cy="3465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1" name="Straight Arrow Connector 30"/>
                <p:cNvCxnSpPr>
                  <a:stCxn id="22" idx="2"/>
                  <a:endCxn id="24" idx="0"/>
                </p:cNvCxnSpPr>
                <p:nvPr/>
              </p:nvCxnSpPr>
              <p:spPr>
                <a:xfrm rot="16200000" flipH="1">
                  <a:off x="2783035" y="2881090"/>
                  <a:ext cx="228600" cy="72390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2" name="Straight Arrow Connector 31"/>
                <p:cNvCxnSpPr>
                  <a:stCxn id="23" idx="2"/>
                  <a:endCxn id="26" idx="0"/>
                </p:cNvCxnSpPr>
                <p:nvPr/>
              </p:nvCxnSpPr>
              <p:spPr>
                <a:xfrm rot="5400000">
                  <a:off x="915053" y="3512427"/>
                  <a:ext cx="261805" cy="49196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3" name="Straight Arrow Connector 32"/>
                <p:cNvCxnSpPr>
                  <a:stCxn id="23" idx="2"/>
                  <a:endCxn id="27" idx="0"/>
                </p:cNvCxnSpPr>
                <p:nvPr/>
              </p:nvCxnSpPr>
              <p:spPr>
                <a:xfrm rot="5400000">
                  <a:off x="1154103" y="3751477"/>
                  <a:ext cx="261805" cy="1386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4" name="Straight Arrow Connector 33"/>
                <p:cNvCxnSpPr>
                  <a:stCxn id="23" idx="2"/>
                  <a:endCxn id="28" idx="0"/>
                </p:cNvCxnSpPr>
                <p:nvPr/>
              </p:nvCxnSpPr>
              <p:spPr>
                <a:xfrm rot="16200000" flipH="1">
                  <a:off x="1391363" y="3528077"/>
                  <a:ext cx="261805" cy="46066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35" name="Rounded Rectangle 34"/>
                <p:cNvSpPr/>
                <p:nvPr/>
              </p:nvSpPr>
              <p:spPr>
                <a:xfrm>
                  <a:off x="2057400" y="3876885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2827055" y="388357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2296510" y="4319755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1794640" y="4319755"/>
                  <a:ext cx="4572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" name="Straight Arrow Connector 38"/>
                <p:cNvCxnSpPr>
                  <a:stCxn id="25" idx="2"/>
                  <a:endCxn id="35" idx="0"/>
                </p:cNvCxnSpPr>
                <p:nvPr/>
              </p:nvCxnSpPr>
              <p:spPr>
                <a:xfrm rot="5400000">
                  <a:off x="2320638" y="3665602"/>
                  <a:ext cx="214745" cy="20782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40" name="Straight Arrow Connector 39"/>
                <p:cNvCxnSpPr>
                  <a:stCxn id="25" idx="2"/>
                  <a:endCxn id="36" idx="0"/>
                </p:cNvCxnSpPr>
                <p:nvPr/>
              </p:nvCxnSpPr>
              <p:spPr>
                <a:xfrm rot="16200000" flipH="1">
                  <a:off x="2702122" y="3491937"/>
                  <a:ext cx="221430" cy="561835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41" name="Straight Arrow Connector 40"/>
                <p:cNvCxnSpPr>
                  <a:stCxn id="35" idx="2"/>
                  <a:endCxn id="38" idx="0"/>
                </p:cNvCxnSpPr>
                <p:nvPr/>
              </p:nvCxnSpPr>
              <p:spPr>
                <a:xfrm rot="5400000">
                  <a:off x="2104635" y="4100290"/>
                  <a:ext cx="138070" cy="30086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42" name="Straight Arrow Connector 41"/>
                <p:cNvCxnSpPr>
                  <a:stCxn id="35" idx="2"/>
                  <a:endCxn id="37" idx="0"/>
                </p:cNvCxnSpPr>
                <p:nvPr/>
              </p:nvCxnSpPr>
              <p:spPr>
                <a:xfrm rot="16200000" flipH="1">
                  <a:off x="2374620" y="4131165"/>
                  <a:ext cx="138070" cy="23911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43" name="Rounded Rectangle 42"/>
                <p:cNvSpPr/>
                <p:nvPr/>
              </p:nvSpPr>
              <p:spPr>
                <a:xfrm>
                  <a:off x="2588415" y="472440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Rounded Rectangle 43"/>
                <p:cNvSpPr/>
                <p:nvPr/>
              </p:nvSpPr>
              <p:spPr>
                <a:xfrm>
                  <a:off x="3159795" y="472440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ounded Rectangle 44"/>
                <p:cNvSpPr/>
                <p:nvPr/>
              </p:nvSpPr>
              <p:spPr>
                <a:xfrm>
                  <a:off x="3733800" y="471914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3739060" y="4215125"/>
                  <a:ext cx="52814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cxnSp>
              <p:nvCxnSpPr>
                <p:cNvPr id="47" name="Straight Arrow Connector 46"/>
                <p:cNvCxnSpPr>
                  <a:stCxn id="36" idx="2"/>
                  <a:endCxn id="46" idx="1"/>
                </p:cNvCxnSpPr>
                <p:nvPr/>
              </p:nvCxnSpPr>
              <p:spPr>
                <a:xfrm rot="16200000" flipH="1">
                  <a:off x="3326830" y="3955294"/>
                  <a:ext cx="179155" cy="645305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48" name="Straight Arrow Connector 47"/>
                <p:cNvCxnSpPr>
                  <a:stCxn id="36" idx="2"/>
                  <a:endCxn id="45" idx="0"/>
                </p:cNvCxnSpPr>
                <p:nvPr/>
              </p:nvCxnSpPr>
              <p:spPr>
                <a:xfrm rot="16200000" flipH="1">
                  <a:off x="3281742" y="4000382"/>
                  <a:ext cx="530770" cy="906745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49" name="Straight Arrow Connector 48"/>
                <p:cNvCxnSpPr>
                  <a:stCxn id="36" idx="2"/>
                  <a:endCxn id="44" idx="0"/>
                </p:cNvCxnSpPr>
                <p:nvPr/>
              </p:nvCxnSpPr>
              <p:spPr>
                <a:xfrm rot="16200000" flipH="1">
                  <a:off x="2992110" y="4290015"/>
                  <a:ext cx="536030" cy="33274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50" name="Straight Arrow Connector 49"/>
                <p:cNvCxnSpPr>
                  <a:stCxn id="36" idx="2"/>
                  <a:endCxn id="43" idx="0"/>
                </p:cNvCxnSpPr>
                <p:nvPr/>
              </p:nvCxnSpPr>
              <p:spPr>
                <a:xfrm rot="5400000">
                  <a:off x="2706420" y="4337065"/>
                  <a:ext cx="536030" cy="23864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sp>
            <p:nvSpPr>
              <p:cNvPr id="83" name="Isosceles Triangle 82"/>
              <p:cNvSpPr/>
              <p:nvPr/>
            </p:nvSpPr>
            <p:spPr>
              <a:xfrm rot="16200000">
                <a:off x="3406940" y="2739334"/>
                <a:ext cx="2382803" cy="310266"/>
              </a:xfrm>
              <a:prstGeom prst="triangle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941145" y="1317312"/>
                <a:ext cx="2062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Screen Model</a:t>
                </a:r>
                <a:endParaRPr lang="en-US" sz="2400" dirty="0"/>
              </a:p>
            </p:txBody>
          </p:sp>
          <p:pic>
            <p:nvPicPr>
              <p:cNvPr id="197" name="Picture 196" descr="C:\Documents and Settings\shauvik\Desktop\gatech_full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013168" y="2109169"/>
                <a:ext cx="1793086" cy="188386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6216862" y="1623424"/>
              <a:ext cx="2786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Screen image + geometries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887521" y="3550045"/>
              <a:ext cx="2062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DOM Tree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85" name="Slide Number Placeholder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4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917" y="1145076"/>
            <a:ext cx="2740519" cy="2344299"/>
          </a:xfrm>
          <a:prstGeom prst="rect">
            <a:avLst/>
          </a:prstGeom>
          <a:effectLst>
            <a:glow rad="190500">
              <a:schemeClr val="tx1">
                <a:lumMod val="75000"/>
                <a:alpha val="42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2a. Trace Level Comparison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139952" y="2109658"/>
            <a:ext cx="1296144" cy="1"/>
          </a:xfrm>
          <a:prstGeom prst="straightConnector1">
            <a:avLst/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headEnd type="triangle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7" name="Picture 6" descr="firefox_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6121" y="3117770"/>
            <a:ext cx="504056" cy="4762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0177" y="3171204"/>
            <a:ext cx="79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STG</a:t>
            </a:r>
            <a:endParaRPr lang="en-US" dirty="0"/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158755" y="3636514"/>
            <a:ext cx="9144001" cy="303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Match Screen Transition Graphs from two browsers </a:t>
            </a:r>
            <a:br>
              <a:rPr lang="en-US" sz="2400" dirty="0" smtClean="0"/>
            </a:br>
            <a:r>
              <a:rPr lang="en-US" sz="2400" dirty="0" smtClean="0"/>
              <a:t>using graph isomorphism (both screens and transitions)</a:t>
            </a:r>
          </a:p>
          <a:p>
            <a:r>
              <a:rPr lang="en-US" sz="2400" b="1" dirty="0" smtClean="0"/>
              <a:t>Output:</a:t>
            </a:r>
          </a:p>
          <a:p>
            <a:pPr lvl="1"/>
            <a:r>
              <a:rPr lang="en-US" sz="2400" dirty="0" smtClean="0"/>
              <a:t>Pairs of matching screens 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FFFF00"/>
                </a:solidFill>
              </a:rPr>
              <a:t>P</a:t>
            </a:r>
            <a:r>
              <a:rPr lang="en-US" sz="2400" dirty="0" smtClean="0">
                <a:solidFill>
                  <a:srgbClr val="FFFF00"/>
                </a:solidFill>
              </a:rPr>
              <a:t>erform Screen-level comparison</a:t>
            </a:r>
          </a:p>
          <a:p>
            <a:pPr lvl="1"/>
            <a:r>
              <a:rPr lang="en-US" sz="2400" dirty="0" smtClean="0"/>
              <a:t>Unmatched Screens 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88792"/>
                </a:solidFill>
              </a:rPr>
              <a:t>Report Trace-level issue</a:t>
            </a:r>
          </a:p>
          <a:p>
            <a:pPr lvl="1"/>
            <a:r>
              <a:rPr lang="en-US" sz="2400" dirty="0" smtClean="0"/>
              <a:t>Unmatched </a:t>
            </a:r>
            <a:r>
              <a:rPr lang="en-US" sz="2400" dirty="0" smtClean="0"/>
              <a:t>Transitions 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88792"/>
                </a:solidFill>
              </a:rPr>
              <a:t>Report Trace-level issue</a:t>
            </a:r>
            <a:endParaRPr lang="en-US" sz="2400" dirty="0">
              <a:solidFill>
                <a:srgbClr val="F8879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233" y="1145076"/>
            <a:ext cx="2678990" cy="2291666"/>
          </a:xfrm>
          <a:prstGeom prst="rect">
            <a:avLst/>
          </a:prstGeom>
          <a:effectLst>
            <a:glow rad="228600">
              <a:schemeClr val="tx1">
                <a:lumMod val="75000"/>
                <a:alpha val="42000"/>
              </a:schemeClr>
            </a:glow>
          </a:effectLst>
        </p:spPr>
      </p:pic>
      <p:pic>
        <p:nvPicPr>
          <p:cNvPr id="8" name="Picture 7" descr="ie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91538" y="3138547"/>
            <a:ext cx="533400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24938" y="3205235"/>
            <a:ext cx="79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9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208006" y="1389388"/>
            <a:ext cx="8736200" cy="52455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2a. Trace Level Comparison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1019" y="173445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0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4751" y="5870069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1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9268" y="58609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2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6829" y="5870069"/>
            <a:ext cx="633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’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7358" y="5870069"/>
            <a:ext cx="633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’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902462" y="2619533"/>
            <a:ext cx="1296144" cy="1"/>
          </a:xfrm>
          <a:prstGeom prst="straightConnector1">
            <a:avLst/>
          </a:prstGeom>
          <a:noFill/>
          <a:ln w="76200" cap="flat" cmpd="sng" algn="ctr">
            <a:solidFill>
              <a:schemeClr val="bg1"/>
            </a:solidFill>
            <a:prstDash val="solid"/>
            <a:headEnd type="triangle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22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432567" y="1734452"/>
            <a:ext cx="633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</a:t>
            </a:r>
            <a:r>
              <a:rPr lang="en-US" sz="2800" b="1" baseline="-25000" dirty="0">
                <a:solidFill>
                  <a:schemeClr val="bg1"/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</a:rPr>
              <a:t>’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34" y="1965285"/>
            <a:ext cx="4195286" cy="39705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2" y="1965285"/>
            <a:ext cx="3984684" cy="3802481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1583327" y="2030865"/>
            <a:ext cx="1499407" cy="1456179"/>
          </a:xfrm>
          <a:prstGeom prst="roundRect">
            <a:avLst>
              <a:gd name="adj" fmla="val 6075"/>
            </a:avLst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997625" y="2030864"/>
            <a:ext cx="1434942" cy="1382051"/>
          </a:xfrm>
          <a:prstGeom prst="roundRect">
            <a:avLst>
              <a:gd name="adj" fmla="val 6420"/>
            </a:avLst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295584" y="3690782"/>
            <a:ext cx="1456035" cy="1914958"/>
          </a:xfrm>
          <a:prstGeom prst="roundRect">
            <a:avLst>
              <a:gd name="adj" fmla="val 6459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4773163" y="3591178"/>
            <a:ext cx="1358737" cy="1861279"/>
          </a:xfrm>
          <a:prstGeom prst="roundRect">
            <a:avLst>
              <a:gd name="adj" fmla="val 5554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856461" y="3690782"/>
            <a:ext cx="1456035" cy="1772865"/>
          </a:xfrm>
          <a:prstGeom prst="roundRect">
            <a:avLst>
              <a:gd name="adj" fmla="val 5691"/>
            </a:avLst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7212282" y="3591179"/>
            <a:ext cx="1400432" cy="1762741"/>
          </a:xfrm>
          <a:prstGeom prst="roundRect">
            <a:avLst>
              <a:gd name="adj" fmla="val 9149"/>
            </a:avLst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0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2b. Screen Level Comparison</a:t>
            </a:r>
            <a:endParaRPr lang="en-US" dirty="0"/>
          </a:p>
        </p:txBody>
      </p:sp>
      <p:sp>
        <p:nvSpPr>
          <p:cNvPr id="5" name="Content Placeholder 106"/>
          <p:cNvSpPr txBox="1">
            <a:spLocks/>
          </p:cNvSpPr>
          <p:nvPr/>
        </p:nvSpPr>
        <p:spPr>
          <a:xfrm>
            <a:off x="243509" y="2041584"/>
            <a:ext cx="2960339" cy="4767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Compare DOMs to find matching elements</a:t>
            </a:r>
          </a:p>
          <a:p>
            <a:r>
              <a:rPr lang="en-US" dirty="0" smtClean="0"/>
              <a:t>Use </a:t>
            </a:r>
            <a:r>
              <a:rPr lang="en-US" b="1" i="1" dirty="0" err="1" smtClean="0"/>
              <a:t>MatchIndex</a:t>
            </a:r>
            <a:endParaRPr lang="en-US" b="1" i="1" dirty="0" smtClean="0"/>
          </a:p>
          <a:p>
            <a:pPr lvl="1"/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dirty="0" err="1" smtClean="0"/>
              <a:t>xPath</a:t>
            </a:r>
            <a:r>
              <a:rPr lang="en-US" dirty="0" smtClean="0"/>
              <a:t>, </a:t>
            </a:r>
            <a:r>
              <a:rPr lang="en-US" dirty="0" err="1" smtClean="0"/>
              <a:t>coords</a:t>
            </a:r>
            <a:r>
              <a:rPr lang="en-US" dirty="0" smtClean="0"/>
              <a:t>, </a:t>
            </a:r>
            <a:r>
              <a:rPr lang="en-US" dirty="0" err="1" smtClean="0"/>
              <a:t>zindex</a:t>
            </a:r>
            <a:r>
              <a:rPr lang="en-US" dirty="0" smtClean="0"/>
              <a:t>, visibility </a:t>
            </a:r>
            <a:r>
              <a:rPr lang="en-US" i="1" dirty="0" smtClean="0"/>
              <a:t>etc.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Output:</a:t>
            </a:r>
          </a:p>
          <a:p>
            <a:pPr lvl="1"/>
            <a:r>
              <a:rPr lang="en-US" dirty="0" smtClean="0"/>
              <a:t>Pairs of matched DOM nodes (corr. screen elements)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for visual comparison</a:t>
            </a:r>
          </a:p>
          <a:p>
            <a:pPr lvl="1"/>
            <a:r>
              <a:rPr lang="en-US" dirty="0" smtClean="0"/>
              <a:t>Unmatched DOM nodes if any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050250"/>
            <a:ext cx="1413667" cy="12092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9851" y="5231381"/>
            <a:ext cx="1425804" cy="1219664"/>
          </a:xfrm>
          <a:prstGeom prst="rect">
            <a:avLst/>
          </a:prstGeom>
        </p:spPr>
      </p:pic>
      <p:cxnSp>
        <p:nvCxnSpPr>
          <p:cNvPr id="102" name="Straight Arrow Connector 101"/>
          <p:cNvCxnSpPr>
            <a:stCxn id="110" idx="0"/>
            <a:endCxn id="7" idx="2"/>
          </p:cNvCxnSpPr>
          <p:nvPr/>
        </p:nvCxnSpPr>
        <p:spPr>
          <a:xfrm flipH="1" flipV="1">
            <a:off x="4270012" y="2664299"/>
            <a:ext cx="15841" cy="2783583"/>
          </a:xfrm>
          <a:prstGeom prst="straightConnector1">
            <a:avLst/>
          </a:prstGeom>
          <a:noFill/>
          <a:ln w="76200" cap="flat" cmpd="sng" algn="ctr">
            <a:solidFill>
              <a:srgbClr val="6EB8EA"/>
            </a:solidFill>
            <a:prstDash val="solid"/>
            <a:headEnd type="triangle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9" name="Rectangle 108"/>
          <p:cNvSpPr/>
          <p:nvPr/>
        </p:nvSpPr>
        <p:spPr>
          <a:xfrm>
            <a:off x="89294" y="1064781"/>
            <a:ext cx="4270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Given a pair </a:t>
            </a:r>
            <a:r>
              <a:rPr lang="en-US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of matched screens</a:t>
            </a:r>
            <a:r>
              <a:rPr lang="en-US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(from prev. step)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06332" y="2272475"/>
            <a:ext cx="327359" cy="391824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122173" y="5447882"/>
            <a:ext cx="327359" cy="391824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4377728" y="1389931"/>
            <a:ext cx="4594771" cy="5294565"/>
            <a:chOff x="4377728" y="1389931"/>
            <a:chExt cx="4594771" cy="5294565"/>
          </a:xfrm>
        </p:grpSpPr>
        <p:grpSp>
          <p:nvGrpSpPr>
            <p:cNvPr id="113" name="Group 112"/>
            <p:cNvGrpSpPr/>
            <p:nvPr/>
          </p:nvGrpSpPr>
          <p:grpSpPr>
            <a:xfrm>
              <a:off x="4377728" y="1389931"/>
              <a:ext cx="4584068" cy="2132069"/>
              <a:chOff x="4377728" y="1389931"/>
              <a:chExt cx="4584068" cy="213206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686013" y="1389933"/>
                <a:ext cx="4275783" cy="2118558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alatino Linotype"/>
                  <a:ea typeface="+mn-ea"/>
                  <a:cs typeface="+mn-cs"/>
                </a:endParaRPr>
              </a:p>
            </p:txBody>
          </p:sp>
          <p:sp>
            <p:nvSpPr>
              <p:cNvPr id="101" name="Isosceles Triangle 100"/>
              <p:cNvSpPr/>
              <p:nvPr/>
            </p:nvSpPr>
            <p:spPr>
              <a:xfrm rot="16200000">
                <a:off x="3466827" y="2300832"/>
                <a:ext cx="2132069" cy="310268"/>
              </a:xfrm>
              <a:prstGeom prst="triangle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endParaRPr>
              </a:p>
            </p:txBody>
          </p:sp>
          <p:pic>
            <p:nvPicPr>
              <p:cNvPr id="105" name="Picture 104" descr="firefox_logo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743669" y="1472653"/>
                <a:ext cx="371448" cy="350921"/>
              </a:xfrm>
              <a:prstGeom prst="rect">
                <a:avLst/>
              </a:prstGeom>
            </p:spPr>
          </p:pic>
        </p:grpSp>
        <p:grpSp>
          <p:nvGrpSpPr>
            <p:cNvPr id="114" name="Group 113"/>
            <p:cNvGrpSpPr/>
            <p:nvPr/>
          </p:nvGrpSpPr>
          <p:grpSpPr>
            <a:xfrm>
              <a:off x="4401942" y="4565325"/>
              <a:ext cx="4570557" cy="2119171"/>
              <a:chOff x="4401942" y="4565325"/>
              <a:chExt cx="4570557" cy="211917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696716" y="4578837"/>
                <a:ext cx="4275783" cy="2092148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alatino Linotype"/>
                  <a:ea typeface="+mn-ea"/>
                  <a:cs typeface="+mn-cs"/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6200000">
                <a:off x="3485922" y="5481345"/>
                <a:ext cx="2119171" cy="287131"/>
              </a:xfrm>
              <a:prstGeom prst="triangle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endParaRPr>
              </a:p>
            </p:txBody>
          </p:sp>
          <p:pic>
            <p:nvPicPr>
              <p:cNvPr id="106" name="Picture 105" descr="ie-logo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43669" y="4629536"/>
                <a:ext cx="432048" cy="432048"/>
              </a:xfrm>
              <a:prstGeom prst="rect">
                <a:avLst/>
              </a:prstGeom>
            </p:spPr>
          </p:pic>
        </p:grpSp>
        <p:grpSp>
          <p:nvGrpSpPr>
            <p:cNvPr id="126" name="Group 125"/>
            <p:cNvGrpSpPr/>
            <p:nvPr/>
          </p:nvGrpSpPr>
          <p:grpSpPr>
            <a:xfrm>
              <a:off x="4897053" y="1523173"/>
              <a:ext cx="3877919" cy="1883864"/>
              <a:chOff x="4886003" y="2024505"/>
              <a:chExt cx="3877919" cy="1883864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4886003" y="2177441"/>
                <a:ext cx="1884815" cy="1370274"/>
                <a:chOff x="571375" y="2823940"/>
                <a:chExt cx="3695825" cy="2205260"/>
              </a:xfrm>
            </p:grpSpPr>
            <p:sp>
              <p:nvSpPr>
                <p:cNvPr id="134" name="Rounded Rectangle 133"/>
                <p:cNvSpPr/>
                <p:nvPr/>
              </p:nvSpPr>
              <p:spPr>
                <a:xfrm>
                  <a:off x="2154385" y="2823940"/>
                  <a:ext cx="7620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ounded Rectangle 134"/>
                <p:cNvSpPr/>
                <p:nvPr/>
              </p:nvSpPr>
              <p:spPr>
                <a:xfrm>
                  <a:off x="1025235" y="3322705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Rounded Rectangle 135"/>
                <p:cNvSpPr/>
                <p:nvPr/>
              </p:nvSpPr>
              <p:spPr>
                <a:xfrm>
                  <a:off x="2992585" y="335734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Rounded Rectangle 136"/>
                <p:cNvSpPr/>
                <p:nvPr/>
              </p:nvSpPr>
              <p:spPr>
                <a:xfrm>
                  <a:off x="2265220" y="335734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Rounded Rectangle 137"/>
                <p:cNvSpPr/>
                <p:nvPr/>
              </p:nvSpPr>
              <p:spPr>
                <a:xfrm>
                  <a:off x="571375" y="3889310"/>
                  <a:ext cx="4572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Rounded Rectangle 138"/>
                <p:cNvSpPr/>
                <p:nvPr/>
              </p:nvSpPr>
              <p:spPr>
                <a:xfrm>
                  <a:off x="1087575" y="3889310"/>
                  <a:ext cx="3810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Rounded Rectangle 139"/>
                <p:cNvSpPr/>
                <p:nvPr/>
              </p:nvSpPr>
              <p:spPr>
                <a:xfrm>
                  <a:off x="1523995" y="3889310"/>
                  <a:ext cx="4572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1" name="Straight Arrow Connector 140"/>
                <p:cNvCxnSpPr>
                  <a:stCxn id="134" idx="2"/>
                  <a:endCxn id="135" idx="0"/>
                </p:cNvCxnSpPr>
                <p:nvPr/>
              </p:nvCxnSpPr>
              <p:spPr>
                <a:xfrm rot="5400000">
                  <a:off x="1816678" y="2603997"/>
                  <a:ext cx="193965" cy="124345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42" name="Straight Arrow Connector 141"/>
                <p:cNvCxnSpPr>
                  <a:stCxn id="134" idx="2"/>
                  <a:endCxn id="137" idx="0"/>
                </p:cNvCxnSpPr>
                <p:nvPr/>
              </p:nvCxnSpPr>
              <p:spPr>
                <a:xfrm rot="5400000">
                  <a:off x="2419353" y="3241308"/>
                  <a:ext cx="228600" cy="3465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43" name="Straight Arrow Connector 142"/>
                <p:cNvCxnSpPr>
                  <a:stCxn id="134" idx="2"/>
                  <a:endCxn id="136" idx="0"/>
                </p:cNvCxnSpPr>
                <p:nvPr/>
              </p:nvCxnSpPr>
              <p:spPr>
                <a:xfrm rot="16200000" flipH="1">
                  <a:off x="2783035" y="2881090"/>
                  <a:ext cx="228600" cy="72390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44" name="Straight Arrow Connector 143"/>
                <p:cNvCxnSpPr>
                  <a:stCxn id="135" idx="2"/>
                  <a:endCxn id="138" idx="0"/>
                </p:cNvCxnSpPr>
                <p:nvPr/>
              </p:nvCxnSpPr>
              <p:spPr>
                <a:xfrm rot="5400000">
                  <a:off x="915053" y="3512427"/>
                  <a:ext cx="261805" cy="49196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45" name="Straight Arrow Connector 144"/>
                <p:cNvCxnSpPr>
                  <a:stCxn id="135" idx="2"/>
                  <a:endCxn id="139" idx="0"/>
                </p:cNvCxnSpPr>
                <p:nvPr/>
              </p:nvCxnSpPr>
              <p:spPr>
                <a:xfrm rot="5400000">
                  <a:off x="1154103" y="3751477"/>
                  <a:ext cx="261805" cy="1386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46" name="Straight Arrow Connector 145"/>
                <p:cNvCxnSpPr>
                  <a:stCxn id="135" idx="2"/>
                  <a:endCxn id="140" idx="0"/>
                </p:cNvCxnSpPr>
                <p:nvPr/>
              </p:nvCxnSpPr>
              <p:spPr>
                <a:xfrm rot="16200000" flipH="1">
                  <a:off x="1391363" y="3528077"/>
                  <a:ext cx="261805" cy="46066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147" name="Rounded Rectangle 146"/>
                <p:cNvSpPr/>
                <p:nvPr/>
              </p:nvSpPr>
              <p:spPr>
                <a:xfrm>
                  <a:off x="2057400" y="3876885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Rounded Rectangle 147"/>
                <p:cNvSpPr/>
                <p:nvPr/>
              </p:nvSpPr>
              <p:spPr>
                <a:xfrm>
                  <a:off x="2827055" y="388357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Rounded Rectangle 148"/>
                <p:cNvSpPr/>
                <p:nvPr/>
              </p:nvSpPr>
              <p:spPr>
                <a:xfrm>
                  <a:off x="2296510" y="4319755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Rounded Rectangle 149"/>
                <p:cNvSpPr/>
                <p:nvPr/>
              </p:nvSpPr>
              <p:spPr>
                <a:xfrm>
                  <a:off x="1794640" y="4319755"/>
                  <a:ext cx="4572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1" name="Straight Arrow Connector 150"/>
                <p:cNvCxnSpPr>
                  <a:stCxn id="137" idx="2"/>
                  <a:endCxn id="147" idx="0"/>
                </p:cNvCxnSpPr>
                <p:nvPr/>
              </p:nvCxnSpPr>
              <p:spPr>
                <a:xfrm rot="5400000">
                  <a:off x="2320638" y="3665602"/>
                  <a:ext cx="214745" cy="20782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52" name="Straight Arrow Connector 151"/>
                <p:cNvCxnSpPr>
                  <a:stCxn id="137" idx="2"/>
                  <a:endCxn id="148" idx="0"/>
                </p:cNvCxnSpPr>
                <p:nvPr/>
              </p:nvCxnSpPr>
              <p:spPr>
                <a:xfrm rot="16200000" flipH="1">
                  <a:off x="2702122" y="3491937"/>
                  <a:ext cx="221430" cy="561835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53" name="Straight Arrow Connector 152"/>
                <p:cNvCxnSpPr>
                  <a:stCxn id="147" idx="2"/>
                  <a:endCxn id="150" idx="0"/>
                </p:cNvCxnSpPr>
                <p:nvPr/>
              </p:nvCxnSpPr>
              <p:spPr>
                <a:xfrm rot="5400000">
                  <a:off x="2104635" y="4100290"/>
                  <a:ext cx="138070" cy="30086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54" name="Straight Arrow Connector 153"/>
                <p:cNvCxnSpPr>
                  <a:stCxn id="147" idx="2"/>
                  <a:endCxn id="149" idx="0"/>
                </p:cNvCxnSpPr>
                <p:nvPr/>
              </p:nvCxnSpPr>
              <p:spPr>
                <a:xfrm rot="16200000" flipH="1">
                  <a:off x="2374620" y="4131165"/>
                  <a:ext cx="138070" cy="23911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155" name="Rounded Rectangle 154"/>
                <p:cNvSpPr/>
                <p:nvPr/>
              </p:nvSpPr>
              <p:spPr>
                <a:xfrm>
                  <a:off x="2588415" y="472440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ounded Rectangle 155"/>
                <p:cNvSpPr/>
                <p:nvPr/>
              </p:nvSpPr>
              <p:spPr>
                <a:xfrm>
                  <a:off x="3159795" y="472440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ounded Rectangle 156"/>
                <p:cNvSpPr/>
                <p:nvPr/>
              </p:nvSpPr>
              <p:spPr>
                <a:xfrm>
                  <a:off x="3733800" y="471914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ounded Rectangle 157"/>
                <p:cNvSpPr/>
                <p:nvPr/>
              </p:nvSpPr>
              <p:spPr>
                <a:xfrm>
                  <a:off x="3739060" y="4215125"/>
                  <a:ext cx="52814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9" name="Straight Arrow Connector 158"/>
                <p:cNvCxnSpPr>
                  <a:stCxn id="148" idx="2"/>
                  <a:endCxn id="158" idx="1"/>
                </p:cNvCxnSpPr>
                <p:nvPr/>
              </p:nvCxnSpPr>
              <p:spPr>
                <a:xfrm rot="16200000" flipH="1">
                  <a:off x="3326830" y="3955294"/>
                  <a:ext cx="179155" cy="645305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60" name="Straight Arrow Connector 159"/>
                <p:cNvCxnSpPr>
                  <a:stCxn id="148" idx="2"/>
                  <a:endCxn id="157" idx="0"/>
                </p:cNvCxnSpPr>
                <p:nvPr/>
              </p:nvCxnSpPr>
              <p:spPr>
                <a:xfrm rot="16200000" flipH="1">
                  <a:off x="3281742" y="4000382"/>
                  <a:ext cx="530770" cy="906745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61" name="Straight Arrow Connector 160"/>
                <p:cNvCxnSpPr>
                  <a:stCxn id="148" idx="2"/>
                  <a:endCxn id="156" idx="0"/>
                </p:cNvCxnSpPr>
                <p:nvPr/>
              </p:nvCxnSpPr>
              <p:spPr>
                <a:xfrm rot="16200000" flipH="1">
                  <a:off x="2992110" y="4290015"/>
                  <a:ext cx="536030" cy="33274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62" name="Straight Arrow Connector 161"/>
                <p:cNvCxnSpPr>
                  <a:stCxn id="148" idx="2"/>
                  <a:endCxn id="155" idx="0"/>
                </p:cNvCxnSpPr>
                <p:nvPr/>
              </p:nvCxnSpPr>
              <p:spPr>
                <a:xfrm rot="5400000">
                  <a:off x="2706420" y="4337065"/>
                  <a:ext cx="536030" cy="23864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pic>
            <p:nvPicPr>
              <p:cNvPr id="133" name="Picture 132" descr="C:\Documents and Settings\shauvik\Desktop\gatech_full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970836" y="2024505"/>
                <a:ext cx="1793086" cy="188386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250" name="Group 249"/>
            <p:cNvGrpSpPr/>
            <p:nvPr/>
          </p:nvGrpSpPr>
          <p:grpSpPr>
            <a:xfrm>
              <a:off x="4905047" y="4736111"/>
              <a:ext cx="3809515" cy="1736277"/>
              <a:chOff x="4857941" y="4586127"/>
              <a:chExt cx="3936613" cy="1967640"/>
            </a:xfrm>
          </p:grpSpPr>
          <p:grpSp>
            <p:nvGrpSpPr>
              <p:cNvPr id="254" name="Group 253"/>
              <p:cNvGrpSpPr/>
              <p:nvPr/>
            </p:nvGrpSpPr>
            <p:grpSpPr>
              <a:xfrm>
                <a:off x="4857941" y="4651681"/>
                <a:ext cx="1904334" cy="1675705"/>
                <a:chOff x="4762375" y="2819400"/>
                <a:chExt cx="3774410" cy="2667000"/>
              </a:xfrm>
            </p:grpSpPr>
            <p:sp>
              <p:nvSpPr>
                <p:cNvPr id="257" name="Rounded Rectangle 256"/>
                <p:cNvSpPr/>
                <p:nvPr/>
              </p:nvSpPr>
              <p:spPr>
                <a:xfrm>
                  <a:off x="6345385" y="2819400"/>
                  <a:ext cx="7620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Rounded Rectangle 257"/>
                <p:cNvSpPr/>
                <p:nvPr/>
              </p:nvSpPr>
              <p:spPr>
                <a:xfrm>
                  <a:off x="5216235" y="3318165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Rounded Rectangle 258"/>
                <p:cNvSpPr/>
                <p:nvPr/>
              </p:nvSpPr>
              <p:spPr>
                <a:xfrm>
                  <a:off x="7183585" y="335280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Rounded Rectangle 259"/>
                <p:cNvSpPr/>
                <p:nvPr/>
              </p:nvSpPr>
              <p:spPr>
                <a:xfrm>
                  <a:off x="6456220" y="335280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Rounded Rectangle 260"/>
                <p:cNvSpPr/>
                <p:nvPr/>
              </p:nvSpPr>
              <p:spPr>
                <a:xfrm>
                  <a:off x="4762375" y="3884770"/>
                  <a:ext cx="4572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Rounded Rectangle 261"/>
                <p:cNvSpPr/>
                <p:nvPr/>
              </p:nvSpPr>
              <p:spPr>
                <a:xfrm>
                  <a:off x="5278575" y="3884770"/>
                  <a:ext cx="3810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Rounded Rectangle 262"/>
                <p:cNvSpPr/>
                <p:nvPr/>
              </p:nvSpPr>
              <p:spPr>
                <a:xfrm>
                  <a:off x="5714995" y="3884770"/>
                  <a:ext cx="4572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cxnSp>
              <p:nvCxnSpPr>
                <p:cNvPr id="264" name="Straight Arrow Connector 263"/>
                <p:cNvCxnSpPr>
                  <a:stCxn id="257" idx="2"/>
                  <a:endCxn id="258" idx="0"/>
                </p:cNvCxnSpPr>
                <p:nvPr/>
              </p:nvCxnSpPr>
              <p:spPr>
                <a:xfrm rot="5400000">
                  <a:off x="6007678" y="2599457"/>
                  <a:ext cx="193965" cy="124345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65" name="Straight Arrow Connector 264"/>
                <p:cNvCxnSpPr>
                  <a:stCxn id="257" idx="2"/>
                  <a:endCxn id="260" idx="0"/>
                </p:cNvCxnSpPr>
                <p:nvPr/>
              </p:nvCxnSpPr>
              <p:spPr>
                <a:xfrm rot="5400000">
                  <a:off x="6610353" y="3236768"/>
                  <a:ext cx="228600" cy="3465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66" name="Straight Arrow Connector 265"/>
                <p:cNvCxnSpPr>
                  <a:stCxn id="257" idx="2"/>
                  <a:endCxn id="259" idx="0"/>
                </p:cNvCxnSpPr>
                <p:nvPr/>
              </p:nvCxnSpPr>
              <p:spPr>
                <a:xfrm rot="16200000" flipH="1">
                  <a:off x="6974035" y="2876550"/>
                  <a:ext cx="228600" cy="72390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67" name="Straight Arrow Connector 266"/>
                <p:cNvCxnSpPr>
                  <a:stCxn id="258" idx="2"/>
                  <a:endCxn id="261" idx="0"/>
                </p:cNvCxnSpPr>
                <p:nvPr/>
              </p:nvCxnSpPr>
              <p:spPr>
                <a:xfrm rot="5400000">
                  <a:off x="5106053" y="3507887"/>
                  <a:ext cx="261805" cy="49196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68" name="Straight Arrow Connector 267"/>
                <p:cNvCxnSpPr>
                  <a:stCxn id="258" idx="2"/>
                  <a:endCxn id="262" idx="0"/>
                </p:cNvCxnSpPr>
                <p:nvPr/>
              </p:nvCxnSpPr>
              <p:spPr>
                <a:xfrm rot="5400000">
                  <a:off x="5345103" y="3746937"/>
                  <a:ext cx="261805" cy="1386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69" name="Straight Arrow Connector 268"/>
                <p:cNvCxnSpPr>
                  <a:stCxn id="258" idx="2"/>
                  <a:endCxn id="263" idx="0"/>
                </p:cNvCxnSpPr>
                <p:nvPr/>
              </p:nvCxnSpPr>
              <p:spPr>
                <a:xfrm rot="16200000" flipH="1">
                  <a:off x="5582363" y="3523537"/>
                  <a:ext cx="261805" cy="46066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270" name="Rounded Rectangle 269"/>
                <p:cNvSpPr/>
                <p:nvPr/>
              </p:nvSpPr>
              <p:spPr>
                <a:xfrm>
                  <a:off x="6248400" y="3872345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Rounded Rectangle 270"/>
                <p:cNvSpPr/>
                <p:nvPr/>
              </p:nvSpPr>
              <p:spPr>
                <a:xfrm>
                  <a:off x="7165185" y="441960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Rounded Rectangle 271"/>
                <p:cNvSpPr/>
                <p:nvPr/>
              </p:nvSpPr>
              <p:spPr>
                <a:xfrm>
                  <a:off x="6487510" y="441960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cxnSp>
              <p:nvCxnSpPr>
                <p:cNvPr id="273" name="Straight Arrow Connector 272"/>
                <p:cNvCxnSpPr>
                  <a:stCxn id="260" idx="2"/>
                  <a:endCxn id="270" idx="0"/>
                </p:cNvCxnSpPr>
                <p:nvPr/>
              </p:nvCxnSpPr>
              <p:spPr>
                <a:xfrm rot="5400000">
                  <a:off x="6511638" y="3661062"/>
                  <a:ext cx="214745" cy="20782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74" name="Straight Arrow Connector 273"/>
                <p:cNvCxnSpPr>
                  <a:stCxn id="260" idx="2"/>
                  <a:endCxn id="285" idx="0"/>
                </p:cNvCxnSpPr>
                <p:nvPr/>
              </p:nvCxnSpPr>
              <p:spPr>
                <a:xfrm rot="16200000" flipH="1">
                  <a:off x="6898773" y="3481746"/>
                  <a:ext cx="215537" cy="567243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75" name="Straight Arrow Connector 274"/>
                <p:cNvCxnSpPr>
                  <a:stCxn id="270" idx="2"/>
                </p:cNvCxnSpPr>
                <p:nvPr/>
              </p:nvCxnSpPr>
              <p:spPr>
                <a:xfrm rot="5400000">
                  <a:off x="6222422" y="4126923"/>
                  <a:ext cx="242457" cy="34290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76" name="Straight Arrow Connector 275"/>
                <p:cNvCxnSpPr>
                  <a:stCxn id="270" idx="2"/>
                  <a:endCxn id="272" idx="0"/>
                </p:cNvCxnSpPr>
                <p:nvPr/>
              </p:nvCxnSpPr>
              <p:spPr>
                <a:xfrm rot="16200000" flipH="1">
                  <a:off x="6513428" y="4178817"/>
                  <a:ext cx="242455" cy="23911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277" name="Rounded Rectangle 276"/>
                <p:cNvSpPr/>
                <p:nvPr/>
              </p:nvSpPr>
              <p:spPr>
                <a:xfrm>
                  <a:off x="6858000" y="518160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Rounded Rectangle 277"/>
                <p:cNvSpPr/>
                <p:nvPr/>
              </p:nvSpPr>
              <p:spPr>
                <a:xfrm>
                  <a:off x="7429380" y="518160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Rounded Rectangle 278"/>
                <p:cNvSpPr/>
                <p:nvPr/>
              </p:nvSpPr>
              <p:spPr>
                <a:xfrm>
                  <a:off x="8003385" y="5176340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Rounded Rectangle 279"/>
                <p:cNvSpPr/>
                <p:nvPr/>
              </p:nvSpPr>
              <p:spPr>
                <a:xfrm>
                  <a:off x="8008645" y="4672325"/>
                  <a:ext cx="52814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cxnSp>
              <p:nvCxnSpPr>
                <p:cNvPr id="281" name="Straight Arrow Connector 280"/>
                <p:cNvCxnSpPr>
                  <a:stCxn id="271" idx="2"/>
                  <a:endCxn id="280" idx="1"/>
                </p:cNvCxnSpPr>
                <p:nvPr/>
              </p:nvCxnSpPr>
              <p:spPr>
                <a:xfrm rot="16200000" flipH="1">
                  <a:off x="7670103" y="4486182"/>
                  <a:ext cx="100325" cy="57676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82" name="Straight Arrow Connector 281"/>
                <p:cNvCxnSpPr>
                  <a:stCxn id="271" idx="2"/>
                  <a:endCxn id="279" idx="0"/>
                </p:cNvCxnSpPr>
                <p:nvPr/>
              </p:nvCxnSpPr>
              <p:spPr>
                <a:xfrm rot="16200000" flipH="1">
                  <a:off x="7625015" y="4531270"/>
                  <a:ext cx="451940" cy="838200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83" name="Straight Arrow Connector 282"/>
                <p:cNvCxnSpPr>
                  <a:stCxn id="271" idx="2"/>
                  <a:endCxn id="278" idx="0"/>
                </p:cNvCxnSpPr>
                <p:nvPr/>
              </p:nvCxnSpPr>
              <p:spPr>
                <a:xfrm rot="16200000" flipH="1">
                  <a:off x="7335382" y="4820902"/>
                  <a:ext cx="457200" cy="264195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84" name="Straight Arrow Connector 283"/>
                <p:cNvCxnSpPr>
                  <a:stCxn id="271" idx="2"/>
                  <a:endCxn id="277" idx="0"/>
                </p:cNvCxnSpPr>
                <p:nvPr/>
              </p:nvCxnSpPr>
              <p:spPr>
                <a:xfrm rot="5400000">
                  <a:off x="7049693" y="4799408"/>
                  <a:ext cx="457200" cy="307185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285" name="Rounded Rectangle 284"/>
                <p:cNvSpPr/>
                <p:nvPr/>
              </p:nvSpPr>
              <p:spPr>
                <a:xfrm>
                  <a:off x="7023463" y="3873137"/>
                  <a:ext cx="533400" cy="304800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cxnSp>
              <p:nvCxnSpPr>
                <p:cNvPr id="286" name="Straight Arrow Connector 285"/>
                <p:cNvCxnSpPr>
                  <a:stCxn id="285" idx="2"/>
                  <a:endCxn id="271" idx="0"/>
                </p:cNvCxnSpPr>
                <p:nvPr/>
              </p:nvCxnSpPr>
              <p:spPr>
                <a:xfrm rot="16200000" flipH="1">
                  <a:off x="7240193" y="4227907"/>
                  <a:ext cx="241663" cy="141722"/>
                </a:xfrm>
                <a:prstGeom prst="straightConnector1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non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287" name="Hexagon 286"/>
                <p:cNvSpPr/>
                <p:nvPr/>
              </p:nvSpPr>
              <p:spPr>
                <a:xfrm>
                  <a:off x="5917474" y="4419600"/>
                  <a:ext cx="533400" cy="304800"/>
                </a:xfrm>
                <a:prstGeom prst="hexagon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256" name="Picture 255" descr="C:\Documents and Settings\shauvik\Desktop\gatech_full_ie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995966" y="4586127"/>
                <a:ext cx="1798588" cy="19676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grpSp>
        <p:nvGrpSpPr>
          <p:cNvPr id="59" name="Group 58"/>
          <p:cNvGrpSpPr/>
          <p:nvPr/>
        </p:nvGrpSpPr>
        <p:grpSpPr>
          <a:xfrm>
            <a:off x="4696716" y="1389367"/>
            <a:ext cx="4275783" cy="2118558"/>
            <a:chOff x="4601469" y="1378784"/>
            <a:chExt cx="4275783" cy="2118558"/>
          </a:xfrm>
        </p:grpSpPr>
        <p:sp>
          <p:nvSpPr>
            <p:cNvPr id="288" name="Rectangle 287"/>
            <p:cNvSpPr/>
            <p:nvPr/>
          </p:nvSpPr>
          <p:spPr>
            <a:xfrm>
              <a:off x="4601469" y="1378784"/>
              <a:ext cx="4275783" cy="2118558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pic>
          <p:nvPicPr>
            <p:cNvPr id="289" name="Picture 288" descr="firefox_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59125" y="1461504"/>
              <a:ext cx="371448" cy="350921"/>
            </a:xfrm>
            <a:prstGeom prst="rect">
              <a:avLst/>
            </a:prstGeom>
          </p:spPr>
        </p:pic>
        <p:grpSp>
          <p:nvGrpSpPr>
            <p:cNvPr id="204" name="Group 203"/>
            <p:cNvGrpSpPr/>
            <p:nvPr/>
          </p:nvGrpSpPr>
          <p:grpSpPr>
            <a:xfrm>
              <a:off x="4827438" y="1487997"/>
              <a:ext cx="3857586" cy="1898375"/>
              <a:chOff x="26739788" y="16800566"/>
              <a:chExt cx="3560374" cy="1684107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26739788" y="16800566"/>
                <a:ext cx="3560374" cy="1684107"/>
                <a:chOff x="26739788" y="16800566"/>
                <a:chExt cx="3560374" cy="1684107"/>
              </a:xfrm>
            </p:grpSpPr>
            <p:grpSp>
              <p:nvGrpSpPr>
                <p:cNvPr id="215" name="Group 214"/>
                <p:cNvGrpSpPr/>
                <p:nvPr/>
              </p:nvGrpSpPr>
              <p:grpSpPr>
                <a:xfrm>
                  <a:off x="26739788" y="16800566"/>
                  <a:ext cx="3560374" cy="1684107"/>
                  <a:chOff x="3460768" y="4546796"/>
                  <a:chExt cx="1339832" cy="634804"/>
                </a:xfrm>
              </p:grpSpPr>
              <p:pic>
                <p:nvPicPr>
                  <p:cNvPr id="217" name="Picture 5" descr="C:\Documents and Settings\shauvik\Desktop\gatech_full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4184540" y="4546796"/>
                    <a:ext cx="616060" cy="634804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  <p:grpSp>
                <p:nvGrpSpPr>
                  <p:cNvPr id="218" name="Group 79"/>
                  <p:cNvGrpSpPr/>
                  <p:nvPr/>
                </p:nvGrpSpPr>
                <p:grpSpPr>
                  <a:xfrm>
                    <a:off x="3460768" y="4618453"/>
                    <a:ext cx="647574" cy="461738"/>
                    <a:chOff x="571375" y="2823940"/>
                    <a:chExt cx="3695825" cy="2205260"/>
                  </a:xfrm>
                </p:grpSpPr>
                <p:sp>
                  <p:nvSpPr>
                    <p:cNvPr id="221" name="Rounded Rectangle 220"/>
                    <p:cNvSpPr/>
                    <p:nvPr/>
                  </p:nvSpPr>
                  <p:spPr>
                    <a:xfrm>
                      <a:off x="2154385" y="2823940"/>
                      <a:ext cx="762000" cy="304800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6076B4">
                            <a:shade val="51000"/>
                            <a:satMod val="130000"/>
                          </a:srgbClr>
                        </a:gs>
                        <a:gs pos="80000">
                          <a:srgbClr val="6076B4">
                            <a:shade val="93000"/>
                            <a:satMod val="130000"/>
                          </a:srgbClr>
                        </a:gs>
                        <a:gs pos="100000">
                          <a:srgbClr val="6076B4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solidFill>
                        <a:srgbClr val="6076B4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2" name="Rounded Rectangle 221"/>
                    <p:cNvSpPr/>
                    <p:nvPr/>
                  </p:nvSpPr>
                  <p:spPr>
                    <a:xfrm>
                      <a:off x="1025235" y="3322705"/>
                      <a:ext cx="533400" cy="304800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E68422">
                            <a:shade val="51000"/>
                            <a:satMod val="130000"/>
                          </a:srgbClr>
                        </a:gs>
                        <a:gs pos="80000">
                          <a:srgbClr val="E68422">
                            <a:shade val="93000"/>
                            <a:satMod val="130000"/>
                          </a:srgbClr>
                        </a:gs>
                        <a:gs pos="100000">
                          <a:srgbClr val="E6842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solidFill>
                        <a:srgbClr val="E68422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3" name="Rounded Rectangle 222"/>
                    <p:cNvSpPr/>
                    <p:nvPr/>
                  </p:nvSpPr>
                  <p:spPr>
                    <a:xfrm>
                      <a:off x="2992585" y="3357340"/>
                      <a:ext cx="533400" cy="304800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846648">
                            <a:shade val="51000"/>
                            <a:satMod val="130000"/>
                          </a:srgbClr>
                        </a:gs>
                        <a:gs pos="80000">
                          <a:srgbClr val="846648">
                            <a:shade val="93000"/>
                            <a:satMod val="130000"/>
                          </a:srgbClr>
                        </a:gs>
                        <a:gs pos="100000">
                          <a:srgbClr val="846648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solidFill>
                        <a:srgbClr val="846648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4" name="Rounded Rectangle 223"/>
                    <p:cNvSpPr/>
                    <p:nvPr/>
                  </p:nvSpPr>
                  <p:spPr>
                    <a:xfrm>
                      <a:off x="2265220" y="3357340"/>
                      <a:ext cx="533400" cy="304800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63891F">
                            <a:shade val="51000"/>
                            <a:satMod val="130000"/>
                          </a:srgbClr>
                        </a:gs>
                        <a:gs pos="80000">
                          <a:srgbClr val="63891F">
                            <a:shade val="93000"/>
                            <a:satMod val="130000"/>
                          </a:srgbClr>
                        </a:gs>
                        <a:gs pos="100000">
                          <a:srgbClr val="63891F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solidFill>
                        <a:srgbClr val="63891F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5" name="Rounded Rectangle 224"/>
                    <p:cNvSpPr/>
                    <p:nvPr/>
                  </p:nvSpPr>
                  <p:spPr>
                    <a:xfrm>
                      <a:off x="571375" y="3889310"/>
                      <a:ext cx="457200" cy="304800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9C5252">
                            <a:shade val="51000"/>
                            <a:satMod val="130000"/>
                          </a:srgbClr>
                        </a:gs>
                        <a:gs pos="80000">
                          <a:srgbClr val="9C5252">
                            <a:shade val="93000"/>
                            <a:satMod val="130000"/>
                          </a:srgbClr>
                        </a:gs>
                        <a:gs pos="100000">
                          <a:srgbClr val="9C525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solidFill>
                        <a:srgbClr val="9C5252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6" name="Rounded Rectangle 225"/>
                    <p:cNvSpPr/>
                    <p:nvPr/>
                  </p:nvSpPr>
                  <p:spPr>
                    <a:xfrm>
                      <a:off x="1087575" y="3889310"/>
                      <a:ext cx="381000" cy="304800"/>
                    </a:xfrm>
                    <a:prstGeom prst="roundRect">
                      <a:avLst/>
                    </a:prstGeom>
                    <a:solidFill>
                      <a:srgbClr val="CCFFCC"/>
                    </a:solidFill>
                    <a:ln w="9525" cap="flat" cmpd="sng" algn="ctr">
                      <a:solidFill>
                        <a:srgbClr val="6076B4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7" name="Rounded Rectangle 226"/>
                    <p:cNvSpPr/>
                    <p:nvPr/>
                  </p:nvSpPr>
                  <p:spPr>
                    <a:xfrm>
                      <a:off x="1523995" y="3889310"/>
                      <a:ext cx="457200" cy="304800"/>
                    </a:xfrm>
                    <a:prstGeom prst="roundRect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228" name="Straight Arrow Connector 227"/>
                    <p:cNvCxnSpPr>
                      <a:stCxn id="221" idx="2"/>
                      <a:endCxn id="222" idx="0"/>
                    </p:cNvCxnSpPr>
                    <p:nvPr/>
                  </p:nvCxnSpPr>
                  <p:spPr>
                    <a:xfrm rot="5400000">
                      <a:off x="1816678" y="2603997"/>
                      <a:ext cx="193965" cy="1243450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229" name="Straight Arrow Connector 228"/>
                    <p:cNvCxnSpPr>
                      <a:stCxn id="221" idx="2"/>
                      <a:endCxn id="224" idx="0"/>
                    </p:cNvCxnSpPr>
                    <p:nvPr/>
                  </p:nvCxnSpPr>
                  <p:spPr>
                    <a:xfrm rot="5400000">
                      <a:off x="2419353" y="3241308"/>
                      <a:ext cx="228600" cy="3465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230" name="Straight Arrow Connector 229"/>
                    <p:cNvCxnSpPr>
                      <a:stCxn id="221" idx="2"/>
                      <a:endCxn id="223" idx="0"/>
                    </p:cNvCxnSpPr>
                    <p:nvPr/>
                  </p:nvCxnSpPr>
                  <p:spPr>
                    <a:xfrm rot="16200000" flipH="1">
                      <a:off x="2783035" y="2881090"/>
                      <a:ext cx="228600" cy="723900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231" name="Straight Arrow Connector 230"/>
                    <p:cNvCxnSpPr>
                      <a:stCxn id="222" idx="2"/>
                      <a:endCxn id="225" idx="0"/>
                    </p:cNvCxnSpPr>
                    <p:nvPr/>
                  </p:nvCxnSpPr>
                  <p:spPr>
                    <a:xfrm rot="5400000">
                      <a:off x="915053" y="3512427"/>
                      <a:ext cx="261805" cy="491960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232" name="Straight Arrow Connector 231"/>
                    <p:cNvCxnSpPr>
                      <a:stCxn id="222" idx="2"/>
                      <a:endCxn id="226" idx="0"/>
                    </p:cNvCxnSpPr>
                    <p:nvPr/>
                  </p:nvCxnSpPr>
                  <p:spPr>
                    <a:xfrm rot="5400000">
                      <a:off x="1154103" y="3751477"/>
                      <a:ext cx="261805" cy="13860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233" name="Straight Arrow Connector 232"/>
                    <p:cNvCxnSpPr>
                      <a:stCxn id="222" idx="2"/>
                      <a:endCxn id="227" idx="0"/>
                    </p:cNvCxnSpPr>
                    <p:nvPr/>
                  </p:nvCxnSpPr>
                  <p:spPr>
                    <a:xfrm rot="16200000" flipH="1">
                      <a:off x="1391363" y="3528077"/>
                      <a:ext cx="261805" cy="460660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sp>
                  <p:nvSpPr>
                    <p:cNvPr id="234" name="Rounded Rectangle 233"/>
                    <p:cNvSpPr/>
                    <p:nvPr/>
                  </p:nvSpPr>
                  <p:spPr>
                    <a:xfrm>
                      <a:off x="2057400" y="3876885"/>
                      <a:ext cx="533400" cy="304800"/>
                    </a:xfrm>
                    <a:prstGeom prst="roundRect">
                      <a:avLst/>
                    </a:prstGeom>
                    <a:solidFill>
                      <a:srgbClr val="800080"/>
                    </a:soli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5" name="Rounded Rectangle 234"/>
                    <p:cNvSpPr/>
                    <p:nvPr/>
                  </p:nvSpPr>
                  <p:spPr>
                    <a:xfrm>
                      <a:off x="2827055" y="3883570"/>
                      <a:ext cx="533400" cy="304800"/>
                    </a:xfrm>
                    <a:prstGeom prst="roundRect">
                      <a:avLst/>
                    </a:prstGeom>
                    <a:solidFill>
                      <a:srgbClr val="FF6666"/>
                    </a:soli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6" name="Rounded Rectangle 235"/>
                    <p:cNvSpPr/>
                    <p:nvPr/>
                  </p:nvSpPr>
                  <p:spPr>
                    <a:xfrm>
                      <a:off x="1794640" y="4319755"/>
                      <a:ext cx="457200" cy="304800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237" name="Straight Arrow Connector 236"/>
                    <p:cNvCxnSpPr>
                      <a:stCxn id="224" idx="2"/>
                      <a:endCxn id="234" idx="0"/>
                    </p:cNvCxnSpPr>
                    <p:nvPr/>
                  </p:nvCxnSpPr>
                  <p:spPr>
                    <a:xfrm rot="5400000">
                      <a:off x="2320638" y="3665602"/>
                      <a:ext cx="214745" cy="207820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238" name="Straight Arrow Connector 237"/>
                    <p:cNvCxnSpPr>
                      <a:stCxn id="224" idx="2"/>
                      <a:endCxn id="235" idx="0"/>
                    </p:cNvCxnSpPr>
                    <p:nvPr/>
                  </p:nvCxnSpPr>
                  <p:spPr>
                    <a:xfrm rot="16200000" flipH="1">
                      <a:off x="2702122" y="3491937"/>
                      <a:ext cx="221430" cy="561835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239" name="Straight Arrow Connector 238"/>
                    <p:cNvCxnSpPr>
                      <a:stCxn id="234" idx="2"/>
                      <a:endCxn id="236" idx="0"/>
                    </p:cNvCxnSpPr>
                    <p:nvPr/>
                  </p:nvCxnSpPr>
                  <p:spPr>
                    <a:xfrm rot="5400000">
                      <a:off x="2104635" y="4100290"/>
                      <a:ext cx="138070" cy="300860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240" name="Straight Arrow Connector 239"/>
                    <p:cNvCxnSpPr>
                      <a:stCxn id="234" idx="2"/>
                    </p:cNvCxnSpPr>
                    <p:nvPr/>
                  </p:nvCxnSpPr>
                  <p:spPr>
                    <a:xfrm rot="16200000" flipH="1">
                      <a:off x="2374620" y="4131165"/>
                      <a:ext cx="138070" cy="239110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sp>
                  <p:nvSpPr>
                    <p:cNvPr id="241" name="Rounded Rectangle 240"/>
                    <p:cNvSpPr/>
                    <p:nvPr/>
                  </p:nvSpPr>
                  <p:spPr>
                    <a:xfrm>
                      <a:off x="2588415" y="4724400"/>
                      <a:ext cx="533400" cy="304800"/>
                    </a:xfrm>
                    <a:prstGeom prst="roundRect">
                      <a:avLst/>
                    </a:prstGeom>
                    <a:solidFill>
                      <a:sysClr val="window" lastClr="FFFFFF">
                        <a:lumMod val="50000"/>
                      </a:sysClr>
                    </a:soli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2" name="Rounded Rectangle 241"/>
                    <p:cNvSpPr/>
                    <p:nvPr/>
                  </p:nvSpPr>
                  <p:spPr>
                    <a:xfrm>
                      <a:off x="3159795" y="4724400"/>
                      <a:ext cx="533400" cy="304800"/>
                    </a:xfrm>
                    <a:prstGeom prst="roundRect">
                      <a:avLst/>
                    </a:prstGeom>
                    <a:solidFill>
                      <a:srgbClr val="FF00FF"/>
                    </a:soli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3" name="Rounded Rectangle 242"/>
                    <p:cNvSpPr/>
                    <p:nvPr/>
                  </p:nvSpPr>
                  <p:spPr>
                    <a:xfrm>
                      <a:off x="3733800" y="4719140"/>
                      <a:ext cx="533400" cy="304800"/>
                    </a:xfrm>
                    <a:prstGeom prst="roundRect">
                      <a:avLst/>
                    </a:prstGeom>
                    <a:solidFill>
                      <a:srgbClr val="2F5897">
                        <a:lumMod val="60000"/>
                        <a:lumOff val="40000"/>
                      </a:srgbClr>
                    </a:soli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4" name="Rounded Rectangle 243"/>
                    <p:cNvSpPr/>
                    <p:nvPr/>
                  </p:nvSpPr>
                  <p:spPr>
                    <a:xfrm>
                      <a:off x="3739060" y="4215125"/>
                      <a:ext cx="528140" cy="304800"/>
                    </a:xfrm>
                    <a:prstGeom prst="roundRect">
                      <a:avLst/>
                    </a:prstGeom>
                    <a:solidFill>
                      <a:srgbClr val="008080"/>
                    </a:soli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245" name="Straight Arrow Connector 244"/>
                    <p:cNvCxnSpPr>
                      <a:stCxn id="235" idx="2"/>
                      <a:endCxn id="244" idx="1"/>
                    </p:cNvCxnSpPr>
                    <p:nvPr/>
                  </p:nvCxnSpPr>
                  <p:spPr>
                    <a:xfrm rot="16200000" flipH="1">
                      <a:off x="3326830" y="3955294"/>
                      <a:ext cx="179155" cy="645305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246" name="Straight Arrow Connector 245"/>
                    <p:cNvCxnSpPr>
                      <a:stCxn id="235" idx="2"/>
                      <a:endCxn id="243" idx="0"/>
                    </p:cNvCxnSpPr>
                    <p:nvPr/>
                  </p:nvCxnSpPr>
                  <p:spPr>
                    <a:xfrm rot="16200000" flipH="1">
                      <a:off x="3281742" y="4000382"/>
                      <a:ext cx="530770" cy="906745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247" name="Straight Arrow Connector 246"/>
                    <p:cNvCxnSpPr>
                      <a:stCxn id="235" idx="2"/>
                      <a:endCxn id="242" idx="0"/>
                    </p:cNvCxnSpPr>
                    <p:nvPr/>
                  </p:nvCxnSpPr>
                  <p:spPr>
                    <a:xfrm rot="16200000" flipH="1">
                      <a:off x="2992110" y="4290015"/>
                      <a:ext cx="536030" cy="332740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248" name="Straight Arrow Connector 247"/>
                    <p:cNvCxnSpPr>
                      <a:stCxn id="235" idx="2"/>
                      <a:endCxn id="241" idx="0"/>
                    </p:cNvCxnSpPr>
                    <p:nvPr/>
                  </p:nvCxnSpPr>
                  <p:spPr>
                    <a:xfrm rot="5400000">
                      <a:off x="2706420" y="4337065"/>
                      <a:ext cx="536030" cy="238640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4308339" y="4665030"/>
                    <a:ext cx="252441" cy="226730"/>
                  </a:xfrm>
                  <a:prstGeom prst="rect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2857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Palatino Linotype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4187749" y="4984749"/>
                    <a:ext cx="114300" cy="73025"/>
                  </a:xfrm>
                  <a:prstGeom prst="rect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2857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Palatino Linotype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6" name="Hexagon 215"/>
                <p:cNvSpPr/>
                <p:nvPr/>
              </p:nvSpPr>
              <p:spPr>
                <a:xfrm>
                  <a:off x="27574730" y="17827593"/>
                  <a:ext cx="254587" cy="172884"/>
                </a:xfrm>
                <a:prstGeom prst="hexagon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8" name="Rectangle 207"/>
              <p:cNvSpPr/>
              <p:nvPr/>
            </p:nvSpPr>
            <p:spPr>
              <a:xfrm>
                <a:off x="28663087" y="17076264"/>
                <a:ext cx="320900" cy="886172"/>
              </a:xfrm>
              <a:prstGeom prst="rect">
                <a:avLst/>
              </a:prstGeom>
              <a:solidFill>
                <a:srgbClr val="FF000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28659394" y="16811970"/>
                <a:ext cx="431892" cy="187404"/>
              </a:xfrm>
              <a:prstGeom prst="rect">
                <a:avLst/>
              </a:prstGeom>
              <a:solidFill>
                <a:srgbClr val="9C5252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29791519" y="16800566"/>
                <a:ext cx="428969" cy="201024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28651558" y="16982348"/>
                <a:ext cx="1648603" cy="82185"/>
              </a:xfrm>
              <a:prstGeom prst="rect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29662881" y="17119264"/>
                <a:ext cx="637280" cy="596478"/>
              </a:xfrm>
              <a:prstGeom prst="rect">
                <a:avLst/>
              </a:prstGeom>
              <a:solidFill>
                <a:srgbClr val="FF00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28992062" y="17730816"/>
                <a:ext cx="670819" cy="634929"/>
              </a:xfrm>
              <a:prstGeom prst="rect">
                <a:avLst/>
              </a:prstGeom>
              <a:solidFill>
                <a:srgbClr val="2F5897">
                  <a:lumMod val="60000"/>
                  <a:lumOff val="40000"/>
                </a:srgbClr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29662881" y="17732922"/>
                <a:ext cx="637280" cy="634929"/>
              </a:xfrm>
              <a:prstGeom prst="rect">
                <a:avLst/>
              </a:prstGeom>
              <a:solidFill>
                <a:srgbClr val="00808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4696716" y="4582891"/>
            <a:ext cx="4275783" cy="2092148"/>
            <a:chOff x="4728465" y="4582891"/>
            <a:chExt cx="4275783" cy="2092148"/>
          </a:xfrm>
        </p:grpSpPr>
        <p:sp>
          <p:nvSpPr>
            <p:cNvPr id="290" name="Rectangle 289"/>
            <p:cNvSpPr/>
            <p:nvPr/>
          </p:nvSpPr>
          <p:spPr>
            <a:xfrm>
              <a:off x="4728465" y="4582891"/>
              <a:ext cx="4275783" cy="2092148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pic>
          <p:nvPicPr>
            <p:cNvPr id="291" name="Picture 290" descr="ie-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75418" y="4633590"/>
              <a:ext cx="432048" cy="432048"/>
            </a:xfrm>
            <a:prstGeom prst="rect">
              <a:avLst/>
            </a:prstGeom>
          </p:spPr>
        </p:pic>
        <p:grpSp>
          <p:nvGrpSpPr>
            <p:cNvPr id="56" name="Group 55"/>
            <p:cNvGrpSpPr/>
            <p:nvPr/>
          </p:nvGrpSpPr>
          <p:grpSpPr>
            <a:xfrm>
              <a:off x="5032864" y="4764903"/>
              <a:ext cx="3775332" cy="1705522"/>
              <a:chOff x="6971534" y="4343734"/>
              <a:chExt cx="3775332" cy="1705522"/>
            </a:xfrm>
          </p:grpSpPr>
          <p:grpSp>
            <p:nvGrpSpPr>
              <p:cNvPr id="166" name="Group 165"/>
              <p:cNvGrpSpPr/>
              <p:nvPr/>
            </p:nvGrpSpPr>
            <p:grpSpPr>
              <a:xfrm>
                <a:off x="6971534" y="4349750"/>
                <a:ext cx="3775332" cy="1699506"/>
                <a:chOff x="26592218" y="19599163"/>
                <a:chExt cx="3950111" cy="1776272"/>
              </a:xfrm>
            </p:grpSpPr>
            <p:grpSp>
              <p:nvGrpSpPr>
                <p:cNvPr id="168" name="Group 167"/>
                <p:cNvGrpSpPr/>
                <p:nvPr/>
              </p:nvGrpSpPr>
              <p:grpSpPr>
                <a:xfrm>
                  <a:off x="26592218" y="19599163"/>
                  <a:ext cx="3950111" cy="1776272"/>
                  <a:chOff x="1716759" y="5615400"/>
                  <a:chExt cx="1361777" cy="626327"/>
                </a:xfrm>
              </p:grpSpPr>
              <p:grpSp>
                <p:nvGrpSpPr>
                  <p:cNvPr id="170" name="Group 47"/>
                  <p:cNvGrpSpPr/>
                  <p:nvPr/>
                </p:nvGrpSpPr>
                <p:grpSpPr>
                  <a:xfrm>
                    <a:off x="1716759" y="5638800"/>
                    <a:ext cx="645439" cy="533400"/>
                    <a:chOff x="4762375" y="2819400"/>
                    <a:chExt cx="3774410" cy="2667000"/>
                  </a:xfrm>
                </p:grpSpPr>
                <p:sp>
                  <p:nvSpPr>
                    <p:cNvPr id="172" name="Rounded Rectangle 171"/>
                    <p:cNvSpPr/>
                    <p:nvPr/>
                  </p:nvSpPr>
                  <p:spPr>
                    <a:xfrm>
                      <a:off x="6345385" y="2819400"/>
                      <a:ext cx="762000" cy="304800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6076B4">
                            <a:shade val="51000"/>
                            <a:satMod val="130000"/>
                          </a:srgbClr>
                        </a:gs>
                        <a:gs pos="80000">
                          <a:srgbClr val="6076B4">
                            <a:shade val="93000"/>
                            <a:satMod val="130000"/>
                          </a:srgbClr>
                        </a:gs>
                        <a:gs pos="100000">
                          <a:srgbClr val="6076B4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solidFill>
                        <a:srgbClr val="6076B4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3" name="Rounded Rectangle 172"/>
                    <p:cNvSpPr/>
                    <p:nvPr/>
                  </p:nvSpPr>
                  <p:spPr>
                    <a:xfrm>
                      <a:off x="5216235" y="3318165"/>
                      <a:ext cx="533400" cy="304800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E68422">
                            <a:shade val="51000"/>
                            <a:satMod val="130000"/>
                          </a:srgbClr>
                        </a:gs>
                        <a:gs pos="80000">
                          <a:srgbClr val="E68422">
                            <a:shade val="93000"/>
                            <a:satMod val="130000"/>
                          </a:srgbClr>
                        </a:gs>
                        <a:gs pos="100000">
                          <a:srgbClr val="E6842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solidFill>
                        <a:srgbClr val="E68422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4" name="Rounded Rectangle 173"/>
                    <p:cNvSpPr/>
                    <p:nvPr/>
                  </p:nvSpPr>
                  <p:spPr>
                    <a:xfrm>
                      <a:off x="7183585" y="3352800"/>
                      <a:ext cx="533400" cy="304800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846648">
                            <a:shade val="51000"/>
                            <a:satMod val="130000"/>
                          </a:srgbClr>
                        </a:gs>
                        <a:gs pos="80000">
                          <a:srgbClr val="846648">
                            <a:shade val="93000"/>
                            <a:satMod val="130000"/>
                          </a:srgbClr>
                        </a:gs>
                        <a:gs pos="100000">
                          <a:srgbClr val="846648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solidFill>
                        <a:srgbClr val="846648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5" name="Rounded Rectangle 174"/>
                    <p:cNvSpPr/>
                    <p:nvPr/>
                  </p:nvSpPr>
                  <p:spPr>
                    <a:xfrm>
                      <a:off x="6456220" y="3352800"/>
                      <a:ext cx="533400" cy="304800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63891F">
                            <a:shade val="51000"/>
                            <a:satMod val="130000"/>
                          </a:srgbClr>
                        </a:gs>
                        <a:gs pos="80000">
                          <a:srgbClr val="63891F">
                            <a:shade val="93000"/>
                            <a:satMod val="130000"/>
                          </a:srgbClr>
                        </a:gs>
                        <a:gs pos="100000">
                          <a:srgbClr val="63891F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solidFill>
                        <a:srgbClr val="63891F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6" name="Rounded Rectangle 175"/>
                    <p:cNvSpPr/>
                    <p:nvPr/>
                  </p:nvSpPr>
                  <p:spPr>
                    <a:xfrm>
                      <a:off x="4762375" y="3884770"/>
                      <a:ext cx="457200" cy="304800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9C5252">
                            <a:shade val="51000"/>
                            <a:satMod val="130000"/>
                          </a:srgbClr>
                        </a:gs>
                        <a:gs pos="80000">
                          <a:srgbClr val="9C5252">
                            <a:shade val="93000"/>
                            <a:satMod val="130000"/>
                          </a:srgbClr>
                        </a:gs>
                        <a:gs pos="100000">
                          <a:srgbClr val="9C525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solidFill>
                        <a:srgbClr val="9C5252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7" name="Rounded Rectangle 176"/>
                    <p:cNvSpPr/>
                    <p:nvPr/>
                  </p:nvSpPr>
                  <p:spPr>
                    <a:xfrm>
                      <a:off x="5278575" y="3884770"/>
                      <a:ext cx="381000" cy="304800"/>
                    </a:xfrm>
                    <a:prstGeom prst="roundRect">
                      <a:avLst/>
                    </a:prstGeom>
                    <a:solidFill>
                      <a:srgbClr val="CCFFCC"/>
                    </a:solidFill>
                    <a:ln w="9525" cap="flat" cmpd="sng" algn="ctr">
                      <a:solidFill>
                        <a:srgbClr val="6076B4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8" name="Rounded Rectangle 177"/>
                    <p:cNvSpPr/>
                    <p:nvPr/>
                  </p:nvSpPr>
                  <p:spPr>
                    <a:xfrm>
                      <a:off x="5714995" y="3884770"/>
                      <a:ext cx="457200" cy="304800"/>
                    </a:xfrm>
                    <a:prstGeom prst="roundRect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79" name="Straight Arrow Connector 178"/>
                    <p:cNvCxnSpPr>
                      <a:stCxn id="172" idx="2"/>
                      <a:endCxn id="173" idx="0"/>
                    </p:cNvCxnSpPr>
                    <p:nvPr/>
                  </p:nvCxnSpPr>
                  <p:spPr>
                    <a:xfrm rot="5400000">
                      <a:off x="6007678" y="2599457"/>
                      <a:ext cx="193965" cy="1243450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80" name="Straight Arrow Connector 179"/>
                    <p:cNvCxnSpPr>
                      <a:stCxn id="172" idx="2"/>
                      <a:endCxn id="175" idx="0"/>
                    </p:cNvCxnSpPr>
                    <p:nvPr/>
                  </p:nvCxnSpPr>
                  <p:spPr>
                    <a:xfrm rot="5400000">
                      <a:off x="6610353" y="3236768"/>
                      <a:ext cx="228600" cy="3465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81" name="Straight Arrow Connector 180"/>
                    <p:cNvCxnSpPr>
                      <a:stCxn id="172" idx="2"/>
                      <a:endCxn id="174" idx="0"/>
                    </p:cNvCxnSpPr>
                    <p:nvPr/>
                  </p:nvCxnSpPr>
                  <p:spPr>
                    <a:xfrm rot="16200000" flipH="1">
                      <a:off x="6974035" y="2876550"/>
                      <a:ext cx="228600" cy="723900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82" name="Straight Arrow Connector 181"/>
                    <p:cNvCxnSpPr>
                      <a:stCxn id="173" idx="2"/>
                      <a:endCxn id="176" idx="0"/>
                    </p:cNvCxnSpPr>
                    <p:nvPr/>
                  </p:nvCxnSpPr>
                  <p:spPr>
                    <a:xfrm rot="5400000">
                      <a:off x="5106053" y="3507887"/>
                      <a:ext cx="261805" cy="491960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83" name="Straight Arrow Connector 182"/>
                    <p:cNvCxnSpPr>
                      <a:stCxn id="173" idx="2"/>
                      <a:endCxn id="177" idx="0"/>
                    </p:cNvCxnSpPr>
                    <p:nvPr/>
                  </p:nvCxnSpPr>
                  <p:spPr>
                    <a:xfrm rot="5400000">
                      <a:off x="5345103" y="3746937"/>
                      <a:ext cx="261805" cy="13860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84" name="Straight Arrow Connector 183"/>
                    <p:cNvCxnSpPr>
                      <a:stCxn id="173" idx="2"/>
                      <a:endCxn id="178" idx="0"/>
                    </p:cNvCxnSpPr>
                    <p:nvPr/>
                  </p:nvCxnSpPr>
                  <p:spPr>
                    <a:xfrm rot="16200000" flipH="1">
                      <a:off x="5582363" y="3523537"/>
                      <a:ext cx="261805" cy="460660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sp>
                  <p:nvSpPr>
                    <p:cNvPr id="185" name="Rounded Rectangle 184"/>
                    <p:cNvSpPr/>
                    <p:nvPr/>
                  </p:nvSpPr>
                  <p:spPr>
                    <a:xfrm>
                      <a:off x="6248400" y="3872345"/>
                      <a:ext cx="533400" cy="304800"/>
                    </a:xfrm>
                    <a:prstGeom prst="roundRect">
                      <a:avLst/>
                    </a:prstGeom>
                    <a:solidFill>
                      <a:srgbClr val="800080"/>
                    </a:soli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6" name="Rounded Rectangle 185"/>
                    <p:cNvSpPr/>
                    <p:nvPr/>
                  </p:nvSpPr>
                  <p:spPr>
                    <a:xfrm>
                      <a:off x="7165185" y="4419600"/>
                      <a:ext cx="533400" cy="304800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7" name="Rounded Rectangle 186"/>
                    <p:cNvSpPr/>
                    <p:nvPr/>
                  </p:nvSpPr>
                  <p:spPr>
                    <a:xfrm>
                      <a:off x="6487510" y="4419600"/>
                      <a:ext cx="533400" cy="304800"/>
                    </a:xfrm>
                    <a:prstGeom prst="roundRect">
                      <a:avLst/>
                    </a:prstGeom>
                    <a:solidFill>
                      <a:sysClr val="window" lastClr="FFFFFF">
                        <a:lumMod val="50000"/>
                      </a:sysClr>
                    </a:soli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88" name="Straight Arrow Connector 187"/>
                    <p:cNvCxnSpPr>
                      <a:stCxn id="175" idx="2"/>
                      <a:endCxn id="185" idx="0"/>
                    </p:cNvCxnSpPr>
                    <p:nvPr/>
                  </p:nvCxnSpPr>
                  <p:spPr>
                    <a:xfrm rot="5400000">
                      <a:off x="6511638" y="3661062"/>
                      <a:ext cx="214745" cy="207820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89" name="Straight Arrow Connector 188"/>
                    <p:cNvCxnSpPr>
                      <a:stCxn id="175" idx="2"/>
                      <a:endCxn id="200" idx="0"/>
                    </p:cNvCxnSpPr>
                    <p:nvPr/>
                  </p:nvCxnSpPr>
                  <p:spPr>
                    <a:xfrm rot="16200000" flipH="1">
                      <a:off x="6898773" y="3481746"/>
                      <a:ext cx="215537" cy="567243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90" name="Straight Arrow Connector 189"/>
                    <p:cNvCxnSpPr>
                      <a:stCxn id="185" idx="2"/>
                    </p:cNvCxnSpPr>
                    <p:nvPr/>
                  </p:nvCxnSpPr>
                  <p:spPr>
                    <a:xfrm rot="5400000">
                      <a:off x="6222422" y="4126923"/>
                      <a:ext cx="242457" cy="342900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91" name="Straight Arrow Connector 190"/>
                    <p:cNvCxnSpPr>
                      <a:stCxn id="185" idx="2"/>
                      <a:endCxn id="187" idx="0"/>
                    </p:cNvCxnSpPr>
                    <p:nvPr/>
                  </p:nvCxnSpPr>
                  <p:spPr>
                    <a:xfrm rot="16200000" flipH="1">
                      <a:off x="6513428" y="4178817"/>
                      <a:ext cx="242455" cy="239110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sp>
                  <p:nvSpPr>
                    <p:cNvPr id="192" name="Rounded Rectangle 191"/>
                    <p:cNvSpPr/>
                    <p:nvPr/>
                  </p:nvSpPr>
                  <p:spPr>
                    <a:xfrm>
                      <a:off x="6858000" y="5181600"/>
                      <a:ext cx="533400" cy="304800"/>
                    </a:xfrm>
                    <a:prstGeom prst="roundRect">
                      <a:avLst/>
                    </a:prstGeom>
                    <a:solidFill>
                      <a:srgbClr val="7F7F7F"/>
                    </a:soli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3" name="Rounded Rectangle 192"/>
                    <p:cNvSpPr/>
                    <p:nvPr/>
                  </p:nvSpPr>
                  <p:spPr>
                    <a:xfrm>
                      <a:off x="7429380" y="5181600"/>
                      <a:ext cx="533400" cy="304800"/>
                    </a:xfrm>
                    <a:prstGeom prst="roundRect">
                      <a:avLst/>
                    </a:prstGeom>
                    <a:solidFill>
                      <a:srgbClr val="FF00FF"/>
                    </a:soli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4" name="Rounded Rectangle 193"/>
                    <p:cNvSpPr/>
                    <p:nvPr/>
                  </p:nvSpPr>
                  <p:spPr>
                    <a:xfrm>
                      <a:off x="8003385" y="5176340"/>
                      <a:ext cx="533400" cy="304800"/>
                    </a:xfrm>
                    <a:prstGeom prst="roundRect">
                      <a:avLst/>
                    </a:prstGeom>
                    <a:solidFill>
                      <a:srgbClr val="2F5897">
                        <a:lumMod val="60000"/>
                        <a:lumOff val="40000"/>
                      </a:srgbClr>
                    </a:soli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5" name="Rounded Rectangle 194"/>
                    <p:cNvSpPr/>
                    <p:nvPr/>
                  </p:nvSpPr>
                  <p:spPr>
                    <a:xfrm>
                      <a:off x="8008645" y="4672325"/>
                      <a:ext cx="528140" cy="304800"/>
                    </a:xfrm>
                    <a:prstGeom prst="roundRect">
                      <a:avLst/>
                    </a:prstGeom>
                    <a:solidFill>
                      <a:srgbClr val="008080"/>
                    </a:soli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96" name="Straight Arrow Connector 195"/>
                    <p:cNvCxnSpPr>
                      <a:stCxn id="186" idx="2"/>
                      <a:endCxn id="195" idx="1"/>
                    </p:cNvCxnSpPr>
                    <p:nvPr/>
                  </p:nvCxnSpPr>
                  <p:spPr>
                    <a:xfrm rot="16200000" flipH="1">
                      <a:off x="7670103" y="4486182"/>
                      <a:ext cx="100325" cy="576760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97" name="Straight Arrow Connector 196"/>
                    <p:cNvCxnSpPr>
                      <a:stCxn id="186" idx="2"/>
                      <a:endCxn id="194" idx="0"/>
                    </p:cNvCxnSpPr>
                    <p:nvPr/>
                  </p:nvCxnSpPr>
                  <p:spPr>
                    <a:xfrm rot="16200000" flipH="1">
                      <a:off x="7625015" y="4531270"/>
                      <a:ext cx="451940" cy="838200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98" name="Straight Arrow Connector 197"/>
                    <p:cNvCxnSpPr>
                      <a:stCxn id="186" idx="2"/>
                      <a:endCxn id="193" idx="0"/>
                    </p:cNvCxnSpPr>
                    <p:nvPr/>
                  </p:nvCxnSpPr>
                  <p:spPr>
                    <a:xfrm rot="16200000" flipH="1">
                      <a:off x="7335382" y="4820902"/>
                      <a:ext cx="457200" cy="264195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99" name="Straight Arrow Connector 198"/>
                    <p:cNvCxnSpPr>
                      <a:stCxn id="186" idx="2"/>
                      <a:endCxn id="192" idx="0"/>
                    </p:cNvCxnSpPr>
                    <p:nvPr/>
                  </p:nvCxnSpPr>
                  <p:spPr>
                    <a:xfrm rot="5400000">
                      <a:off x="7049693" y="4799408"/>
                      <a:ext cx="457200" cy="307185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sp>
                  <p:nvSpPr>
                    <p:cNvPr id="200" name="Rounded Rectangle 199"/>
                    <p:cNvSpPr/>
                    <p:nvPr/>
                  </p:nvSpPr>
                  <p:spPr>
                    <a:xfrm>
                      <a:off x="7023463" y="3873137"/>
                      <a:ext cx="533400" cy="304800"/>
                    </a:xfrm>
                    <a:prstGeom prst="roundRect">
                      <a:avLst/>
                    </a:prstGeom>
                    <a:solidFill>
                      <a:srgbClr val="FF6666"/>
                    </a:soli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Palatino Linotype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201" name="Straight Arrow Connector 200"/>
                    <p:cNvCxnSpPr>
                      <a:stCxn id="200" idx="2"/>
                      <a:endCxn id="186" idx="0"/>
                    </p:cNvCxnSpPr>
                    <p:nvPr/>
                  </p:nvCxnSpPr>
                  <p:spPr>
                    <a:xfrm rot="16200000" flipH="1">
                      <a:off x="7240193" y="4227907"/>
                      <a:ext cx="241663" cy="141722"/>
                    </a:xfrm>
                    <a:prstGeom prst="straightConnector1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tint val="50000"/>
                            <a:satMod val="300000"/>
                          </a:sysClr>
                        </a:gs>
                        <a:gs pos="35000">
                          <a:sysClr val="windowText" lastClr="000000">
                            <a:tint val="37000"/>
                            <a:satMod val="300000"/>
                          </a:sys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none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pic>
                <p:nvPicPr>
                  <p:cNvPr id="171" name="Picture 2" descr="C:\Documents and Settings\shauvik\Desktop\gatech_full_ie.pn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2468936" y="5615400"/>
                    <a:ext cx="609600" cy="626327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</p:grpSp>
            <p:sp>
              <p:nvSpPr>
                <p:cNvPr id="169" name="Rounded Rectangle 168"/>
                <p:cNvSpPr/>
                <p:nvPr/>
              </p:nvSpPr>
              <p:spPr>
                <a:xfrm>
                  <a:off x="27159958" y="20572825"/>
                  <a:ext cx="236256" cy="181920"/>
                </a:xfrm>
                <a:prstGeom prst="roundRect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9046460" y="4343734"/>
                <a:ext cx="1695029" cy="1531946"/>
                <a:chOff x="7067768" y="4783068"/>
                <a:chExt cx="1695029" cy="1531946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7418315" y="5103439"/>
                  <a:ext cx="682260" cy="607489"/>
                </a:xfrm>
                <a:prstGeom prst="rect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285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7082759" y="5915514"/>
                  <a:ext cx="308365" cy="195659"/>
                </a:xfrm>
                <a:prstGeom prst="rect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285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7067768" y="4783068"/>
                  <a:ext cx="412782" cy="179305"/>
                </a:xfrm>
                <a:prstGeom prst="rect">
                  <a:avLst/>
                </a:prstGeom>
                <a:solidFill>
                  <a:srgbClr val="9C5252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8237544" y="4797607"/>
                  <a:ext cx="442680" cy="172041"/>
                </a:xfrm>
                <a:prstGeom prst="rect">
                  <a:avLst/>
                </a:prstGeom>
                <a:solidFill>
                  <a:srgbClr val="CCFFCC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7077975" y="4975130"/>
                  <a:ext cx="1684822" cy="78633"/>
                </a:xfrm>
                <a:prstGeom prst="rect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8100574" y="5100037"/>
                  <a:ext cx="662223" cy="607489"/>
                </a:xfrm>
                <a:prstGeom prst="rect">
                  <a:avLst/>
                </a:prstGeom>
                <a:solidFill>
                  <a:srgbClr val="FF00FF"/>
                </a:solidFill>
                <a:ln w="285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7410807" y="5707525"/>
                  <a:ext cx="672516" cy="607489"/>
                </a:xfrm>
                <a:prstGeom prst="rect">
                  <a:avLst/>
                </a:prstGeom>
                <a:solidFill>
                  <a:srgbClr val="2F5897">
                    <a:lumMod val="60000"/>
                    <a:lumOff val="40000"/>
                  </a:srgbClr>
                </a:solidFill>
                <a:ln w="285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8075066" y="5707525"/>
                  <a:ext cx="687730" cy="607489"/>
                </a:xfrm>
                <a:prstGeom prst="rect">
                  <a:avLst/>
                </a:prstGeom>
                <a:solidFill>
                  <a:srgbClr val="008080"/>
                </a:solidFill>
                <a:ln w="285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7085955" y="5064795"/>
                  <a:ext cx="305170" cy="847874"/>
                </a:xfrm>
                <a:prstGeom prst="rect">
                  <a:avLst/>
                </a:prstGeom>
                <a:solidFill>
                  <a:srgbClr val="FF0000"/>
                </a:solidFill>
                <a:ln w="285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4791527" y="3352492"/>
            <a:ext cx="1636973" cy="1375243"/>
            <a:chOff x="4791527" y="3352492"/>
            <a:chExt cx="1636973" cy="1375243"/>
          </a:xfrm>
        </p:grpSpPr>
        <p:cxnSp>
          <p:nvCxnSpPr>
            <p:cNvPr id="103" name="Straight Arrow Connector 102"/>
            <p:cNvCxnSpPr/>
            <p:nvPr/>
          </p:nvCxnSpPr>
          <p:spPr>
            <a:xfrm flipV="1">
              <a:off x="5970374" y="3352492"/>
              <a:ext cx="10585" cy="1375243"/>
            </a:xfrm>
            <a:prstGeom prst="straightConnector1">
              <a:avLst/>
            </a:prstGeom>
            <a:noFill/>
            <a:ln w="76200" cap="flat" cmpd="sng" algn="ctr">
              <a:solidFill>
                <a:srgbClr val="6EB8EA"/>
              </a:solidFill>
              <a:prstDash val="solid"/>
              <a:headEnd type="triangle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07" name="TextBox 106"/>
            <p:cNvSpPr txBox="1"/>
            <p:nvPr/>
          </p:nvSpPr>
          <p:spPr>
            <a:xfrm>
              <a:off x="4791527" y="3657982"/>
              <a:ext cx="1636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Match DOMs</a:t>
              </a:r>
              <a:endParaRPr lang="en-US" sz="2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67717" y="3352492"/>
            <a:ext cx="1929242" cy="1373036"/>
            <a:chOff x="7267717" y="3352492"/>
            <a:chExt cx="1929242" cy="1373036"/>
          </a:xfrm>
        </p:grpSpPr>
        <p:cxnSp>
          <p:nvCxnSpPr>
            <p:cNvPr id="104" name="Straight Arrow Connector 103"/>
            <p:cNvCxnSpPr/>
            <p:nvPr/>
          </p:nvCxnSpPr>
          <p:spPr>
            <a:xfrm flipV="1">
              <a:off x="7267717" y="3352492"/>
              <a:ext cx="0" cy="1373036"/>
            </a:xfrm>
            <a:prstGeom prst="straightConnector1">
              <a:avLst/>
            </a:prstGeom>
            <a:noFill/>
            <a:ln w="76200" cap="flat" cmpd="sng" algn="ctr">
              <a:solidFill>
                <a:srgbClr val="6EB8EA"/>
              </a:solidFill>
              <a:prstDash val="solid"/>
              <a:headEnd type="triangle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08" name="TextBox 107"/>
            <p:cNvSpPr txBox="1"/>
            <p:nvPr/>
          </p:nvSpPr>
          <p:spPr>
            <a:xfrm>
              <a:off x="7325877" y="3633197"/>
              <a:ext cx="18710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Corr. Screen elements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060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2b. Screen Level Comparison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8228" y="5707939"/>
            <a:ext cx="8631560" cy="864096"/>
          </a:xfrm>
        </p:spPr>
        <p:txBody>
          <a:bodyPr>
            <a:noAutofit/>
          </a:bodyPr>
          <a:lstStyle/>
          <a:p>
            <a:r>
              <a:rPr lang="en-US" sz="2800" dirty="0" smtClean="0"/>
              <a:t>Like-colored (matched) screen-elements compared through visual comparison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272993" y="1783347"/>
            <a:ext cx="2688745" cy="3456384"/>
            <a:chOff x="1849153" y="1268760"/>
            <a:chExt cx="2095793" cy="28388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153" y="1268760"/>
              <a:ext cx="2095793" cy="283884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 bwMode="auto">
            <a:xfrm>
              <a:off x="1924941" y="1374670"/>
              <a:ext cx="1940436" cy="326138"/>
            </a:xfrm>
            <a:prstGeom prst="rect">
              <a:avLst/>
            </a:prstGeom>
            <a:solidFill>
              <a:srgbClr val="A9DA74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924941" y="1734710"/>
              <a:ext cx="716300" cy="360040"/>
            </a:xfrm>
            <a:prstGeom prst="rect">
              <a:avLst/>
            </a:prstGeom>
            <a:solidFill>
              <a:srgbClr val="FFCC66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659202" y="1742629"/>
              <a:ext cx="853696" cy="352121"/>
            </a:xfrm>
            <a:prstGeom prst="rect">
              <a:avLst/>
            </a:prstGeom>
            <a:solidFill>
              <a:srgbClr val="00B0F0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996949" y="2206159"/>
              <a:ext cx="1074450" cy="248631"/>
            </a:xfrm>
            <a:prstGeom prst="rect">
              <a:avLst/>
            </a:prstGeom>
            <a:solidFill>
              <a:srgbClr val="FFFF00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996949" y="2657214"/>
              <a:ext cx="1074450" cy="248631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258889" y="2957929"/>
              <a:ext cx="958416" cy="576981"/>
            </a:xfrm>
            <a:prstGeom prst="rect">
              <a:avLst/>
            </a:prstGeom>
            <a:solidFill>
              <a:srgbClr val="7030A0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993169" y="3678926"/>
              <a:ext cx="864096" cy="248631"/>
            </a:xfrm>
            <a:prstGeom prst="rect">
              <a:avLst/>
            </a:prstGeom>
            <a:solidFill>
              <a:srgbClr val="002060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charset="-128"/>
                <a:ea typeface="ＭＳ Ｐゴシック" charset="-12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21482" y="1783347"/>
            <a:ext cx="2564642" cy="3456384"/>
            <a:chOff x="5385106" y="1268760"/>
            <a:chExt cx="2067214" cy="287695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5106" y="1268760"/>
              <a:ext cx="2067214" cy="28769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Rectangle 15"/>
            <p:cNvSpPr/>
            <p:nvPr/>
          </p:nvSpPr>
          <p:spPr bwMode="auto">
            <a:xfrm>
              <a:off x="5446605" y="1391953"/>
              <a:ext cx="1944216" cy="360040"/>
            </a:xfrm>
            <a:prstGeom prst="rect">
              <a:avLst/>
            </a:prstGeom>
            <a:solidFill>
              <a:srgbClr val="A9DA74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496699" y="1772816"/>
              <a:ext cx="716300" cy="360040"/>
            </a:xfrm>
            <a:prstGeom prst="rect">
              <a:avLst/>
            </a:prstGeom>
            <a:solidFill>
              <a:srgbClr val="FFCC66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244338" y="1780735"/>
              <a:ext cx="796952" cy="352121"/>
            </a:xfrm>
            <a:prstGeom prst="rect">
              <a:avLst/>
            </a:prstGeom>
            <a:solidFill>
              <a:srgbClr val="00B0F0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534792" y="2244264"/>
              <a:ext cx="1074450" cy="248631"/>
            </a:xfrm>
            <a:prstGeom prst="rect">
              <a:avLst/>
            </a:prstGeom>
            <a:solidFill>
              <a:srgbClr val="FFFF00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528038" y="2601974"/>
              <a:ext cx="1513252" cy="217662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765130" y="2997397"/>
              <a:ext cx="958416" cy="576981"/>
            </a:xfrm>
            <a:prstGeom prst="rect">
              <a:avLst/>
            </a:prstGeom>
            <a:solidFill>
              <a:srgbClr val="7030A0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529122" y="3717032"/>
              <a:ext cx="864096" cy="248631"/>
            </a:xfrm>
            <a:prstGeom prst="rect">
              <a:avLst/>
            </a:prstGeom>
            <a:solidFill>
              <a:srgbClr val="002060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charset="-128"/>
                <a:ea typeface="ＭＳ Ｐゴシック" charset="-128"/>
              </a:endParaRPr>
            </a:p>
          </p:txBody>
        </p:sp>
      </p:grpSp>
      <p:pic>
        <p:nvPicPr>
          <p:cNvPr id="23" name="Picture 22" descr="ie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716204"/>
            <a:ext cx="626646" cy="626646"/>
          </a:xfrm>
          <a:prstGeom prst="rect">
            <a:avLst/>
          </a:prstGeom>
        </p:spPr>
      </p:pic>
      <p:pic>
        <p:nvPicPr>
          <p:cNvPr id="24" name="Picture 23" descr="firefox_log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745223"/>
            <a:ext cx="576064" cy="5442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7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516883" y="4831964"/>
            <a:ext cx="3143880" cy="1873186"/>
            <a:chOff x="1516883" y="4831964"/>
            <a:chExt cx="3143880" cy="187318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3767217" y="5926681"/>
              <a:ext cx="924" cy="409137"/>
            </a:xfrm>
            <a:prstGeom prst="straightConnector1">
              <a:avLst/>
            </a:prstGeom>
            <a:noFill/>
            <a:ln w="76200" cap="flat" cmpd="sng" algn="ctr">
              <a:solidFill>
                <a:srgbClr val="6EB8EA"/>
              </a:solidFill>
              <a:prstDash val="solid"/>
              <a:headEnd type="none"/>
              <a:tailEnd type="triangle" w="med" len="sm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" name="Straight Arrow Connector 5"/>
            <p:cNvCxnSpPr/>
            <p:nvPr/>
          </p:nvCxnSpPr>
          <p:spPr>
            <a:xfrm>
              <a:off x="2410836" y="5910338"/>
              <a:ext cx="924" cy="409137"/>
            </a:xfrm>
            <a:prstGeom prst="straightConnector1">
              <a:avLst/>
            </a:prstGeom>
            <a:noFill/>
            <a:ln w="76200" cap="flat" cmpd="sng" algn="ctr">
              <a:solidFill>
                <a:srgbClr val="6EB8EA"/>
              </a:solidFill>
              <a:prstDash val="solid"/>
              <a:headEnd type="none"/>
              <a:tailEnd type="triangle" w="med" len="sm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9" name="Straight Arrow Connector 8"/>
            <p:cNvCxnSpPr/>
            <p:nvPr/>
          </p:nvCxnSpPr>
          <p:spPr>
            <a:xfrm>
              <a:off x="3040645" y="4831964"/>
              <a:ext cx="0" cy="646326"/>
            </a:xfrm>
            <a:prstGeom prst="straightConnector1">
              <a:avLst/>
            </a:prstGeom>
            <a:noFill/>
            <a:ln w="76200" cap="flat" cmpd="sng" algn="ctr">
              <a:solidFill>
                <a:srgbClr val="6EB8EA"/>
              </a:solidFill>
              <a:prstDash val="solid"/>
              <a:headEnd type="none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1" name="Rectangle 10"/>
            <p:cNvSpPr/>
            <p:nvPr/>
          </p:nvSpPr>
          <p:spPr>
            <a:xfrm>
              <a:off x="1516883" y="5478290"/>
              <a:ext cx="3143880" cy="576064"/>
            </a:xfrm>
            <a:prstGeom prst="rect">
              <a:avLst/>
            </a:prstGeom>
            <a:gradFill rotWithShape="1">
              <a:gsLst>
                <a:gs pos="0">
                  <a:srgbClr val="63891F">
                    <a:shade val="51000"/>
                    <a:satMod val="130000"/>
                  </a:srgbClr>
                </a:gs>
                <a:gs pos="80000">
                  <a:srgbClr val="63891F">
                    <a:shade val="93000"/>
                    <a:satMod val="130000"/>
                  </a:srgbClr>
                </a:gs>
                <a:gs pos="100000">
                  <a:srgbClr val="63891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63891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rPr>
                <a:t>Machine 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rPr>
                <a:t>Learning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rPr>
                <a:t>based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rPr>
                <a:t> 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rPr>
                <a:t>Classifier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65836" y="6319475"/>
              <a:ext cx="805519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6600"/>
                  </a:solidFill>
                  <a:latin typeface="Palatino Linotype" pitchFamily="18" charset="0"/>
                </a:rPr>
                <a:t>YES</a:t>
              </a:r>
              <a:endParaRPr lang="en-US" b="1" dirty="0">
                <a:solidFill>
                  <a:srgbClr val="336600"/>
                </a:solidFill>
                <a:latin typeface="Palatino Linotype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68613" y="6335818"/>
              <a:ext cx="805519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  <a:latin typeface="Palatino Linotype" pitchFamily="18" charset="0"/>
                </a:rPr>
                <a:t>NO</a:t>
              </a:r>
              <a:endParaRPr lang="en-US" b="1" dirty="0">
                <a:solidFill>
                  <a:srgbClr val="FFC000"/>
                </a:solidFill>
                <a:latin typeface="Palatino Linotype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Comparison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763688" y="3956611"/>
            <a:ext cx="2431193" cy="1163385"/>
            <a:chOff x="1763688" y="3956611"/>
            <a:chExt cx="2431193" cy="1163385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3347865" y="3956611"/>
              <a:ext cx="847016" cy="587321"/>
            </a:xfrm>
            <a:prstGeom prst="straightConnector1">
              <a:avLst/>
            </a:prstGeom>
            <a:noFill/>
            <a:ln w="76200" cap="flat" cmpd="sng" algn="ctr">
              <a:solidFill>
                <a:srgbClr val="6EB8EA"/>
              </a:solidFill>
              <a:prstDash val="solid"/>
              <a:headEnd type="none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" name="Straight Arrow Connector 7"/>
            <p:cNvCxnSpPr/>
            <p:nvPr/>
          </p:nvCxnSpPr>
          <p:spPr>
            <a:xfrm>
              <a:off x="1763688" y="4010468"/>
              <a:ext cx="705966" cy="533464"/>
            </a:xfrm>
            <a:prstGeom prst="straightConnector1">
              <a:avLst/>
            </a:prstGeom>
            <a:noFill/>
            <a:ln w="76200" cap="flat" cmpd="sng" algn="ctr">
              <a:solidFill>
                <a:srgbClr val="6EB8EA"/>
              </a:solidFill>
              <a:prstDash val="solid"/>
              <a:headEnd type="none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0" name="Rectangle 9"/>
            <p:cNvSpPr/>
            <p:nvPr/>
          </p:nvSpPr>
          <p:spPr>
            <a:xfrm>
              <a:off x="1982765" y="4543932"/>
              <a:ext cx="2212116" cy="576064"/>
            </a:xfrm>
            <a:prstGeom prst="rect">
              <a:avLst/>
            </a:prstGeom>
            <a:gradFill rotWithShape="1">
              <a:gsLst>
                <a:gs pos="0">
                  <a:srgbClr val="63891F">
                    <a:shade val="51000"/>
                    <a:satMod val="130000"/>
                  </a:srgbClr>
                </a:gs>
                <a:gs pos="80000">
                  <a:srgbClr val="63891F">
                    <a:shade val="93000"/>
                    <a:satMod val="130000"/>
                  </a:srgbClr>
                </a:gs>
                <a:gs pos="100000">
                  <a:srgbClr val="63891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63891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rPr>
                <a:t>Extract</a:t>
              </a: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rPr>
                <a:t> Features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40152" y="2885829"/>
            <a:ext cx="2880320" cy="3516935"/>
            <a:chOff x="5940152" y="2885829"/>
            <a:chExt cx="2880320" cy="3516935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5940152" y="2885829"/>
              <a:ext cx="2808312" cy="3516935"/>
            </a:xfrm>
            <a:prstGeom prst="roundRect">
              <a:avLst/>
            </a:prstGeom>
            <a:solidFill>
              <a:srgbClr val="FFF1D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15" name="Content Placeholder 58"/>
            <p:cNvSpPr txBox="1">
              <a:spLocks/>
            </p:cNvSpPr>
            <p:nvPr/>
          </p:nvSpPr>
          <p:spPr>
            <a:xfrm>
              <a:off x="6156176" y="3071444"/>
              <a:ext cx="2664296" cy="32480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3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b="1" dirty="0" smtClean="0">
                  <a:solidFill>
                    <a:schemeClr val="bg1"/>
                  </a:solidFill>
                </a:rPr>
                <a:t>Features Used:</a:t>
              </a:r>
            </a:p>
            <a:p>
              <a:pPr>
                <a:spcBef>
                  <a:spcPts val="500"/>
                </a:spcBef>
              </a:pPr>
              <a:r>
                <a:rPr lang="en-US" sz="1700" dirty="0" smtClean="0">
                  <a:solidFill>
                    <a:schemeClr val="bg1"/>
                  </a:solidFill>
                </a:rPr>
                <a:t>Size difference </a:t>
              </a:r>
            </a:p>
            <a:p>
              <a:pPr>
                <a:spcBef>
                  <a:spcPts val="500"/>
                </a:spcBef>
              </a:pPr>
              <a:r>
                <a:rPr lang="en-US" sz="1700" dirty="0" smtClean="0">
                  <a:solidFill>
                    <a:schemeClr val="bg1"/>
                  </a:solidFill>
                </a:rPr>
                <a:t>Position difference/ displacement</a:t>
              </a:r>
            </a:p>
            <a:p>
              <a:pPr>
                <a:spcBef>
                  <a:spcPts val="500"/>
                </a:spcBef>
              </a:pPr>
              <a:r>
                <a:rPr lang="en-US" sz="1700" dirty="0" smtClean="0">
                  <a:solidFill>
                    <a:schemeClr val="bg1"/>
                  </a:solidFill>
                </a:rPr>
                <a:t>Absolute size</a:t>
              </a:r>
            </a:p>
            <a:p>
              <a:pPr>
                <a:spcBef>
                  <a:spcPts val="500"/>
                </a:spcBef>
              </a:pPr>
              <a:r>
                <a:rPr lang="en-US" sz="1700" dirty="0" smtClean="0">
                  <a:solidFill>
                    <a:schemeClr val="bg1"/>
                  </a:solidFill>
                </a:rPr>
                <a:t>Text value difference (based on DOM)</a:t>
              </a:r>
            </a:p>
            <a:p>
              <a:pPr>
                <a:spcBef>
                  <a:spcPts val="500"/>
                </a:spcBef>
              </a:pPr>
              <a:r>
                <a:rPr lang="en-US" sz="1700" dirty="0" smtClean="0">
                  <a:solidFill>
                    <a:schemeClr val="bg1"/>
                  </a:solidFill>
                  <a:sym typeface="Symbol"/>
                </a:rPr>
                <a:t></a:t>
              </a:r>
              <a:r>
                <a:rPr lang="en-US" sz="1700" baseline="30000" dirty="0" smtClean="0">
                  <a:solidFill>
                    <a:schemeClr val="bg1"/>
                  </a:solidFill>
                  <a:sym typeface="Symbol"/>
                </a:rPr>
                <a:t>2 </a:t>
              </a:r>
              <a:r>
                <a:rPr lang="en-US" sz="1700" dirty="0" smtClean="0">
                  <a:solidFill>
                    <a:schemeClr val="bg1"/>
                  </a:solidFill>
                  <a:sym typeface="Symbol"/>
                </a:rPr>
                <a:t>–</a:t>
              </a:r>
              <a:r>
                <a:rPr lang="en-US" sz="1700" dirty="0" smtClean="0">
                  <a:solidFill>
                    <a:schemeClr val="bg1"/>
                  </a:solidFill>
                </a:rPr>
                <a:t>Image distance (between images of 2 elements)</a:t>
              </a:r>
              <a:endParaRPr lang="en-US" sz="1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8000" y="1327138"/>
            <a:ext cx="5566833" cy="2852658"/>
            <a:chOff x="179512" y="692696"/>
            <a:chExt cx="6048672" cy="3212698"/>
          </a:xfrm>
        </p:grpSpPr>
        <p:grpSp>
          <p:nvGrpSpPr>
            <p:cNvPr id="17" name="Group 16"/>
            <p:cNvGrpSpPr/>
            <p:nvPr/>
          </p:nvGrpSpPr>
          <p:grpSpPr>
            <a:xfrm>
              <a:off x="3447582" y="1341788"/>
              <a:ext cx="2088232" cy="2509749"/>
              <a:chOff x="4139952" y="1351299"/>
              <a:chExt cx="2088232" cy="2509749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9952" y="1351299"/>
                <a:ext cx="2088232" cy="2509749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8" name="Rectangle 27"/>
              <p:cNvSpPr/>
              <p:nvPr/>
            </p:nvSpPr>
            <p:spPr bwMode="auto">
              <a:xfrm>
                <a:off x="4202076" y="1458768"/>
                <a:ext cx="1963983" cy="314086"/>
              </a:xfrm>
              <a:prstGeom prst="rect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charset="-128"/>
                  <a:ea typeface="ＭＳ Ｐゴシック" charset="-128"/>
                </a:endParaRPr>
              </a:p>
            </p:txBody>
          </p:sp>
          <p:pic>
            <p:nvPicPr>
              <p:cNvPr id="29" name="Picture 28" descr="ie-logo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654187" y="3406028"/>
                <a:ext cx="510240" cy="455020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414740" y="1395645"/>
              <a:ext cx="2074871" cy="2509749"/>
              <a:chOff x="1272993" y="1351299"/>
              <a:chExt cx="2074871" cy="250974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272993" y="1351299"/>
                <a:ext cx="2074871" cy="2509749"/>
                <a:chOff x="1272993" y="1351299"/>
                <a:chExt cx="2794855" cy="3456384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2993" y="1351299"/>
                  <a:ext cx="2794855" cy="3456384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26" name="Rectangle 25"/>
                <p:cNvSpPr/>
                <p:nvPr/>
              </p:nvSpPr>
              <p:spPr bwMode="auto">
                <a:xfrm>
                  <a:off x="1374060" y="1480248"/>
                  <a:ext cx="2587678" cy="397083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ctr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Ｐゴシック" charset="-128"/>
                    <a:ea typeface="ＭＳ Ｐゴシック" charset="-128"/>
                  </a:endParaRPr>
                </a:p>
              </p:txBody>
            </p:sp>
          </p:grpSp>
          <p:pic>
            <p:nvPicPr>
              <p:cNvPr id="24" name="Picture 23" descr="firefox_logo.jp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00243" y="3385845"/>
                <a:ext cx="427664" cy="395175"/>
              </a:xfrm>
              <a:prstGeom prst="rect">
                <a:avLst/>
              </a:prstGeom>
            </p:spPr>
          </p:pic>
        </p:grpSp>
        <p:pic>
          <p:nvPicPr>
            <p:cNvPr id="19" name="Picture 6" descr=" Desktop Wallpaper · Gallery · Miscellaneous &#10; Nvidia Ey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50783" y="1763342"/>
              <a:ext cx="846941" cy="516000"/>
            </a:xfrm>
            <a:prstGeom prst="rect">
              <a:avLst/>
            </a:prstGeom>
            <a:noFill/>
          </p:spPr>
        </p:pic>
        <p:cxnSp>
          <p:nvCxnSpPr>
            <p:cNvPr id="20" name="Straight Arrow Connector 19"/>
            <p:cNvCxnSpPr/>
            <p:nvPr/>
          </p:nvCxnSpPr>
          <p:spPr bwMode="auto">
            <a:xfrm>
              <a:off x="2469654" y="1606300"/>
              <a:ext cx="1040052" cy="0"/>
            </a:xfrm>
            <a:prstGeom prst="straightConnector1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8C8C8"/>
                </a:gs>
              </a:gsLst>
              <a:lin ang="5400000" scaled="1"/>
            </a:gradFill>
            <a:ln w="28575" cap="flat" cmpd="sng" algn="ctr">
              <a:solidFill>
                <a:srgbClr val="C0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2600642" y="1052736"/>
              <a:ext cx="7472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ym typeface="Symbol"/>
                </a:rPr>
                <a:t> ?</a:t>
              </a:r>
              <a:endParaRPr lang="en-US" sz="3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9512" y="692696"/>
              <a:ext cx="6048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alibri" pitchFamily="34" charset="0"/>
                  <a:cs typeface="Calibri" pitchFamily="34" charset="0"/>
                </a:rPr>
                <a:t>Do these screen elements look the same ?</a:t>
              </a: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 bwMode="auto">
          <a:xfrm>
            <a:off x="4194881" y="4831964"/>
            <a:ext cx="1745271" cy="0"/>
          </a:xfrm>
          <a:prstGeom prst="straightConnector1">
            <a:avLst/>
          </a:prstGeom>
          <a:gradFill rotWithShape="0">
            <a:gsLst>
              <a:gs pos="0">
                <a:srgbClr val="FFFFFF"/>
              </a:gs>
              <a:gs pos="100000">
                <a:srgbClr val="C8C8C8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ysDash"/>
            <a:round/>
            <a:headEnd type="arrow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25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428750" y="5386917"/>
            <a:ext cx="3323167" cy="78316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8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590467" y="4332304"/>
            <a:ext cx="2331843" cy="1787842"/>
            <a:chOff x="6590467" y="4288508"/>
            <a:chExt cx="2331843" cy="178784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736972" y="4288508"/>
              <a:ext cx="0" cy="791394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>
                  <a:lumMod val="75000"/>
                </a:schemeClr>
              </a:solidFill>
              <a:prstDash val="solid"/>
              <a:headEnd type="none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23" name="Rectangle 22"/>
            <p:cNvSpPr/>
            <p:nvPr/>
          </p:nvSpPr>
          <p:spPr>
            <a:xfrm>
              <a:off x="6590467" y="5065124"/>
              <a:ext cx="2331843" cy="1011226"/>
            </a:xfrm>
            <a:prstGeom prst="rect">
              <a:avLst/>
            </a:prstGeom>
            <a:gradFill rotWithShape="1">
              <a:gsLst>
                <a:gs pos="0">
                  <a:srgbClr val="63891F">
                    <a:tint val="50000"/>
                    <a:satMod val="300000"/>
                  </a:srgbClr>
                </a:gs>
                <a:gs pos="35000">
                  <a:srgbClr val="63891F">
                    <a:tint val="37000"/>
                    <a:satMod val="300000"/>
                  </a:srgbClr>
                </a:gs>
                <a:gs pos="100000">
                  <a:srgbClr val="63891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3891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rPr>
                <a:t>Machine Learning based Classifier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 the </a:t>
            </a:r>
            <a:r>
              <a:rPr lang="en-US" dirty="0" smtClean="0"/>
              <a:t>classifier</a:t>
            </a:r>
            <a:br>
              <a:rPr lang="en-US" dirty="0" smtClean="0"/>
            </a:br>
            <a:r>
              <a:rPr lang="en-US" dirty="0" smtClean="0"/>
              <a:t>(offline – single time)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4144970" y="3427008"/>
            <a:ext cx="2165177" cy="1008570"/>
            <a:chOff x="4144970" y="3383212"/>
            <a:chExt cx="2165177" cy="100857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144970" y="3859805"/>
              <a:ext cx="748973" cy="10640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>
                  <a:lumMod val="75000"/>
                </a:schemeClr>
              </a:solidFill>
              <a:prstDash val="solid"/>
              <a:headEnd type="none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8" name="Rectangle 17"/>
            <p:cNvSpPr/>
            <p:nvPr/>
          </p:nvSpPr>
          <p:spPr>
            <a:xfrm>
              <a:off x="4884735" y="3383212"/>
              <a:ext cx="1425412" cy="1008570"/>
            </a:xfrm>
            <a:prstGeom prst="rect">
              <a:avLst/>
            </a:prstGeom>
            <a:gradFill rotWithShape="1">
              <a:gsLst>
                <a:gs pos="0">
                  <a:srgbClr val="63891F">
                    <a:shade val="51000"/>
                    <a:satMod val="130000"/>
                  </a:srgbClr>
                </a:gs>
                <a:gs pos="80000">
                  <a:srgbClr val="63891F">
                    <a:shade val="93000"/>
                    <a:satMod val="130000"/>
                  </a:srgbClr>
                </a:gs>
                <a:gs pos="100000">
                  <a:srgbClr val="63891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63891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rPr>
                <a:t>Feature Extraction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10147" y="3427008"/>
            <a:ext cx="2146465" cy="1008570"/>
            <a:chOff x="6310147" y="3383212"/>
            <a:chExt cx="2146465" cy="1008570"/>
          </a:xfrm>
        </p:grpSpPr>
        <p:cxnSp>
          <p:nvCxnSpPr>
            <p:cNvPr id="6" name="Straight Arrow Connector 5"/>
            <p:cNvCxnSpPr>
              <a:stCxn id="18" idx="3"/>
              <a:endCxn id="19" idx="1"/>
            </p:cNvCxnSpPr>
            <p:nvPr/>
          </p:nvCxnSpPr>
          <p:spPr>
            <a:xfrm flipV="1">
              <a:off x="6310147" y="3887497"/>
              <a:ext cx="748972" cy="10949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>
                  <a:lumMod val="75000"/>
                </a:schemeClr>
              </a:solidFill>
              <a:prstDash val="solid"/>
              <a:headEnd type="none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9" name="Rectangle 18"/>
            <p:cNvSpPr/>
            <p:nvPr/>
          </p:nvSpPr>
          <p:spPr>
            <a:xfrm>
              <a:off x="7059119" y="3383212"/>
              <a:ext cx="1397493" cy="100857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rPr>
                <a:t>Supervised Machine Learning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57333" y="1613971"/>
            <a:ext cx="1834145" cy="1835859"/>
            <a:chOff x="3257333" y="1570175"/>
            <a:chExt cx="1834145" cy="1835859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3697915" y="2746891"/>
              <a:ext cx="0" cy="659143"/>
            </a:xfrm>
            <a:prstGeom prst="straightConnector1">
              <a:avLst/>
            </a:prstGeom>
            <a:noFill/>
            <a:ln w="127000" cap="flat" cmpd="sng" algn="ctr">
              <a:solidFill>
                <a:srgbClr val="6076B4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24" name="Group 23"/>
            <p:cNvGrpSpPr/>
            <p:nvPr/>
          </p:nvGrpSpPr>
          <p:grpSpPr>
            <a:xfrm>
              <a:off x="3257333" y="1570175"/>
              <a:ext cx="1834145" cy="1176715"/>
              <a:chOff x="2339752" y="813227"/>
              <a:chExt cx="2141938" cy="1380566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9752" y="1017078"/>
                <a:ext cx="1176715" cy="1176715"/>
              </a:xfrm>
              <a:prstGeom prst="rect">
                <a:avLst/>
              </a:prstGeom>
            </p:spPr>
          </p:pic>
          <p:sp>
            <p:nvSpPr>
              <p:cNvPr id="26" name="Pentagon 25"/>
              <p:cNvSpPr/>
              <p:nvPr/>
            </p:nvSpPr>
            <p:spPr>
              <a:xfrm rot="19800000" flipH="1">
                <a:off x="3243918" y="813227"/>
                <a:ext cx="896986" cy="372318"/>
              </a:xfrm>
              <a:prstGeom prst="homePlate">
                <a:avLst/>
              </a:prstGeom>
              <a:solidFill>
                <a:srgbClr val="63891F">
                  <a:lumMod val="75000"/>
                </a:srgb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rPr>
                  <a:t>False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endParaRPr>
              </a:p>
            </p:txBody>
          </p:sp>
          <p:sp>
            <p:nvSpPr>
              <p:cNvPr id="27" name="Pentagon 26"/>
              <p:cNvSpPr/>
              <p:nvPr/>
            </p:nvSpPr>
            <p:spPr>
              <a:xfrm rot="19800000" flipH="1">
                <a:off x="3584703" y="1245074"/>
                <a:ext cx="896987" cy="372318"/>
              </a:xfrm>
              <a:prstGeom prst="homePlat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rPr>
                  <a:t>True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Palatino Linotype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402164" y="1937662"/>
            <a:ext cx="3816887" cy="4788943"/>
            <a:chOff x="402164" y="1937662"/>
            <a:chExt cx="3816887" cy="4788943"/>
          </a:xfrm>
        </p:grpSpPr>
        <p:grpSp>
          <p:nvGrpSpPr>
            <p:cNvPr id="43" name="Group 42"/>
            <p:cNvGrpSpPr/>
            <p:nvPr/>
          </p:nvGrpSpPr>
          <p:grpSpPr>
            <a:xfrm>
              <a:off x="402164" y="1937662"/>
              <a:ext cx="3816887" cy="4788943"/>
              <a:chOff x="402164" y="1893866"/>
              <a:chExt cx="3816887" cy="478894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497862" y="4288508"/>
                <a:ext cx="1012567" cy="1546748"/>
                <a:chOff x="4424854" y="17593115"/>
                <a:chExt cx="1624934" cy="2197801"/>
              </a:xfrm>
            </p:grpSpPr>
            <p:sp>
              <p:nvSpPr>
                <p:cNvPr id="9" name="Folded Corner 8"/>
                <p:cNvSpPr/>
                <p:nvPr/>
              </p:nvSpPr>
              <p:spPr>
                <a:xfrm>
                  <a:off x="4424854" y="17593115"/>
                  <a:ext cx="1167734" cy="1740601"/>
                </a:xfrm>
                <a:prstGeom prst="foldedCorner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Folded Corner 9"/>
                <p:cNvSpPr/>
                <p:nvPr/>
              </p:nvSpPr>
              <p:spPr>
                <a:xfrm>
                  <a:off x="4577254" y="17745515"/>
                  <a:ext cx="1167734" cy="1740601"/>
                </a:xfrm>
                <a:prstGeom prst="foldedCorner">
                  <a:avLst/>
                </a:prstGeom>
                <a:gradFill rotWithShape="1">
                  <a:gsLst>
                    <a:gs pos="0">
                      <a:srgbClr val="6076B4">
                        <a:shade val="51000"/>
                        <a:satMod val="130000"/>
                      </a:srgbClr>
                    </a:gs>
                    <a:gs pos="80000">
                      <a:srgbClr val="6076B4">
                        <a:shade val="93000"/>
                        <a:satMod val="130000"/>
                      </a:srgbClr>
                    </a:gs>
                    <a:gs pos="100000">
                      <a:srgbClr val="6076B4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6076B4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Folded Corner 10"/>
                <p:cNvSpPr/>
                <p:nvPr/>
              </p:nvSpPr>
              <p:spPr>
                <a:xfrm>
                  <a:off x="4729654" y="17897915"/>
                  <a:ext cx="1167734" cy="1740601"/>
                </a:xfrm>
                <a:prstGeom prst="foldedCorner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Folded Corner 11"/>
                <p:cNvSpPr/>
                <p:nvPr/>
              </p:nvSpPr>
              <p:spPr>
                <a:xfrm>
                  <a:off x="4882054" y="18050315"/>
                  <a:ext cx="1167734" cy="1740601"/>
                </a:xfrm>
                <a:prstGeom prst="foldedCorner">
                  <a:avLst/>
                </a:prstGeom>
                <a:gradFill rotWithShape="1">
                  <a:gsLst>
                    <a:gs pos="0">
                      <a:srgbClr val="6076B4">
                        <a:shade val="51000"/>
                        <a:satMod val="130000"/>
                      </a:srgbClr>
                    </a:gs>
                    <a:gs pos="80000">
                      <a:srgbClr val="6076B4">
                        <a:shade val="93000"/>
                        <a:satMod val="130000"/>
                      </a:srgbClr>
                    </a:gs>
                    <a:gs pos="100000">
                      <a:srgbClr val="6076B4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6076B4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469362" y="1893866"/>
                <a:ext cx="1041067" cy="1489346"/>
                <a:chOff x="4450587" y="20225642"/>
                <a:chExt cx="1624934" cy="2197801"/>
              </a:xfrm>
            </p:grpSpPr>
            <p:sp>
              <p:nvSpPr>
                <p:cNvPr id="14" name="Folded Corner 13"/>
                <p:cNvSpPr/>
                <p:nvPr/>
              </p:nvSpPr>
              <p:spPr>
                <a:xfrm>
                  <a:off x="4450587" y="20225642"/>
                  <a:ext cx="1167734" cy="1740601"/>
                </a:xfrm>
                <a:prstGeom prst="foldedCorner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olded Corner 14"/>
                <p:cNvSpPr/>
                <p:nvPr/>
              </p:nvSpPr>
              <p:spPr>
                <a:xfrm>
                  <a:off x="4602987" y="20378042"/>
                  <a:ext cx="1167734" cy="1740601"/>
                </a:xfrm>
                <a:prstGeom prst="foldedCorner">
                  <a:avLst/>
                </a:prstGeom>
                <a:gradFill rotWithShape="1">
                  <a:gsLst>
                    <a:gs pos="0">
                      <a:srgbClr val="9C5252">
                        <a:shade val="51000"/>
                        <a:satMod val="130000"/>
                      </a:srgbClr>
                    </a:gs>
                    <a:gs pos="80000">
                      <a:srgbClr val="9C5252">
                        <a:shade val="93000"/>
                        <a:satMod val="130000"/>
                      </a:srgbClr>
                    </a:gs>
                    <a:gs pos="100000">
                      <a:srgbClr val="9C525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9C525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olded Corner 15"/>
                <p:cNvSpPr/>
                <p:nvPr/>
              </p:nvSpPr>
              <p:spPr>
                <a:xfrm>
                  <a:off x="4755387" y="20530442"/>
                  <a:ext cx="1167734" cy="1740601"/>
                </a:xfrm>
                <a:prstGeom prst="foldedCorner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olded Corner 16"/>
                <p:cNvSpPr/>
                <p:nvPr/>
              </p:nvSpPr>
              <p:spPr>
                <a:xfrm>
                  <a:off x="4907787" y="20682842"/>
                  <a:ext cx="1167734" cy="1740601"/>
                </a:xfrm>
                <a:prstGeom prst="foldedCorner">
                  <a:avLst/>
                </a:prstGeom>
                <a:gradFill rotWithShape="1">
                  <a:gsLst>
                    <a:gs pos="0">
                      <a:srgbClr val="9C5252">
                        <a:shade val="51000"/>
                        <a:satMod val="130000"/>
                      </a:srgbClr>
                    </a:gs>
                    <a:gs pos="80000">
                      <a:srgbClr val="9C5252">
                        <a:shade val="93000"/>
                        <a:satMod val="130000"/>
                      </a:srgbClr>
                    </a:gs>
                    <a:gs pos="100000">
                      <a:srgbClr val="9C525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9C5252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Palatino Linotype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402164" y="5851812"/>
                <a:ext cx="38168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Screens with </a:t>
                </a:r>
                <a:r>
                  <a:rPr kumimoji="0" lang="en-US" sz="2400" b="0" i="1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(known)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Cross-Browser</a:t>
                </a:r>
                <a:r>
                  <a:rPr kumimoji="0" lang="en-US" sz="2400" kern="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Differences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pic>
          <p:nvPicPr>
            <p:cNvPr id="29" name="Picture 3" descr="C:\Documents and Settings\shauvik\Desktop\BrowserIcons\PNG\Firefo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2763" y="2300288"/>
              <a:ext cx="624753" cy="552959"/>
            </a:xfrm>
            <a:prstGeom prst="rect">
              <a:avLst/>
            </a:prstGeom>
            <a:noFill/>
          </p:spPr>
        </p:pic>
        <p:pic>
          <p:nvPicPr>
            <p:cNvPr id="30" name="Picture 4" descr="C:\Documents and Settings\shauvik\Desktop\BrowserIcons\PNG\I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62282" y="4661941"/>
              <a:ext cx="631225" cy="604619"/>
            </a:xfrm>
            <a:prstGeom prst="rect">
              <a:avLst/>
            </a:prstGeom>
            <a:noFill/>
          </p:spPr>
        </p:pic>
      </p:grpSp>
      <p:grpSp>
        <p:nvGrpSpPr>
          <p:cNvPr id="4" name="Group 3"/>
          <p:cNvGrpSpPr/>
          <p:nvPr/>
        </p:nvGrpSpPr>
        <p:grpSpPr>
          <a:xfrm>
            <a:off x="2510429" y="2881043"/>
            <a:ext cx="3416238" cy="2611896"/>
            <a:chOff x="2510429" y="2837247"/>
            <a:chExt cx="3416238" cy="2611896"/>
          </a:xfrm>
        </p:grpSpPr>
        <p:cxnSp>
          <p:nvCxnSpPr>
            <p:cNvPr id="20" name="Straight Arrow Connector 19"/>
            <p:cNvCxnSpPr>
              <a:stCxn id="17" idx="3"/>
            </p:cNvCxnSpPr>
            <p:nvPr/>
          </p:nvCxnSpPr>
          <p:spPr>
            <a:xfrm>
              <a:off x="2510429" y="2837247"/>
              <a:ext cx="574106" cy="486487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>
                  <a:lumMod val="75000"/>
                </a:schemeClr>
              </a:solidFill>
              <a:prstDash val="solid"/>
              <a:headEnd type="oval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1" name="Straight Arrow Connector 20"/>
            <p:cNvCxnSpPr>
              <a:stCxn id="12" idx="3"/>
            </p:cNvCxnSpPr>
            <p:nvPr/>
          </p:nvCxnSpPr>
          <p:spPr>
            <a:xfrm flipV="1">
              <a:off x="2510429" y="4470503"/>
              <a:ext cx="574106" cy="796057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>
                  <a:lumMod val="75000"/>
                </a:schemeClr>
              </a:solidFill>
              <a:prstDash val="solid"/>
              <a:headEnd type="oval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31" name="Folded Corner 30"/>
            <p:cNvSpPr/>
            <p:nvPr/>
          </p:nvSpPr>
          <p:spPr>
            <a:xfrm>
              <a:off x="3084535" y="3406034"/>
              <a:ext cx="1012567" cy="792936"/>
            </a:xfrm>
            <a:prstGeom prst="foldedCorne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32" name="Folded Corner 31"/>
            <p:cNvSpPr/>
            <p:nvPr/>
          </p:nvSpPr>
          <p:spPr>
            <a:xfrm>
              <a:off x="3179503" y="3478041"/>
              <a:ext cx="1061616" cy="828183"/>
            </a:xfrm>
            <a:prstGeom prst="foldedCorner">
              <a:avLst/>
            </a:prstGeom>
            <a:solidFill>
              <a:srgbClr val="99CC00"/>
            </a:solidFill>
            <a:ln w="9525" cap="flat" cmpd="sng" algn="ctr">
              <a:solidFill>
                <a:srgbClr val="6076B4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33" name="Folded Corner 32"/>
            <p:cNvSpPr/>
            <p:nvPr/>
          </p:nvSpPr>
          <p:spPr>
            <a:xfrm>
              <a:off x="3274469" y="3599465"/>
              <a:ext cx="1038657" cy="814014"/>
            </a:xfrm>
            <a:prstGeom prst="foldedCorne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34" name="Folded Corner 33"/>
            <p:cNvSpPr/>
            <p:nvPr/>
          </p:nvSpPr>
          <p:spPr>
            <a:xfrm>
              <a:off x="3369437" y="3693733"/>
              <a:ext cx="1087706" cy="827000"/>
            </a:xfrm>
            <a:prstGeom prst="foldedCorner">
              <a:avLst/>
            </a:prstGeom>
            <a:gradFill flip="none" rotWithShape="1">
              <a:gsLst>
                <a:gs pos="0">
                  <a:srgbClr val="99CC00">
                    <a:shade val="30000"/>
                    <a:satMod val="115000"/>
                  </a:srgbClr>
                </a:gs>
                <a:gs pos="50000">
                  <a:srgbClr val="99CC00">
                    <a:shade val="67500"/>
                    <a:satMod val="115000"/>
                  </a:srgbClr>
                </a:gs>
                <a:gs pos="100000">
                  <a:srgbClr val="99CC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rgbClr val="6076B4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41991" y="4618146"/>
              <a:ext cx="29846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Set of screen-element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 comparison instances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6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Report Generation</a:t>
            </a:r>
            <a:br>
              <a:rPr lang="en-US" dirty="0" smtClean="0"/>
            </a:br>
            <a:r>
              <a:rPr lang="en-US" dirty="0" smtClean="0"/>
              <a:t>(Clustering)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 descr="Screen shot 2012-04-16 at 8.15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2" y="1737038"/>
            <a:ext cx="8430974" cy="457197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47381" y="3327526"/>
            <a:ext cx="3995443" cy="263652"/>
            <a:chOff x="547381" y="3327526"/>
            <a:chExt cx="3995443" cy="263652"/>
          </a:xfrm>
        </p:grpSpPr>
        <p:sp>
          <p:nvSpPr>
            <p:cNvPr id="3" name="Rectangle 2"/>
            <p:cNvSpPr/>
            <p:nvPr/>
          </p:nvSpPr>
          <p:spPr>
            <a:xfrm>
              <a:off x="547381" y="3328409"/>
              <a:ext cx="492643" cy="262769"/>
            </a:xfrm>
            <a:prstGeom prst="rect">
              <a:avLst/>
            </a:prstGeom>
            <a:noFill/>
            <a:ln w="28575" cmpd="sng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70528" y="3328409"/>
              <a:ext cx="1314581" cy="262769"/>
            </a:xfrm>
            <a:prstGeom prst="rect">
              <a:avLst/>
            </a:prstGeom>
            <a:noFill/>
            <a:ln w="28575" cmpd="sng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70953" y="3327526"/>
              <a:ext cx="1314581" cy="262769"/>
            </a:xfrm>
            <a:prstGeom prst="rect">
              <a:avLst/>
            </a:prstGeom>
            <a:noFill/>
            <a:ln w="28575" cmpd="sng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73986" y="3328409"/>
              <a:ext cx="568838" cy="261886"/>
            </a:xfrm>
            <a:prstGeom prst="rect">
              <a:avLst/>
            </a:prstGeom>
            <a:noFill/>
            <a:ln w="28575" cmpd="sng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2835" y="3554925"/>
            <a:ext cx="4257151" cy="291997"/>
            <a:chOff x="682835" y="3554925"/>
            <a:chExt cx="4257151" cy="291997"/>
          </a:xfrm>
        </p:grpSpPr>
        <p:sp>
          <p:nvSpPr>
            <p:cNvPr id="6" name="Curved Down Arrow 5"/>
            <p:cNvSpPr/>
            <p:nvPr/>
          </p:nvSpPr>
          <p:spPr>
            <a:xfrm rot="2490003">
              <a:off x="682835" y="3554925"/>
              <a:ext cx="794325" cy="291995"/>
            </a:xfrm>
            <a:prstGeom prst="curvedDownArrow">
              <a:avLst>
                <a:gd name="adj1" fmla="val 38516"/>
                <a:gd name="adj2" fmla="val 98969"/>
                <a:gd name="adj3" fmla="val 2374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Curved Down Arrow 16"/>
            <p:cNvSpPr/>
            <p:nvPr/>
          </p:nvSpPr>
          <p:spPr>
            <a:xfrm rot="2490003">
              <a:off x="1623632" y="3554925"/>
              <a:ext cx="794325" cy="291995"/>
            </a:xfrm>
            <a:prstGeom prst="curvedDownArrow">
              <a:avLst>
                <a:gd name="adj1" fmla="val 38516"/>
                <a:gd name="adj2" fmla="val 98969"/>
                <a:gd name="adj3" fmla="val 2374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urved Down Arrow 17"/>
            <p:cNvSpPr/>
            <p:nvPr/>
          </p:nvSpPr>
          <p:spPr>
            <a:xfrm rot="2490003">
              <a:off x="3094174" y="3554927"/>
              <a:ext cx="794325" cy="291995"/>
            </a:xfrm>
            <a:prstGeom prst="curvedDownArrow">
              <a:avLst>
                <a:gd name="adj1" fmla="val 38516"/>
                <a:gd name="adj2" fmla="val 98969"/>
                <a:gd name="adj3" fmla="val 2374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urved Down Arrow 18"/>
            <p:cNvSpPr/>
            <p:nvPr/>
          </p:nvSpPr>
          <p:spPr>
            <a:xfrm rot="2490003">
              <a:off x="4145661" y="3554927"/>
              <a:ext cx="794325" cy="291995"/>
            </a:xfrm>
            <a:prstGeom prst="curvedDownArrow">
              <a:avLst>
                <a:gd name="adj1" fmla="val 38516"/>
                <a:gd name="adj2" fmla="val 98969"/>
                <a:gd name="adj3" fmla="val 2374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2233" y="3276751"/>
            <a:ext cx="5782972" cy="338667"/>
            <a:chOff x="502233" y="3276751"/>
            <a:chExt cx="5782972" cy="338667"/>
          </a:xfrm>
        </p:grpSpPr>
        <p:grpSp>
          <p:nvGrpSpPr>
            <p:cNvPr id="25" name="Group 24"/>
            <p:cNvGrpSpPr/>
            <p:nvPr/>
          </p:nvGrpSpPr>
          <p:grpSpPr>
            <a:xfrm>
              <a:off x="502233" y="3276751"/>
              <a:ext cx="4018695" cy="338667"/>
              <a:chOff x="500965" y="2871647"/>
              <a:chExt cx="4018695" cy="338667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00965" y="2871647"/>
                <a:ext cx="539059" cy="33866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61566" y="2871647"/>
                <a:ext cx="2723968" cy="33866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973986" y="2871647"/>
                <a:ext cx="545674" cy="33866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714934" y="3276751"/>
              <a:ext cx="1570271" cy="338667"/>
              <a:chOff x="4713666" y="2871647"/>
              <a:chExt cx="1570271" cy="33866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713666" y="2871647"/>
                <a:ext cx="672563" cy="33866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493974" y="2871647"/>
                <a:ext cx="789963" cy="33866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502233" y="3276751"/>
            <a:ext cx="7440618" cy="338667"/>
            <a:chOff x="457532" y="4062488"/>
            <a:chExt cx="7440618" cy="338667"/>
          </a:xfrm>
        </p:grpSpPr>
        <p:sp>
          <p:nvSpPr>
            <p:cNvPr id="13" name="Rectangle 12"/>
            <p:cNvSpPr/>
            <p:nvPr/>
          </p:nvSpPr>
          <p:spPr>
            <a:xfrm>
              <a:off x="4670233" y="4062488"/>
              <a:ext cx="3227917" cy="338667"/>
            </a:xfrm>
            <a:prstGeom prst="rect">
              <a:avLst/>
            </a:prstGeom>
            <a:noFill/>
            <a:ln w="57150" cmpd="sng">
              <a:solidFill>
                <a:srgbClr val="16649A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532" y="4062488"/>
              <a:ext cx="4062485" cy="338667"/>
            </a:xfrm>
            <a:prstGeom prst="rect">
              <a:avLst/>
            </a:prstGeom>
            <a:noFill/>
            <a:ln w="57150" cmpd="sng">
              <a:solidFill>
                <a:srgbClr val="16649A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Left-Right Arrow 30"/>
          <p:cNvSpPr/>
          <p:nvPr/>
        </p:nvSpPr>
        <p:spPr>
          <a:xfrm>
            <a:off x="3514187" y="4160511"/>
            <a:ext cx="2331842" cy="71166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9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RQ1</a:t>
            </a:r>
            <a:r>
              <a:rPr lang="en-US" sz="3200" dirty="0"/>
              <a:t> </a:t>
            </a:r>
            <a:r>
              <a:rPr lang="en-US" sz="3200" dirty="0" smtClean="0"/>
              <a:t>(Effectiveness</a:t>
            </a:r>
            <a:r>
              <a:rPr lang="en-US" sz="3200" dirty="0" smtClean="0"/>
              <a:t>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Can </a:t>
            </a:r>
            <a:r>
              <a:rPr lang="en-US" sz="3200" b="1" dirty="0" err="1" smtClean="0"/>
              <a:t>CrossCheck</a:t>
            </a:r>
            <a:r>
              <a:rPr lang="en-US" sz="3200" dirty="0" smtClean="0"/>
              <a:t>  </a:t>
            </a:r>
            <a:r>
              <a:rPr lang="en-US" sz="3200" dirty="0"/>
              <a:t>identify different kinds </a:t>
            </a:r>
            <a:r>
              <a:rPr lang="en-US" sz="3200" dirty="0" smtClean="0"/>
              <a:t>of CBDs </a:t>
            </a:r>
            <a:r>
              <a:rPr lang="en-US" sz="3200" dirty="0"/>
              <a:t>in real-world web applications and </a:t>
            </a:r>
            <a:r>
              <a:rPr lang="en-US" sz="3200" dirty="0" smtClean="0"/>
              <a:t>correlate them </a:t>
            </a:r>
            <a:r>
              <a:rPr lang="en-US" sz="3200" dirty="0"/>
              <a:t>to identify XBIs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RQ2 (Improvement</a:t>
            </a:r>
            <a:r>
              <a:rPr lang="en-US" sz="3200" dirty="0" smtClean="0"/>
              <a:t>)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How </a:t>
            </a:r>
            <a:r>
              <a:rPr lang="en-US" sz="3200" dirty="0"/>
              <a:t>effective is </a:t>
            </a:r>
            <a:r>
              <a:rPr lang="en-US" sz="3200" b="1" dirty="0" err="1" smtClean="0"/>
              <a:t>CrossCheck</a:t>
            </a:r>
            <a:r>
              <a:rPr lang="en-US" sz="3200" dirty="0" smtClean="0"/>
              <a:t>  </a:t>
            </a:r>
            <a:r>
              <a:rPr lang="en-US" sz="3200" dirty="0"/>
              <a:t>when compared </a:t>
            </a:r>
            <a:r>
              <a:rPr lang="en-US" sz="3200" dirty="0" smtClean="0"/>
              <a:t>to </a:t>
            </a:r>
            <a:r>
              <a:rPr lang="en-US" sz="3200" dirty="0" err="1" smtClean="0"/>
              <a:t>CrossT</a:t>
            </a:r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en-US" sz="3200" dirty="0" err="1" smtClean="0"/>
              <a:t>WebDiff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7416" y="1365250"/>
            <a:ext cx="8276167" cy="520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Subjects: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105416"/>
              </p:ext>
            </p:extLst>
          </p:nvPr>
        </p:nvGraphicFramePr>
        <p:xfrm>
          <a:off x="283633" y="2083983"/>
          <a:ext cx="8606367" cy="4345143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359213"/>
                <a:gridCol w="2822067"/>
                <a:gridCol w="1249772"/>
                <a:gridCol w="403152"/>
                <a:gridCol w="413232"/>
                <a:gridCol w="725674"/>
                <a:gridCol w="836541"/>
                <a:gridCol w="796716"/>
              </a:tblGrid>
              <a:tr h="45179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Web App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URL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Type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dirty="0" smtClean="0"/>
                        <a:t>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dirty="0" smtClean="0"/>
                        <a:t>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DOM Nodes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min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max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/>
                        <a:t>avg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05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Restaurant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http://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localhost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/restaurant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Information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785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846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821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Organizer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http://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localhost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/organizer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Productivity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13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99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10001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27482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13051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err="1" smtClean="0"/>
                        <a:t>GrantaBooks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http://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grantabooks.com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Publisher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15625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37800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25852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err="1" smtClean="0"/>
                        <a:t>DesignTrust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http://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designtrust.org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Business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7772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26437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18694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err="1" smtClean="0"/>
                        <a:t>DivineLife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http://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sivanandaonline.org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Spiritual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9082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140611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49886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err="1" smtClean="0"/>
                        <a:t>SaiBaba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http://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shrisaibabasansthan.org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Religious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13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524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42606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12162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Breakaway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http://breakaway-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adventures.com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Sport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8191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45148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13059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3633" y="2083983"/>
            <a:ext cx="1347703" cy="434514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31336" y="2083983"/>
            <a:ext cx="4078341" cy="434514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09677" y="2083983"/>
            <a:ext cx="815668" cy="434514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25344" y="2083983"/>
            <a:ext cx="2364655" cy="434514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2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Multitude of Browsing Environments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58847" y="1796445"/>
            <a:ext cx="2015918" cy="1838123"/>
            <a:chOff x="3464988" y="3657600"/>
            <a:chExt cx="1589838" cy="147204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022" y="3657600"/>
              <a:ext cx="548265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53345" y="3671455"/>
              <a:ext cx="565200" cy="569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64988" y="4203903"/>
              <a:ext cx="573612" cy="568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34695" y="4481945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1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33455" y="4149435"/>
              <a:ext cx="621371" cy="614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2810" y="4569671"/>
            <a:ext cx="878783" cy="1034017"/>
          </a:xfrm>
          <a:prstGeom prst="rect">
            <a:avLst/>
          </a:prstGeom>
          <a:effectLst>
            <a:glow rad="101600">
              <a:schemeClr val="tx1">
                <a:alpha val="24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667" y="4047638"/>
            <a:ext cx="1009296" cy="11808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667" y="5419752"/>
            <a:ext cx="1100667" cy="10982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8413" y="4047638"/>
            <a:ext cx="1537341" cy="15373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46278" y="3497082"/>
            <a:ext cx="1424516" cy="1424516"/>
          </a:xfrm>
          <a:prstGeom prst="rect">
            <a:avLst/>
          </a:prstGeom>
          <a:effectLst>
            <a:glow rad="101600">
              <a:schemeClr val="tx1">
                <a:alpha val="34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07269" y="4844279"/>
            <a:ext cx="1989666" cy="198966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508568" y="3808273"/>
            <a:ext cx="1944216" cy="1420241"/>
            <a:chOff x="3508568" y="3808273"/>
            <a:chExt cx="1944216" cy="1420241"/>
          </a:xfrm>
        </p:grpSpPr>
        <p:grpSp>
          <p:nvGrpSpPr>
            <p:cNvPr id="27" name="Group 26"/>
            <p:cNvGrpSpPr/>
            <p:nvPr/>
          </p:nvGrpSpPr>
          <p:grpSpPr>
            <a:xfrm>
              <a:off x="3508568" y="3808273"/>
              <a:ext cx="1944216" cy="1420241"/>
              <a:chOff x="3419872" y="3652124"/>
              <a:chExt cx="1944216" cy="1420241"/>
            </a:xfrm>
          </p:grpSpPr>
          <p:sp>
            <p:nvSpPr>
              <p:cNvPr id="28" name="Up Arrow 27"/>
              <p:cNvSpPr/>
              <p:nvPr/>
            </p:nvSpPr>
            <p:spPr bwMode="auto">
              <a:xfrm>
                <a:off x="4066517" y="3652124"/>
                <a:ext cx="689533" cy="1014786"/>
              </a:xfrm>
              <a:prstGeom prst="upArrow">
                <a:avLst>
                  <a:gd name="adj1" fmla="val 50000"/>
                  <a:gd name="adj2" fmla="val 32353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charset="-128"/>
                  <a:ea typeface="ＭＳ Ｐゴシック" charset="-128"/>
                </a:endParaRPr>
              </a:p>
            </p:txBody>
          </p:sp>
          <p:sp>
            <p:nvSpPr>
              <p:cNvPr id="29" name="Left-Right Arrow 28"/>
              <p:cNvSpPr/>
              <p:nvPr/>
            </p:nvSpPr>
            <p:spPr bwMode="auto">
              <a:xfrm>
                <a:off x="3419872" y="4365950"/>
                <a:ext cx="1944216" cy="706415"/>
              </a:xfrm>
              <a:prstGeom prst="leftRightArrow">
                <a:avLst>
                  <a:gd name="adj1" fmla="val 50000"/>
                  <a:gd name="adj2" fmla="val 36658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charset="-128"/>
                  <a:ea typeface="ＭＳ Ｐゴシック" charset="-128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347308" y="4522099"/>
              <a:ext cx="301133" cy="3009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79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7416" y="1492246"/>
            <a:ext cx="8276167" cy="520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Procedure</a:t>
            </a:r>
            <a:r>
              <a:rPr lang="en-US" sz="3200" b="1" dirty="0" smtClean="0"/>
              <a:t>:</a:t>
            </a:r>
            <a:br>
              <a:rPr lang="en-US" sz="3200" b="1" dirty="0" smtClean="0"/>
            </a:br>
            <a:endParaRPr lang="en-US" sz="3200" b="1" dirty="0"/>
          </a:p>
          <a:p>
            <a:pPr marL="800100" lvl="1" indent="-457200">
              <a:buFont typeface="+mj-lt"/>
              <a:buAutoNum type="arabicPeriod"/>
            </a:pPr>
            <a:r>
              <a:rPr lang="en-US" sz="2400" dirty="0"/>
              <a:t>Used latest versions of Firefox (v7.0.1) and Internet Explorer (v9.0.3)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800100" lvl="1" indent="-457200">
              <a:buFont typeface="+mj-lt"/>
              <a:buAutoNum type="arabicPeriod"/>
            </a:pPr>
            <a:r>
              <a:rPr lang="en-US" sz="2400" dirty="0"/>
              <a:t>Ran </a:t>
            </a:r>
            <a:r>
              <a:rPr lang="en-US" sz="2400" dirty="0" err="1"/>
              <a:t>CrossCheck</a:t>
            </a:r>
            <a:r>
              <a:rPr lang="en-US" sz="2400" dirty="0"/>
              <a:t> on the subjects to perform the various </a:t>
            </a:r>
            <a:r>
              <a:rPr lang="en-US" sz="2400" dirty="0" smtClean="0"/>
              <a:t>phases of the technique</a:t>
            </a:r>
          </a:p>
          <a:p>
            <a:pPr marL="800100" lvl="1" indent="-457200">
              <a:buFont typeface="+mj-lt"/>
              <a:buAutoNum type="arabicPeriod"/>
            </a:pPr>
            <a:endParaRPr lang="en-US" sz="2400" dirty="0" smtClean="0"/>
          </a:p>
          <a:p>
            <a:pPr marL="800100" lvl="1" indent="-457200">
              <a:buFont typeface="+mj-lt"/>
              <a:buAutoNum type="arabicPeriod"/>
            </a:pPr>
            <a:r>
              <a:rPr lang="en-US" sz="2400" dirty="0" smtClean="0"/>
              <a:t>Manually </a:t>
            </a:r>
            <a:r>
              <a:rPr lang="en-US" sz="2400" dirty="0"/>
              <a:t>checked </a:t>
            </a:r>
            <a:r>
              <a:rPr lang="en-US" sz="2400" dirty="0" smtClean="0"/>
              <a:t>results for </a:t>
            </a:r>
            <a:r>
              <a:rPr lang="en-US" sz="2400" dirty="0"/>
              <a:t>false positives and </a:t>
            </a:r>
            <a:r>
              <a:rPr lang="en-US" sz="2400" dirty="0" smtClean="0"/>
              <a:t>negatives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2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RQ1</a:t>
            </a:r>
            <a:r>
              <a:rPr lang="en-US" dirty="0"/>
              <a:t>: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184851"/>
              </p:ext>
            </p:extLst>
          </p:nvPr>
        </p:nvGraphicFramePr>
        <p:xfrm>
          <a:off x="467544" y="1416723"/>
          <a:ext cx="8263707" cy="5328589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479789"/>
                <a:gridCol w="698500"/>
                <a:gridCol w="952576"/>
                <a:gridCol w="664927"/>
                <a:gridCol w="1012220"/>
                <a:gridCol w="701126"/>
                <a:gridCol w="1325818"/>
                <a:gridCol w="719667"/>
                <a:gridCol w="709084"/>
              </a:tblGrid>
              <a:tr h="65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Application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Trace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Position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Size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Visibility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Text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Appearance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CBDs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XBIs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800" dirty="0" smtClean="0"/>
                        <a:t>Restaurant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800" dirty="0" smtClean="0"/>
                        <a:t>Organizer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62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800" dirty="0" err="1" smtClean="0"/>
                        <a:t>GrantaBooks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800" dirty="0" err="1" smtClean="0"/>
                        <a:t>DesignTrust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146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189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130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800" dirty="0" err="1" smtClean="0"/>
                        <a:t>DivineLife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73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800" dirty="0" err="1" smtClean="0"/>
                        <a:t>SaiBaba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89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800" dirty="0" smtClean="0"/>
                        <a:t>Breakaway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132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246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391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268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800" dirty="0" smtClean="0"/>
                        <a:t>TOTAL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47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20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246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28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522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865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603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544" y="1415172"/>
            <a:ext cx="1494189" cy="533014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61734" y="1423945"/>
            <a:ext cx="681444" cy="532136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43178" y="1415172"/>
            <a:ext cx="4677184" cy="533013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20362" y="1415172"/>
            <a:ext cx="1410889" cy="533013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2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RQ1: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828921"/>
              </p:ext>
            </p:extLst>
          </p:nvPr>
        </p:nvGraphicFramePr>
        <p:xfrm>
          <a:off x="467544" y="1416723"/>
          <a:ext cx="8263707" cy="5328589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479789"/>
                <a:gridCol w="698500"/>
                <a:gridCol w="952576"/>
                <a:gridCol w="664927"/>
                <a:gridCol w="1012220"/>
                <a:gridCol w="701126"/>
                <a:gridCol w="1325818"/>
                <a:gridCol w="719667"/>
                <a:gridCol w="709084"/>
              </a:tblGrid>
              <a:tr h="65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Application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Trace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Position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Size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Visibility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Text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Appearance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CBDs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600" dirty="0" smtClean="0"/>
                        <a:t>XBIs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800" dirty="0" smtClean="0"/>
                        <a:t>Restaurant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800" dirty="0" smtClean="0"/>
                        <a:t>Organizer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62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800" dirty="0" err="1" smtClean="0"/>
                        <a:t>GrantaBooks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800" dirty="0" err="1" smtClean="0"/>
                        <a:t>DesignTrust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146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189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130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800" dirty="0" err="1" smtClean="0"/>
                        <a:t>DivineLife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73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800" dirty="0" err="1" smtClean="0"/>
                        <a:t>SaiBaba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89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5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800" dirty="0" smtClean="0"/>
                        <a:t>Breakaway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132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246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391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268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800" dirty="0" smtClean="0"/>
                        <a:t>TOTAL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47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20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246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28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522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865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603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7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RQ2: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6294"/>
            <a:ext cx="7770813" cy="425702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400122"/>
              </p:ext>
            </p:extLst>
          </p:nvPr>
        </p:nvGraphicFramePr>
        <p:xfrm>
          <a:off x="478126" y="1330961"/>
          <a:ext cx="8157875" cy="5467662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627957"/>
                <a:gridCol w="907521"/>
                <a:gridCol w="907521"/>
                <a:gridCol w="907521"/>
                <a:gridCol w="907521"/>
                <a:gridCol w="857250"/>
                <a:gridCol w="666750"/>
                <a:gridCol w="687917"/>
                <a:gridCol w="687917"/>
              </a:tblGrid>
              <a:tr h="32670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smtClean="0"/>
                        <a:t>Application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400" dirty="0" err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CrossCheck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000" dirty="0" err="1" smtClean="0"/>
                        <a:t>CrossT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000" dirty="0" err="1" smtClean="0"/>
                        <a:t>WebDiff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Rep.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Conf.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Trace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Screen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Rep.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Conf.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Rep.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Conf.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5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smtClean="0"/>
                        <a:t>Restaurant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smtClean="0"/>
                        <a:t>Organizer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202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err="1" smtClean="0"/>
                        <a:t>GrantaBooks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348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err="1" smtClean="0"/>
                        <a:t>DesignTrust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189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err="1" smtClean="0"/>
                        <a:t>DivineLife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81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1741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err="1" smtClean="0"/>
                        <a:t>SaiBaba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103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188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5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smtClean="0"/>
                        <a:t>Breakaway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391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150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150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306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291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smtClean="0"/>
                        <a:t>TOTAL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865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314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267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2864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547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119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33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7544" y="1330961"/>
            <a:ext cx="1638738" cy="546766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6283" y="1777050"/>
            <a:ext cx="1817184" cy="501535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23467" y="1777050"/>
            <a:ext cx="1817184" cy="501535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40651" y="1330960"/>
            <a:ext cx="2895350" cy="546144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9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RQ2</a:t>
            </a:r>
            <a:r>
              <a:rPr lang="en-US" dirty="0"/>
              <a:t>: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6294"/>
            <a:ext cx="7770813" cy="425702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382457"/>
              </p:ext>
            </p:extLst>
          </p:nvPr>
        </p:nvGraphicFramePr>
        <p:xfrm>
          <a:off x="478126" y="1330961"/>
          <a:ext cx="8157875" cy="5467662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627957"/>
                <a:gridCol w="907521"/>
                <a:gridCol w="907521"/>
                <a:gridCol w="907521"/>
                <a:gridCol w="907521"/>
                <a:gridCol w="857250"/>
                <a:gridCol w="666750"/>
                <a:gridCol w="687917"/>
                <a:gridCol w="687917"/>
              </a:tblGrid>
              <a:tr h="32670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smtClean="0"/>
                        <a:t>Application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400" dirty="0" err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CrossCheck</a:t>
                      </a:r>
                      <a:endParaRPr lang="en-US" sz="2000" b="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CrossT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WebDiff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Rep.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Conf.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Trace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Screen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Rep.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Conf.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Rep.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Conf.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5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smtClean="0"/>
                        <a:t>Restaurant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smtClean="0"/>
                        <a:t>Organizer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202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err="1" smtClean="0"/>
                        <a:t>GrantaBooks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348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5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err="1" smtClean="0"/>
                        <a:t>DesignTrust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189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err="1" smtClean="0"/>
                        <a:t>DivineLife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81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1741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err="1" smtClean="0"/>
                        <a:t>SaiBaba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103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188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smtClean="0"/>
                        <a:t>Breakaway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391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150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150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306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291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smtClean="0"/>
                        <a:t>TOTAL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865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314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267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2864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547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119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6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38013"/>
              </p:ext>
            </p:extLst>
          </p:nvPr>
        </p:nvGraphicFramePr>
        <p:xfrm>
          <a:off x="478126" y="1363808"/>
          <a:ext cx="8157875" cy="5406702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627957"/>
                <a:gridCol w="907521"/>
                <a:gridCol w="907521"/>
                <a:gridCol w="907521"/>
                <a:gridCol w="907521"/>
                <a:gridCol w="857250"/>
                <a:gridCol w="666750"/>
                <a:gridCol w="687917"/>
                <a:gridCol w="687917"/>
              </a:tblGrid>
              <a:tr h="32670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smtClean="0"/>
                        <a:t>Application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000" dirty="0" err="1" smtClean="0"/>
                        <a:t>CrossCheck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000" dirty="0" err="1" smtClean="0"/>
                        <a:t>CrossT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000" dirty="0" err="1" smtClean="0"/>
                        <a:t>WebDiff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Rep.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Conf.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Trace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Screen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Rep.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Conf.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Rep.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Conf.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5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smtClean="0"/>
                        <a:t>Restaurant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smtClean="0"/>
                        <a:t>Organizer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202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err="1" smtClean="0"/>
                        <a:t>GrantaBooks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348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5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err="1" smtClean="0"/>
                        <a:t>DesignTrust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189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err="1" smtClean="0"/>
                        <a:t>DivineLife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81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1741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err="1" smtClean="0"/>
                        <a:t>SaiBaba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103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188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smtClean="0"/>
                        <a:t>Breakaway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391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150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150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306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291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2000" dirty="0" smtClean="0"/>
                        <a:t>TOTAL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865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314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267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2864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547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119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97688" y="-44451"/>
            <a:ext cx="9341688" cy="7034624"/>
          </a:xfrm>
          <a:prstGeom prst="rect">
            <a:avLst/>
          </a:prstGeom>
          <a:blipFill dpi="0" rotWithShape="1">
            <a:blip r:embed="rId2">
              <a:alphaModFix amt="73000"/>
              <a:duotone>
                <a:schemeClr val="dk1">
                  <a:shade val="10000"/>
                  <a:satMod val="150000"/>
                  <a:lumMod val="120000"/>
                </a:schemeClr>
                <a:schemeClr val="dk1">
                  <a:satMod val="350000"/>
                  <a:lumMod val="150000"/>
                </a:schemeClr>
              </a:duotone>
            </a:blip>
            <a:srcRect/>
            <a:tile tx="0" ty="0" sx="20000" sy="20000" flip="none" algn="ctr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5799" y="645584"/>
            <a:ext cx="7770813" cy="226483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RQ1: Effectiveness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CrossCheck</a:t>
            </a:r>
            <a:r>
              <a:rPr lang="en-US" sz="3200" dirty="0" smtClean="0">
                <a:solidFill>
                  <a:schemeClr val="bg1"/>
                </a:solidFill>
              </a:rPr>
              <a:t> was indeed able to find CBDs and grouped them to XBIs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799" y="3348567"/>
            <a:ext cx="7770813" cy="314401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RQ2: </a:t>
            </a:r>
            <a:r>
              <a:rPr lang="en-US" sz="3200" b="1" u="sng" dirty="0" smtClean="0">
                <a:solidFill>
                  <a:schemeClr val="bg1"/>
                </a:solidFill>
              </a:rPr>
              <a:t>Improvement</a:t>
            </a:r>
            <a:br>
              <a:rPr lang="en-US" sz="3200" b="1" u="sng" dirty="0" smtClean="0">
                <a:solidFill>
                  <a:schemeClr val="bg1"/>
                </a:solidFill>
              </a:rPr>
            </a:br>
            <a:endParaRPr lang="en-US" sz="2800" b="1" u="sng" dirty="0" smtClean="0">
              <a:solidFill>
                <a:schemeClr val="bg1"/>
              </a:solidFill>
            </a:endParaRPr>
          </a:p>
          <a:p>
            <a:endParaRPr lang="en-US" sz="2800" b="1" u="sng" dirty="0">
              <a:solidFill>
                <a:schemeClr val="bg1"/>
              </a:solidFill>
            </a:endParaRPr>
          </a:p>
          <a:p>
            <a:endParaRPr lang="en-US" sz="2800" b="1" u="sng" dirty="0" smtClean="0">
              <a:solidFill>
                <a:schemeClr val="bg1"/>
              </a:solidFill>
            </a:endParaRPr>
          </a:p>
          <a:p>
            <a:endParaRPr lang="en-US" sz="2800" b="1" u="sng" dirty="0">
              <a:solidFill>
                <a:schemeClr val="bg1"/>
              </a:solidFill>
            </a:endParaRPr>
          </a:p>
          <a:p>
            <a:endParaRPr lang="en-US" sz="3200" b="1" u="sng" dirty="0" smtClean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35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77279" y="4174852"/>
            <a:ext cx="7633856" cy="1803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  <a:effectLst/>
              </a:rPr>
              <a:t>CrossCheck</a:t>
            </a:r>
            <a:r>
              <a:rPr lang="en-US" sz="2800" dirty="0">
                <a:solidFill>
                  <a:schemeClr val="bg1"/>
                </a:solidFill>
                <a:effectLst/>
              </a:rPr>
              <a:t> detected more differences than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WebDiff</a:t>
            </a:r>
            <a:r>
              <a:rPr lang="en-US" sz="2800" dirty="0">
                <a:solidFill>
                  <a:schemeClr val="bg1"/>
                </a:solidFill>
                <a:effectLst/>
              </a:rPr>
              <a:t> (62% more) and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CrossT</a:t>
            </a:r>
            <a:r>
              <a:rPr lang="en-US" sz="2800" dirty="0">
                <a:solidFill>
                  <a:schemeClr val="bg1"/>
                </a:solidFill>
                <a:effectLst/>
              </a:rPr>
              <a:t> (84% more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)</a:t>
            </a:r>
          </a:p>
          <a:p>
            <a:r>
              <a:rPr lang="en-US" sz="2800" dirty="0" err="1" smtClean="0">
                <a:solidFill>
                  <a:schemeClr val="bg1"/>
                </a:solidFill>
                <a:effectLst/>
              </a:rPr>
              <a:t>CrossCheck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reported fewer false positives than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WebDiff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(15% less) </a:t>
            </a:r>
            <a:r>
              <a:rPr lang="en-US" sz="2800" dirty="0">
                <a:solidFill>
                  <a:schemeClr val="bg1"/>
                </a:solidFill>
                <a:effectLst/>
              </a:rPr>
              <a:t>and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CrossT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(34% less)</a:t>
            </a:r>
            <a:endParaRPr lang="en-US" sz="2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187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561" y="1711391"/>
            <a:ext cx="6260106" cy="1083767"/>
          </a:xfrm>
        </p:spPr>
        <p:txBody>
          <a:bodyPr>
            <a:noAutofit/>
          </a:bodyPr>
          <a:lstStyle/>
          <a:p>
            <a:r>
              <a:rPr lang="en-US" sz="2800" dirty="0" smtClean="0"/>
              <a:t>Improved computer vision algorithms to reduce false positives and diminish noise sources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6" descr=" Desktop Wallpaper · Gallery · Miscellaneous &#10; Nvidia Ey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729" y="1764306"/>
            <a:ext cx="1340779" cy="830979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863567" y="3246229"/>
            <a:ext cx="7740683" cy="1228772"/>
            <a:chOff x="863567" y="3101224"/>
            <a:chExt cx="7740683" cy="1228772"/>
          </a:xfrm>
        </p:grpSpPr>
        <p:grpSp>
          <p:nvGrpSpPr>
            <p:cNvPr id="8" name="Group 7"/>
            <p:cNvGrpSpPr/>
            <p:nvPr/>
          </p:nvGrpSpPr>
          <p:grpSpPr>
            <a:xfrm>
              <a:off x="863567" y="3101224"/>
              <a:ext cx="1446008" cy="1165274"/>
              <a:chOff x="9390131" y="2268693"/>
              <a:chExt cx="1446008" cy="116527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134" y="2469962"/>
                <a:ext cx="964005" cy="96400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90131" y="2268693"/>
                <a:ext cx="964005" cy="964005"/>
              </a:xfrm>
              <a:prstGeom prst="rect">
                <a:avLst/>
              </a:prstGeom>
            </p:spPr>
          </p:pic>
        </p:grp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2344144" y="3246229"/>
              <a:ext cx="6260106" cy="108376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6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6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6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6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6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/>
                <a:t>Perform user studies for feedback from real web developers to further improve our technique</a:t>
              </a:r>
              <a:endParaRPr lang="en-U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00061" y="4949703"/>
            <a:ext cx="7724233" cy="1292877"/>
            <a:chOff x="900061" y="4949703"/>
            <a:chExt cx="7724233" cy="129287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0061" y="4949703"/>
              <a:ext cx="1277630" cy="1292877"/>
            </a:xfrm>
            <a:prstGeom prst="rect">
              <a:avLst/>
            </a:prstGeom>
          </p:spPr>
        </p:pic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2364188" y="5057051"/>
              <a:ext cx="6260106" cy="108376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6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6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6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6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6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/>
                <a:t>Study behavioral equivalence across different platforms, especially mobile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2737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32" y="1869140"/>
            <a:ext cx="8155978" cy="4513959"/>
          </a:xfrm>
        </p:spPr>
        <p:txBody>
          <a:bodyPr>
            <a:normAutofit fontScale="92500"/>
          </a:bodyPr>
          <a:lstStyle/>
          <a:p>
            <a:pPr marL="342900" lvl="1" indent="-342900">
              <a:spcBef>
                <a:spcPts val="2000"/>
              </a:spcBef>
            </a:pPr>
            <a:r>
              <a:rPr lang="en-US" sz="2800" dirty="0" smtClean="0"/>
              <a:t>Industrial tools</a:t>
            </a:r>
          </a:p>
          <a:p>
            <a:pPr marL="692150" lvl="2" indent="-342900">
              <a:spcBef>
                <a:spcPts val="2000"/>
              </a:spcBef>
            </a:pPr>
            <a:r>
              <a:rPr lang="en-US" sz="2600" dirty="0" err="1" smtClean="0"/>
              <a:t>BrowserShots</a:t>
            </a:r>
            <a:r>
              <a:rPr lang="en-US" sz="2600" dirty="0" smtClean="0"/>
              <a:t>, Adobe Browser Lab, MS Expression Web</a:t>
            </a:r>
          </a:p>
          <a:p>
            <a:pPr marL="692150" lvl="2" indent="-342900">
              <a:spcBef>
                <a:spcPts val="2000"/>
              </a:spcBef>
            </a:pPr>
            <a:r>
              <a:rPr lang="en-US" sz="2600" dirty="0" smtClean="0"/>
              <a:t>Test </a:t>
            </a:r>
            <a:r>
              <a:rPr lang="en-US" sz="2600" dirty="0"/>
              <a:t>Suites for Web Browsers – Acid and </a:t>
            </a:r>
            <a:r>
              <a:rPr lang="en-US" sz="2600" dirty="0" smtClean="0"/>
              <a:t>test262</a:t>
            </a:r>
          </a:p>
          <a:p>
            <a:pPr marL="342900" lvl="1" indent="-342900">
              <a:spcBef>
                <a:spcPts val="2000"/>
              </a:spcBef>
            </a:pPr>
            <a:r>
              <a:rPr lang="en-US" sz="2800" dirty="0" smtClean="0"/>
              <a:t>Eaton &amp; </a:t>
            </a:r>
            <a:r>
              <a:rPr lang="en-US" sz="2800" dirty="0" err="1" smtClean="0"/>
              <a:t>Memon</a:t>
            </a:r>
            <a:r>
              <a:rPr lang="en-US" sz="2800" dirty="0" smtClean="0"/>
              <a:t> [IJWET’07]</a:t>
            </a:r>
          </a:p>
          <a:p>
            <a:pPr marL="342900" lvl="1" indent="-342900">
              <a:spcBef>
                <a:spcPts val="2000"/>
              </a:spcBef>
            </a:pPr>
            <a:r>
              <a:rPr lang="en-US" sz="2800" dirty="0" smtClean="0"/>
              <a:t>Precursors to </a:t>
            </a:r>
            <a:r>
              <a:rPr lang="en-US" sz="2800" dirty="0" err="1" smtClean="0"/>
              <a:t>CrossCheck</a:t>
            </a:r>
            <a:endParaRPr lang="en-US" sz="2800" dirty="0" smtClean="0"/>
          </a:p>
          <a:p>
            <a:pPr marL="692150" lvl="2" indent="-342900">
              <a:spcBef>
                <a:spcPts val="2000"/>
              </a:spcBef>
            </a:pPr>
            <a:r>
              <a:rPr lang="en-US" sz="2600" dirty="0" err="1" smtClean="0"/>
              <a:t>WebDiff</a:t>
            </a:r>
            <a:r>
              <a:rPr lang="en-US" sz="2600" dirty="0" smtClean="0"/>
              <a:t>: Roy </a:t>
            </a:r>
            <a:r>
              <a:rPr lang="en-US" sz="2600" dirty="0"/>
              <a:t>Choudhary</a:t>
            </a:r>
            <a:r>
              <a:rPr lang="en-US" sz="2600" dirty="0" smtClean="0"/>
              <a:t>, </a:t>
            </a:r>
            <a:r>
              <a:rPr lang="en-US" sz="2600" dirty="0" err="1" smtClean="0"/>
              <a:t>Versee</a:t>
            </a:r>
            <a:r>
              <a:rPr lang="en-US" sz="2600" dirty="0" smtClean="0"/>
              <a:t> and </a:t>
            </a:r>
            <a:r>
              <a:rPr lang="en-US" sz="2600" dirty="0" err="1" smtClean="0"/>
              <a:t>Orso</a:t>
            </a:r>
            <a:r>
              <a:rPr lang="en-US" sz="2600" dirty="0" smtClean="0"/>
              <a:t> </a:t>
            </a:r>
            <a:r>
              <a:rPr lang="en-US" sz="2600" dirty="0"/>
              <a:t>[ICSM’10</a:t>
            </a:r>
            <a:r>
              <a:rPr lang="en-US" sz="2600" dirty="0" smtClean="0"/>
              <a:t>]</a:t>
            </a:r>
            <a:endParaRPr lang="en-US" sz="2200" dirty="0" smtClean="0"/>
          </a:p>
          <a:p>
            <a:pPr marL="692150" lvl="2" indent="-342900">
              <a:spcBef>
                <a:spcPts val="2000"/>
              </a:spcBef>
            </a:pPr>
            <a:r>
              <a:rPr lang="en-US" sz="2600" dirty="0" err="1" smtClean="0"/>
              <a:t>CrossT</a:t>
            </a:r>
            <a:r>
              <a:rPr lang="en-US" sz="2600" dirty="0" smtClean="0"/>
              <a:t>: </a:t>
            </a:r>
            <a:r>
              <a:rPr lang="en-US" sz="2600" dirty="0" err="1" smtClean="0"/>
              <a:t>Mesbah</a:t>
            </a:r>
            <a:r>
              <a:rPr lang="en-US" sz="2600" dirty="0" smtClean="0"/>
              <a:t> and </a:t>
            </a:r>
            <a:r>
              <a:rPr lang="en-US" sz="2600" dirty="0"/>
              <a:t>Prasad [ICSE’11</a:t>
            </a:r>
            <a:r>
              <a:rPr lang="en-US" sz="2600" dirty="0" smtClean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3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</a:t>
            </a:r>
            <a:r>
              <a:rPr lang="en-US" dirty="0" err="1" smtClean="0"/>
              <a:t>CrossCheck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38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818925" y="1618886"/>
            <a:ext cx="3416470" cy="2202165"/>
            <a:chOff x="7524050" y="4615134"/>
            <a:chExt cx="3416470" cy="220216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2021" y="4615134"/>
              <a:ext cx="2149433" cy="1381516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524050" y="5986302"/>
              <a:ext cx="34164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Machine-learning based</a:t>
              </a:r>
            </a:p>
            <a:p>
              <a:pPr algn="ctr"/>
              <a:r>
                <a:rPr lang="en-US" sz="2400" dirty="0" smtClean="0"/>
                <a:t>automated detection</a:t>
              </a:r>
              <a:endParaRPr lang="en-US" sz="24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47632" y="1618886"/>
            <a:ext cx="2800466" cy="2196891"/>
            <a:chOff x="5104122" y="4615135"/>
            <a:chExt cx="2800466" cy="219689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1814" y="4615135"/>
              <a:ext cx="1533243" cy="1381516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104122" y="5981029"/>
              <a:ext cx="28004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Detects both </a:t>
              </a:r>
              <a:r>
                <a:rPr lang="en-US" sz="2400" dirty="0" smtClean="0"/>
                <a:t>visual </a:t>
              </a:r>
              <a:endParaRPr lang="en-US" sz="2400" dirty="0" smtClean="0"/>
            </a:p>
            <a:p>
              <a:pPr algn="ctr"/>
              <a:r>
                <a:rPr lang="en-US" sz="2400" dirty="0" smtClean="0"/>
                <a:t>and </a:t>
              </a:r>
              <a:r>
                <a:rPr lang="en-US" sz="2400" dirty="0" smtClean="0"/>
                <a:t>trace-level </a:t>
              </a:r>
              <a:r>
                <a:rPr lang="en-US" sz="2400" dirty="0" smtClean="0"/>
                <a:t>XBIs</a:t>
              </a:r>
              <a:endParaRPr lang="en-US" sz="24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118611" y="4093756"/>
            <a:ext cx="2898149" cy="2396117"/>
            <a:chOff x="5276666" y="4692650"/>
            <a:chExt cx="2898149" cy="2396117"/>
          </a:xfrm>
        </p:grpSpPr>
        <p:grpSp>
          <p:nvGrpSpPr>
            <p:cNvPr id="53" name="Group 52"/>
            <p:cNvGrpSpPr/>
            <p:nvPr/>
          </p:nvGrpSpPr>
          <p:grpSpPr>
            <a:xfrm>
              <a:off x="5712174" y="4692650"/>
              <a:ext cx="1836058" cy="1625600"/>
              <a:chOff x="6413645" y="217223"/>
              <a:chExt cx="1836058" cy="1625600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24103" y="217223"/>
                <a:ext cx="1625600" cy="162560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13645" y="641421"/>
                <a:ext cx="1116166" cy="1116166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5276666" y="6257770"/>
              <a:ext cx="28981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Empirical evaluation</a:t>
              </a:r>
            </a:p>
            <a:p>
              <a:pPr algn="ctr"/>
              <a:r>
                <a:rPr lang="en-US" sz="2400" dirty="0" smtClean="0"/>
                <a:t>shows effectiveness</a:t>
              </a:r>
              <a:endParaRPr lang="en-US" sz="24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158124" y="4157728"/>
            <a:ext cx="2582107" cy="2331008"/>
            <a:chOff x="2533771" y="4742786"/>
            <a:chExt cx="2582107" cy="2331008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86717" y="4742786"/>
              <a:ext cx="1575464" cy="1575464"/>
            </a:xfrm>
            <a:prstGeom prst="rect">
              <a:avLst/>
            </a:prstGeom>
          </p:spPr>
        </p:pic>
        <p:sp>
          <p:nvSpPr>
            <p:cNvPr id="57" name="Rounded Rectangle 56"/>
            <p:cNvSpPr/>
            <p:nvPr/>
          </p:nvSpPr>
          <p:spPr>
            <a:xfrm>
              <a:off x="3429001" y="5368253"/>
              <a:ext cx="395824" cy="1771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418921" y="5586503"/>
              <a:ext cx="805302" cy="15966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418921" y="5740722"/>
              <a:ext cx="805302" cy="15966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418921" y="5915101"/>
              <a:ext cx="805302" cy="15966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849003" y="5368253"/>
              <a:ext cx="358870" cy="1771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33771" y="6242797"/>
              <a:ext cx="25821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Cluster CBDs into</a:t>
              </a:r>
            </a:p>
            <a:p>
              <a:pPr algn="ctr"/>
              <a:r>
                <a:rPr lang="en-US" sz="2400" dirty="0" smtClean="0"/>
                <a:t>meaningful </a:t>
              </a:r>
              <a:r>
                <a:rPr lang="en-US" sz="2400" dirty="0" smtClean="0"/>
                <a:t>XBIs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491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 Tech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shauvik\My Documents\Downloads\gted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4762501" cy="481965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750973" y="2368490"/>
            <a:ext cx="4077332" cy="4184710"/>
            <a:chOff x="750973" y="2512290"/>
            <a:chExt cx="4077332" cy="4184710"/>
          </a:xfrm>
        </p:grpSpPr>
        <p:pic>
          <p:nvPicPr>
            <p:cNvPr id="6" name="Picture 3" descr="C:\Documents and Settings\shauvik\My Documents\Downloads\gt_ff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973" y="2512290"/>
              <a:ext cx="4077332" cy="378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662544" y="6296890"/>
              <a:ext cx="2033773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Mozilla Firefox</a:t>
              </a:r>
              <a:endParaRPr lang="en-US" sz="20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01367" y="2348345"/>
            <a:ext cx="4088756" cy="4217672"/>
            <a:chOff x="4901367" y="2493183"/>
            <a:chExt cx="4088756" cy="4217672"/>
          </a:xfrm>
        </p:grpSpPr>
        <p:pic>
          <p:nvPicPr>
            <p:cNvPr id="9" name="Picture 4" descr="C:\Documents and Settings\shauvik\My Documents\Downloads\gt_i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1367" y="2493183"/>
              <a:ext cx="4088756" cy="38175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964380" y="6310745"/>
              <a:ext cx="2171650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Internet Explorer</a:t>
              </a:r>
              <a:endParaRPr lang="en-US" sz="2000" b="1" dirty="0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50901" y="3354916"/>
            <a:ext cx="7979832" cy="2810992"/>
            <a:chOff x="850901" y="3354916"/>
            <a:chExt cx="7979832" cy="2810992"/>
          </a:xfrm>
        </p:grpSpPr>
        <p:sp>
          <p:nvSpPr>
            <p:cNvPr id="12" name="Rectangle 11"/>
            <p:cNvSpPr/>
            <p:nvPr/>
          </p:nvSpPr>
          <p:spPr>
            <a:xfrm>
              <a:off x="5725584" y="3354916"/>
              <a:ext cx="3048000" cy="846667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50901" y="3575047"/>
              <a:ext cx="3890432" cy="846667"/>
            </a:xfrm>
            <a:prstGeom prst="rect">
              <a:avLst/>
            </a:prstGeom>
            <a:noFill/>
            <a:ln w="57150" cmpd="sng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82733" y="5433484"/>
              <a:ext cx="3048000" cy="732424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/>
          <p:cNvSpPr/>
          <p:nvPr/>
        </p:nvSpPr>
        <p:spPr>
          <a:xfrm>
            <a:off x="4984750" y="3575047"/>
            <a:ext cx="645583" cy="4572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041899" y="5653614"/>
            <a:ext cx="645583" cy="3955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5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TSE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shauvik\My Documents\Downloads\TSE_Chro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0090"/>
            <a:ext cx="6096001" cy="38100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4917" y="3354916"/>
            <a:ext cx="3894666" cy="187517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C:\Documents and Settings\shauvik\My Documents\Downloads\TSE_Safar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918855"/>
            <a:ext cx="6105525" cy="42957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39899" y="4015316"/>
            <a:ext cx="4356101" cy="187517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330036"/>
            <a:ext cx="5857876" cy="745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502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2.5E-6 -0.3041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Granta</a:t>
            </a:r>
            <a:r>
              <a:rPr lang="en-US" dirty="0" smtClean="0"/>
              <a:t> Books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4" name="Picture 33" descr="Screen shot 2012-03-27 at 4.10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6781800" cy="691662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286080" y="3276600"/>
            <a:ext cx="7991520" cy="6322048"/>
            <a:chOff x="3429000" y="3886200"/>
            <a:chExt cx="7381920" cy="594104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1" y="3888752"/>
              <a:ext cx="7381919" cy="593849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14" name="TextBox 13"/>
            <p:cNvSpPr txBox="1"/>
            <p:nvPr/>
          </p:nvSpPr>
          <p:spPr>
            <a:xfrm>
              <a:off x="3429000" y="3886200"/>
              <a:ext cx="216022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828637" rtl="0" eaLnBrk="1" latinLnBrk="0" hangingPunct="1">
                <a:defRPr sz="7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1828637" algn="l" defTabSz="1828637" rtl="0" eaLnBrk="1" latinLnBrk="0" hangingPunct="1">
                <a:defRPr sz="7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3657274" algn="l" defTabSz="1828637" rtl="0" eaLnBrk="1" latinLnBrk="0" hangingPunct="1">
                <a:defRPr sz="7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5485911" algn="l" defTabSz="1828637" rtl="0" eaLnBrk="1" latinLnBrk="0" hangingPunct="1">
                <a:defRPr sz="7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7314548" algn="l" defTabSz="1828637" rtl="0" eaLnBrk="1" latinLnBrk="0" hangingPunct="1">
                <a:defRPr sz="7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9143185" algn="l" defTabSz="1828637" rtl="0" eaLnBrk="1" latinLnBrk="0" hangingPunct="1">
                <a:defRPr sz="7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10971822" algn="l" defTabSz="1828637" rtl="0" eaLnBrk="1" latinLnBrk="0" hangingPunct="1">
                <a:defRPr sz="7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12800459" algn="l" defTabSz="1828637" rtl="0" eaLnBrk="1" latinLnBrk="0" hangingPunct="1">
                <a:defRPr sz="7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14629096" algn="l" defTabSz="1828637" rtl="0" eaLnBrk="1" latinLnBrk="0" hangingPunct="1">
                <a:defRPr sz="7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 dirty="0" smtClean="0"/>
                <a:t>Internet Explorer</a:t>
              </a:r>
              <a:endParaRPr lang="en-US" sz="1800" b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8043" y="2795884"/>
            <a:ext cx="6317557" cy="3750113"/>
            <a:chOff x="388043" y="2795884"/>
            <a:chExt cx="6317557" cy="3750113"/>
          </a:xfrm>
        </p:grpSpPr>
        <p:sp>
          <p:nvSpPr>
            <p:cNvPr id="37" name="Rectangle 36"/>
            <p:cNvSpPr/>
            <p:nvPr/>
          </p:nvSpPr>
          <p:spPr>
            <a:xfrm>
              <a:off x="388043" y="2795884"/>
              <a:ext cx="6317557" cy="304800"/>
            </a:xfrm>
            <a:prstGeom prst="rect">
              <a:avLst/>
            </a:prstGeom>
            <a:noFill/>
            <a:ln w="5715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3400" y="5715000"/>
              <a:ext cx="2687320" cy="304800"/>
            </a:xfrm>
            <a:prstGeom prst="rect">
              <a:avLst/>
            </a:prstGeom>
            <a:noFill/>
            <a:ln w="5715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81400" y="3886200"/>
              <a:ext cx="461184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?</a:t>
              </a:r>
              <a:endParaRPr 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 rot="1244676">
              <a:off x="1720027" y="3501423"/>
              <a:ext cx="2590800" cy="166915"/>
            </a:xfrm>
            <a:prstGeom prst="rightArrow">
              <a:avLst/>
            </a:prstGeom>
            <a:ln>
              <a:solidFill>
                <a:srgbClr val="1664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990531">
              <a:off x="2183977" y="6317412"/>
              <a:ext cx="2361048" cy="16078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33800" y="5715000"/>
              <a:ext cx="461184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?</a:t>
              </a:r>
              <a:endParaRPr 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052827" y="1460500"/>
            <a:ext cx="203377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Mozilla Firefox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9142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68765" y="2318135"/>
            <a:ext cx="2417849" cy="2124375"/>
            <a:chOff x="817045" y="4464975"/>
            <a:chExt cx="2417849" cy="2124375"/>
          </a:xfrm>
        </p:grpSpPr>
        <p:pic>
          <p:nvPicPr>
            <p:cNvPr id="5" name="Picture 6" descr=" Desktop Wallpaper · Gallery · Miscellaneous &#10; Nvidia Ey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3150" y="4464975"/>
              <a:ext cx="1828800" cy="13716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817045" y="5758353"/>
              <a:ext cx="24178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Mimic end user’s</a:t>
              </a:r>
            </a:p>
            <a:p>
              <a:pPr algn="ctr"/>
              <a:r>
                <a:rPr lang="en-US" sz="2400" dirty="0" smtClean="0"/>
                <a:t>perception </a:t>
              </a:r>
              <a:endParaRPr lang="en-US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81216" y="4624135"/>
            <a:ext cx="2812489" cy="2157222"/>
            <a:chOff x="3447141" y="4414389"/>
            <a:chExt cx="2812489" cy="2157222"/>
          </a:xfrm>
        </p:grpSpPr>
        <p:pic>
          <p:nvPicPr>
            <p:cNvPr id="8" name="Picture 8" descr="http://www.racineweb.com/images/code_snip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8916" y="4414389"/>
              <a:ext cx="1422442" cy="1303258"/>
            </a:xfrm>
            <a:prstGeom prst="rect">
              <a:avLst/>
            </a:prstGeom>
            <a:noFill/>
            <a:effectLst>
              <a:glow rad="101600">
                <a:schemeClr val="tx1">
                  <a:alpha val="75000"/>
                </a:schemeClr>
              </a:glo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447141" y="5740614"/>
              <a:ext cx="28124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Produce human</a:t>
              </a:r>
            </a:p>
            <a:p>
              <a:pPr algn="ctr"/>
              <a:r>
                <a:rPr lang="en-US" sz="2400" dirty="0" smtClean="0"/>
                <a:t>Consumable reports</a:t>
              </a:r>
              <a:endParaRPr lang="en-US" sz="24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55905" y="212385"/>
            <a:ext cx="2612614" cy="1893954"/>
            <a:chOff x="1188624" y="26194436"/>
            <a:chExt cx="2612614" cy="1893954"/>
          </a:xfrm>
        </p:grpSpPr>
        <p:sp>
          <p:nvSpPr>
            <p:cNvPr id="43" name="TextBox 42"/>
            <p:cNvSpPr txBox="1"/>
            <p:nvPr/>
          </p:nvSpPr>
          <p:spPr>
            <a:xfrm>
              <a:off x="1188624" y="27257393"/>
              <a:ext cx="26126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Manual inspection</a:t>
              </a:r>
            </a:p>
            <a:p>
              <a:pPr algn="ctr"/>
              <a:r>
                <a:rPr lang="en-US" sz="2400" dirty="0" smtClean="0"/>
                <a:t>is expensive</a:t>
              </a:r>
              <a:endParaRPr lang="en-US" sz="2400" dirty="0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4871" y="26194436"/>
              <a:ext cx="1105831" cy="1009671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6482589" y="4635084"/>
            <a:ext cx="2353830" cy="2162040"/>
            <a:chOff x="-194439" y="3552119"/>
            <a:chExt cx="2353830" cy="2162040"/>
          </a:xfrm>
        </p:grpSpPr>
        <p:sp>
          <p:nvSpPr>
            <p:cNvPr id="46" name="TextBox 45"/>
            <p:cNvSpPr txBox="1"/>
            <p:nvPr/>
          </p:nvSpPr>
          <p:spPr>
            <a:xfrm>
              <a:off x="-194439" y="4883162"/>
              <a:ext cx="23538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Need automated</a:t>
              </a:r>
            </a:p>
            <a:p>
              <a:pPr algn="ctr"/>
              <a:r>
                <a:rPr lang="en-US" sz="2400" dirty="0" smtClean="0"/>
                <a:t>classification</a:t>
              </a:r>
              <a:endParaRPr lang="en-US" sz="24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9655" y="3552119"/>
              <a:ext cx="1822289" cy="1426862"/>
              <a:chOff x="1460703" y="29136001"/>
              <a:chExt cx="1822289" cy="1426862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1460703" y="29136001"/>
                <a:ext cx="1306179" cy="1083859"/>
                <a:chOff x="1600199" y="29202309"/>
                <a:chExt cx="1306179" cy="1083859"/>
              </a:xfrm>
            </p:grpSpPr>
            <p:cxnSp>
              <p:nvCxnSpPr>
                <p:cNvPr id="51" name="Straight Arrow Connector 50"/>
                <p:cNvCxnSpPr/>
                <p:nvPr/>
              </p:nvCxnSpPr>
              <p:spPr>
                <a:xfrm flipH="1" flipV="1">
                  <a:off x="2162426" y="29202309"/>
                  <a:ext cx="1266" cy="161635"/>
                </a:xfrm>
                <a:prstGeom prst="straightConnector1">
                  <a:avLst/>
                </a:prstGeom>
                <a:ln>
                  <a:headEnd type="triangle"/>
                  <a:tailEnd type="non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flipH="1" flipV="1">
                  <a:off x="2165724" y="29912974"/>
                  <a:ext cx="1266" cy="373194"/>
                </a:xfrm>
                <a:prstGeom prst="straightConnector1">
                  <a:avLst/>
                </a:prstGeom>
                <a:ln>
                  <a:headEnd type="triangle"/>
                  <a:tailEnd type="non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 flipH="1">
                  <a:off x="2613488" y="29735862"/>
                  <a:ext cx="292890" cy="1"/>
                </a:xfrm>
                <a:prstGeom prst="straightConnector1">
                  <a:avLst/>
                </a:prstGeom>
                <a:ln>
                  <a:headEnd type="triangle"/>
                  <a:tailEnd type="non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Decision 786"/>
                <p:cNvSpPr/>
                <p:nvPr/>
              </p:nvSpPr>
              <p:spPr>
                <a:xfrm>
                  <a:off x="1600199" y="29363944"/>
                  <a:ext cx="1135931" cy="739573"/>
                </a:xfrm>
                <a:prstGeom prst="flowChartDecision">
                  <a:avLst/>
                </a:prstGeom>
                <a:gradFill flip="none" rotWithShape="1">
                  <a:gsLst>
                    <a:gs pos="0">
                      <a:srgbClr val="CCCCFF">
                        <a:shade val="30000"/>
                        <a:satMod val="115000"/>
                      </a:srgbClr>
                    </a:gs>
                    <a:gs pos="50000">
                      <a:srgbClr val="CCCCFF">
                        <a:shade val="67500"/>
                        <a:satMod val="115000"/>
                      </a:srgbClr>
                    </a:gs>
                    <a:gs pos="100000">
                      <a:srgbClr val="CCCC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/>
                    <a:t>?</a:t>
                  </a:r>
                  <a:endParaRPr lang="en-US" sz="2400" dirty="0"/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07035" y="30107454"/>
                <a:ext cx="597911" cy="455409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21622" y="29445547"/>
                <a:ext cx="461370" cy="461370"/>
              </a:xfrm>
              <a:prstGeom prst="rect">
                <a:avLst/>
              </a:prstGeom>
            </p:spPr>
          </p:pic>
        </p:grpSp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2962855" y="65629"/>
            <a:ext cx="3138750" cy="2040710"/>
            <a:chOff x="1362329" y="22917760"/>
            <a:chExt cx="4961346" cy="3225703"/>
          </a:xfrm>
        </p:grpSpPr>
        <p:sp>
          <p:nvSpPr>
            <p:cNvPr id="56" name="TextBox 55"/>
            <p:cNvSpPr txBox="1"/>
            <p:nvPr/>
          </p:nvSpPr>
          <p:spPr>
            <a:xfrm>
              <a:off x="1362329" y="24829925"/>
              <a:ext cx="4961346" cy="1313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Modern apps have</a:t>
              </a:r>
            </a:p>
            <a:p>
              <a:pPr algn="ctr"/>
              <a:r>
                <a:rPr lang="en-US" sz="2400" dirty="0" smtClean="0"/>
                <a:t>many dynamic screens </a:t>
              </a:r>
              <a:endParaRPr lang="en-US" sz="2400" dirty="0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70249" y="22917760"/>
              <a:ext cx="2235347" cy="1912165"/>
            </a:xfrm>
            <a:prstGeom prst="rect">
              <a:avLst/>
            </a:prstGeom>
            <a:effectLst>
              <a:glow rad="114300">
                <a:schemeClr val="tx1">
                  <a:alpha val="53000"/>
                </a:schemeClr>
              </a:glow>
            </a:effectLst>
          </p:spPr>
        </p:pic>
      </p:grpSp>
      <p:grpSp>
        <p:nvGrpSpPr>
          <p:cNvPr id="83" name="Group 82"/>
          <p:cNvGrpSpPr/>
          <p:nvPr/>
        </p:nvGrpSpPr>
        <p:grpSpPr>
          <a:xfrm>
            <a:off x="6101605" y="181160"/>
            <a:ext cx="2492289" cy="2018377"/>
            <a:chOff x="3302829" y="2895600"/>
            <a:chExt cx="2492289" cy="2018377"/>
          </a:xfrm>
        </p:grpSpPr>
        <p:grpSp>
          <p:nvGrpSpPr>
            <p:cNvPr id="59" name="Group 58"/>
            <p:cNvGrpSpPr/>
            <p:nvPr/>
          </p:nvGrpSpPr>
          <p:grpSpPr>
            <a:xfrm>
              <a:off x="3581400" y="2895600"/>
              <a:ext cx="1981200" cy="1066800"/>
              <a:chOff x="3429000" y="1676400"/>
              <a:chExt cx="1981200" cy="10668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3733800" y="16764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886200" y="21336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733800" y="25146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581400" y="21336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038600" y="25146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429000" y="25146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/>
              </a:p>
            </p:txBody>
          </p:sp>
          <p:cxnSp>
            <p:nvCxnSpPr>
              <p:cNvPr id="66" name="Straight Connector 65"/>
              <p:cNvCxnSpPr>
                <a:stCxn id="60" idx="4"/>
                <a:endCxn id="63" idx="0"/>
              </p:cNvCxnSpPr>
              <p:nvPr/>
            </p:nvCxnSpPr>
            <p:spPr>
              <a:xfrm rot="5400000">
                <a:off x="3657600" y="1943100"/>
                <a:ext cx="2286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1" idx="4"/>
                <a:endCxn id="62" idx="0"/>
              </p:cNvCxnSpPr>
              <p:nvPr/>
            </p:nvCxnSpPr>
            <p:spPr>
              <a:xfrm rot="5400000">
                <a:off x="3848100" y="23622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3" idx="4"/>
                <a:endCxn id="65" idx="0"/>
              </p:cNvCxnSpPr>
              <p:nvPr/>
            </p:nvCxnSpPr>
            <p:spPr>
              <a:xfrm rot="5400000">
                <a:off x="3543300" y="23622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60" idx="4"/>
                <a:endCxn id="61" idx="0"/>
              </p:cNvCxnSpPr>
              <p:nvPr/>
            </p:nvCxnSpPr>
            <p:spPr>
              <a:xfrm rot="16200000" flipH="1">
                <a:off x="3810000" y="1943100"/>
                <a:ext cx="2286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1" idx="4"/>
                <a:endCxn id="64" idx="0"/>
              </p:cNvCxnSpPr>
              <p:nvPr/>
            </p:nvCxnSpPr>
            <p:spPr>
              <a:xfrm rot="16200000" flipH="1">
                <a:off x="4000500" y="23622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/>
              <p:cNvSpPr/>
              <p:nvPr/>
            </p:nvSpPr>
            <p:spPr>
              <a:xfrm>
                <a:off x="4724400" y="1676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4876800" y="21336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724400" y="25146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572000" y="21336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181600" y="21336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419600" y="25146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/>
              </a:p>
            </p:txBody>
          </p:sp>
          <p:cxnSp>
            <p:nvCxnSpPr>
              <p:cNvPr id="77" name="Straight Connector 76"/>
              <p:cNvCxnSpPr>
                <a:stCxn id="71" idx="4"/>
                <a:endCxn id="74" idx="0"/>
              </p:cNvCxnSpPr>
              <p:nvPr/>
            </p:nvCxnSpPr>
            <p:spPr>
              <a:xfrm rot="5400000">
                <a:off x="4648200" y="1943100"/>
                <a:ext cx="2286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74" idx="4"/>
                <a:endCxn id="73" idx="0"/>
              </p:cNvCxnSpPr>
              <p:nvPr/>
            </p:nvCxnSpPr>
            <p:spPr>
              <a:xfrm rot="16200000" flipH="1">
                <a:off x="4686300" y="23622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4" idx="4"/>
                <a:endCxn id="76" idx="0"/>
              </p:cNvCxnSpPr>
              <p:nvPr/>
            </p:nvCxnSpPr>
            <p:spPr>
              <a:xfrm rot="5400000">
                <a:off x="4533900" y="23622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1" idx="4"/>
                <a:endCxn id="72" idx="0"/>
              </p:cNvCxnSpPr>
              <p:nvPr/>
            </p:nvCxnSpPr>
            <p:spPr>
              <a:xfrm rot="16200000" flipH="1">
                <a:off x="4800600" y="1943100"/>
                <a:ext cx="2286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1" idx="4"/>
                <a:endCxn id="75" idx="0"/>
              </p:cNvCxnSpPr>
              <p:nvPr/>
            </p:nvCxnSpPr>
            <p:spPr>
              <a:xfrm rot="16200000" flipH="1">
                <a:off x="4953000" y="1790700"/>
                <a:ext cx="22860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3302829" y="4082980"/>
              <a:ext cx="24922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DOM differs </a:t>
              </a:r>
            </a:p>
            <a:p>
              <a:pPr algn="ctr"/>
              <a:r>
                <a:rPr lang="en-US" sz="2400" dirty="0" smtClean="0"/>
                <a:t>between browsers</a:t>
              </a:r>
              <a:endParaRPr lang="en-US" sz="24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7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73888" y="4843336"/>
            <a:ext cx="3362068" cy="1884368"/>
            <a:chOff x="5758501" y="2186498"/>
            <a:chExt cx="3362068" cy="1884368"/>
          </a:xfrm>
        </p:grpSpPr>
        <p:pic>
          <p:nvPicPr>
            <p:cNvPr id="84" name="Picture 2" descr="http://www.ninthlink.com/wordpress/wp-content/uploads/2009/04/online-ads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53220" y="2367230"/>
              <a:ext cx="1485900" cy="909370"/>
            </a:xfrm>
            <a:prstGeom prst="rect">
              <a:avLst/>
            </a:prstGeom>
            <a:noFill/>
          </p:spPr>
        </p:pic>
        <p:sp>
          <p:nvSpPr>
            <p:cNvPr id="85" name="TextBox 84"/>
            <p:cNvSpPr txBox="1"/>
            <p:nvPr/>
          </p:nvSpPr>
          <p:spPr>
            <a:xfrm>
              <a:off x="5758501" y="3239869"/>
              <a:ext cx="33620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Ignore variable </a:t>
              </a:r>
              <a:r>
                <a:rPr lang="en-US" sz="2400" dirty="0" smtClean="0"/>
                <a:t>elements</a:t>
              </a:r>
              <a:endParaRPr lang="en-US" sz="2400" dirty="0" smtClean="0"/>
            </a:p>
            <a:p>
              <a:pPr algn="ctr"/>
              <a:r>
                <a:rPr lang="en-US" sz="2400" dirty="0" smtClean="0"/>
                <a:t>on webpage</a:t>
              </a:r>
              <a:endParaRPr lang="en-US" sz="2400" dirty="0"/>
            </a:p>
          </p:txBody>
        </p:sp>
        <p:sp>
          <p:nvSpPr>
            <p:cNvPr id="86" name="TextBox 85"/>
            <p:cNvSpPr txBox="1"/>
            <p:nvPr/>
          </p:nvSpPr>
          <p:spPr>
            <a:xfrm rot="1267676">
              <a:off x="7181921" y="2186498"/>
              <a:ext cx="17370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latin typeface="Arial Black" pitchFamily="34" charset="0"/>
                </a:rPr>
                <a:t>15 Sep 2010</a:t>
              </a:r>
            </a:p>
            <a:p>
              <a:pPr algn="r"/>
              <a:r>
                <a:rPr lang="en-US" dirty="0" smtClean="0">
                  <a:latin typeface="Arial Black" pitchFamily="34" charset="0"/>
                </a:rPr>
                <a:t>3:15pm</a:t>
              </a:r>
              <a:endParaRPr lang="en-US" dirty="0">
                <a:latin typeface="Arial Black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-12262" y="2226601"/>
            <a:ext cx="2685351" cy="2278797"/>
            <a:chOff x="6144019" y="4260275"/>
            <a:chExt cx="2685351" cy="2278797"/>
          </a:xfrm>
        </p:grpSpPr>
        <p:pic>
          <p:nvPicPr>
            <p:cNvPr id="88" name="Picture 12" descr="http://www.financetechnews.com/wp-content/uploads/web-security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781800" y="4260275"/>
              <a:ext cx="1447800" cy="1447800"/>
            </a:xfrm>
            <a:prstGeom prst="rect">
              <a:avLst/>
            </a:prstGeom>
            <a:noFill/>
          </p:spPr>
        </p:pic>
        <p:sp>
          <p:nvSpPr>
            <p:cNvPr id="89" name="TextBox 88"/>
            <p:cNvSpPr txBox="1"/>
            <p:nvPr/>
          </p:nvSpPr>
          <p:spPr>
            <a:xfrm>
              <a:off x="6144019" y="5708075"/>
              <a:ext cx="26853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W</a:t>
              </a:r>
              <a:r>
                <a:rPr lang="en-US" sz="2400" dirty="0" smtClean="0"/>
                <a:t>ork </a:t>
              </a:r>
              <a:r>
                <a:rPr lang="en-US" sz="2400" dirty="0" smtClean="0"/>
                <a:t>with </a:t>
              </a:r>
              <a:r>
                <a:rPr lang="en-US" sz="2400" dirty="0" smtClean="0"/>
                <a:t>browser </a:t>
              </a:r>
            </a:p>
            <a:p>
              <a:pPr algn="ctr"/>
              <a:r>
                <a:rPr lang="en-US" sz="2400" dirty="0" smtClean="0"/>
                <a:t>security </a:t>
              </a:r>
              <a:r>
                <a:rPr lang="en-US" sz="2400" dirty="0" smtClean="0"/>
                <a:t>controls</a:t>
              </a:r>
              <a:endParaRPr lang="en-US" sz="24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520620" y="2540337"/>
            <a:ext cx="42573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Goals &amp;</a:t>
            </a:r>
          </a:p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Challenges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55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685" y="1280999"/>
            <a:ext cx="9009354" cy="54854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036260" y="1467132"/>
            <a:ext cx="4915479" cy="4940171"/>
            <a:chOff x="2444579" y="1550894"/>
            <a:chExt cx="3952112" cy="39020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4579" y="1550894"/>
              <a:ext cx="3952112" cy="3835873"/>
            </a:xfrm>
            <a:prstGeom prst="rect">
              <a:avLst/>
            </a:prstGeom>
          </p:spPr>
        </p:pic>
        <p:pic>
          <p:nvPicPr>
            <p:cNvPr id="12" name="Picture 11" descr="Screen shot 2012-04-18 at 8.38.37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6468" y="4651917"/>
              <a:ext cx="1138366" cy="80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186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685" y="1280999"/>
            <a:ext cx="9009354" cy="54854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36260" y="1467132"/>
            <a:ext cx="4915479" cy="4940171"/>
            <a:chOff x="2036260" y="1379540"/>
            <a:chExt cx="5200112" cy="5222536"/>
          </a:xfrm>
        </p:grpSpPr>
        <p:grpSp>
          <p:nvGrpSpPr>
            <p:cNvPr id="13" name="Group 12"/>
            <p:cNvGrpSpPr/>
            <p:nvPr/>
          </p:nvGrpSpPr>
          <p:grpSpPr>
            <a:xfrm>
              <a:off x="2036260" y="1379540"/>
              <a:ext cx="5200112" cy="5222536"/>
              <a:chOff x="2444579" y="1550894"/>
              <a:chExt cx="3952112" cy="390209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44579" y="1550894"/>
                <a:ext cx="3952112" cy="3835873"/>
              </a:xfrm>
              <a:prstGeom prst="rect">
                <a:avLst/>
              </a:prstGeom>
            </p:spPr>
          </p:pic>
          <p:pic>
            <p:nvPicPr>
              <p:cNvPr id="12" name="Picture 11" descr="Screen shot 2012-04-18 at 8.38.37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6468" y="4651917"/>
                <a:ext cx="1138366" cy="801072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2649325" y="2540102"/>
              <a:ext cx="2998782" cy="4052675"/>
              <a:chOff x="2649325" y="2540102"/>
              <a:chExt cx="2998782" cy="405267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649325" y="2540102"/>
                <a:ext cx="1434139" cy="733563"/>
              </a:xfrm>
              <a:prstGeom prst="rect">
                <a:avLst/>
              </a:prstGeom>
              <a:noFill/>
              <a:ln w="57150" cmpd="sng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213968" y="2540102"/>
                <a:ext cx="1434139" cy="733563"/>
              </a:xfrm>
              <a:prstGeom prst="rect">
                <a:avLst/>
              </a:prstGeom>
              <a:noFill/>
              <a:ln w="57150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89583" y="5835662"/>
                <a:ext cx="1434139" cy="351185"/>
              </a:xfrm>
              <a:prstGeom prst="rect">
                <a:avLst/>
              </a:prstGeom>
              <a:noFill/>
              <a:ln w="571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889583" y="6241592"/>
                <a:ext cx="1434139" cy="351185"/>
              </a:xfrm>
              <a:prstGeom prst="rect">
                <a:avLst/>
              </a:prstGeom>
              <a:noFill/>
              <a:ln w="57150" cmpd="sng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431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961E-7 1.14663E-6 L -5.27961E-7 -0.2080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6548</TotalTime>
  <Words>1361</Words>
  <Application>Microsoft Macintosh PowerPoint</Application>
  <PresentationFormat>On-screen Show (4:3)</PresentationFormat>
  <Paragraphs>742</Paragraphs>
  <Slides>38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Story</vt:lpstr>
      <vt:lpstr>CrossCheck: Combining Crawling and Differencing to Better Detect Cross-browser Incompatibilities in Web Applications</vt:lpstr>
      <vt:lpstr>Move to the Web</vt:lpstr>
      <vt:lpstr>Multitude of Browsing Environments</vt:lpstr>
      <vt:lpstr>Georgia Tech Website</vt:lpstr>
      <vt:lpstr>IEEE TSE Website</vt:lpstr>
      <vt:lpstr>Granta Books Website</vt:lpstr>
      <vt:lpstr>PowerPoint Presentation</vt:lpstr>
      <vt:lpstr>Running Example</vt:lpstr>
      <vt:lpstr>Running Example</vt:lpstr>
      <vt:lpstr>Running Example</vt:lpstr>
      <vt:lpstr>Running Example</vt:lpstr>
      <vt:lpstr>Running Example</vt:lpstr>
      <vt:lpstr>Running Example</vt:lpstr>
      <vt:lpstr>Running Example</vt:lpstr>
      <vt:lpstr>Running Example</vt:lpstr>
      <vt:lpstr>Running Example</vt:lpstr>
      <vt:lpstr>Running Example</vt:lpstr>
      <vt:lpstr>A Tale of Two Techniques</vt:lpstr>
      <vt:lpstr>CrossCheck</vt:lpstr>
      <vt:lpstr>1. Model Generation</vt:lpstr>
      <vt:lpstr>2a. Trace Level Comparison</vt:lpstr>
      <vt:lpstr>2a. Trace Level Comparison</vt:lpstr>
      <vt:lpstr>2b. Screen Level Comparison</vt:lpstr>
      <vt:lpstr>2b. Screen Level Comparison</vt:lpstr>
      <vt:lpstr>Visual Comparison</vt:lpstr>
      <vt:lpstr>Training the classifier (offline – single time)</vt:lpstr>
      <vt:lpstr>3. Report Generation (Clustering)</vt:lpstr>
      <vt:lpstr>Empirical Evaluation</vt:lpstr>
      <vt:lpstr>Experimental Setup</vt:lpstr>
      <vt:lpstr>Experimental Setup</vt:lpstr>
      <vt:lpstr>RQ1: Effectiveness</vt:lpstr>
      <vt:lpstr>RQ1: Effectiveness</vt:lpstr>
      <vt:lpstr>RQ2: Improvement</vt:lpstr>
      <vt:lpstr>RQ2: Improvement</vt:lpstr>
      <vt:lpstr>Empirical Evaluation</vt:lpstr>
      <vt:lpstr>Future Work</vt:lpstr>
      <vt:lpstr>Related Work</vt:lpstr>
      <vt:lpstr>Contributions of CrossCheck</vt:lpstr>
    </vt:vector>
  </TitlesOfParts>
  <Company>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Security:  Research Summary</dc:title>
  <dc:creator>Shauvik Roy Choudhary</dc:creator>
  <cp:lastModifiedBy>Shauvik Roy Choudhary</cp:lastModifiedBy>
  <cp:revision>872</cp:revision>
  <dcterms:created xsi:type="dcterms:W3CDTF">2012-04-05T22:39:07Z</dcterms:created>
  <dcterms:modified xsi:type="dcterms:W3CDTF">2012-04-19T16:14:15Z</dcterms:modified>
</cp:coreProperties>
</file>