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92" r:id="rId2"/>
    <p:sldId id="366" r:id="rId3"/>
    <p:sldId id="411" r:id="rId4"/>
    <p:sldId id="413" r:id="rId5"/>
    <p:sldId id="414" r:id="rId6"/>
    <p:sldId id="415" r:id="rId7"/>
    <p:sldId id="416" r:id="rId8"/>
    <p:sldId id="417" r:id="rId9"/>
    <p:sldId id="369" r:id="rId10"/>
    <p:sldId id="419" r:id="rId11"/>
    <p:sldId id="420" r:id="rId12"/>
    <p:sldId id="471" r:id="rId13"/>
    <p:sldId id="470" r:id="rId14"/>
    <p:sldId id="469" r:id="rId15"/>
    <p:sldId id="424" r:id="rId16"/>
    <p:sldId id="445" r:id="rId17"/>
    <p:sldId id="458" r:id="rId18"/>
    <p:sldId id="459" r:id="rId19"/>
    <p:sldId id="460" r:id="rId20"/>
    <p:sldId id="398" r:id="rId21"/>
    <p:sldId id="474" r:id="rId22"/>
    <p:sldId id="457" r:id="rId23"/>
    <p:sldId id="443" r:id="rId24"/>
    <p:sldId id="440" r:id="rId25"/>
    <p:sldId id="475" r:id="rId26"/>
    <p:sldId id="373" r:id="rId27"/>
    <p:sldId id="400" r:id="rId28"/>
    <p:sldId id="433" r:id="rId29"/>
    <p:sldId id="375" r:id="rId30"/>
    <p:sldId id="451" r:id="rId31"/>
    <p:sldId id="452" r:id="rId32"/>
    <p:sldId id="453" r:id="rId33"/>
    <p:sldId id="454" r:id="rId34"/>
    <p:sldId id="412" r:id="rId35"/>
    <p:sldId id="461" r:id="rId36"/>
    <p:sldId id="388" r:id="rId37"/>
    <p:sldId id="463" r:id="rId38"/>
    <p:sldId id="465" r:id="rId39"/>
    <p:sldId id="466" r:id="rId40"/>
    <p:sldId id="467" r:id="rId41"/>
    <p:sldId id="468" r:id="rId42"/>
    <p:sldId id="408" r:id="rId43"/>
    <p:sldId id="409" r:id="rId44"/>
    <p:sldId id="478" r:id="rId45"/>
    <p:sldId id="442" r:id="rId46"/>
    <p:sldId id="472" r:id="rId47"/>
    <p:sldId id="389" r:id="rId48"/>
    <p:sldId id="477" r:id="rId49"/>
    <p:sldId id="444" r:id="rId50"/>
    <p:sldId id="399" r:id="rId51"/>
    <p:sldId id="385" r:id="rId52"/>
    <p:sldId id="392" r:id="rId53"/>
    <p:sldId id="26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80FF"/>
    <a:srgbClr val="00FFFF"/>
    <a:srgbClr val="FF8000"/>
    <a:srgbClr val="800000"/>
    <a:srgbClr val="FFFF99"/>
    <a:srgbClr val="CC0000"/>
    <a:srgbClr val="FF6FCF"/>
    <a:srgbClr val="09BF5B"/>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2" autoAdjust="0"/>
    <p:restoredTop sz="81548" autoAdjust="0"/>
  </p:normalViewPr>
  <p:slideViewPr>
    <p:cSldViewPr snapToGrid="0" snapToObjects="1">
      <p:cViewPr>
        <p:scale>
          <a:sx n="110" d="100"/>
          <a:sy n="110" d="100"/>
        </p:scale>
        <p:origin x="-2576" y="-264"/>
      </p:cViewPr>
      <p:guideLst>
        <p:guide orient="horz" pos="2160"/>
        <p:guide pos="2880"/>
      </p:guideLst>
    </p:cSldViewPr>
  </p:slideViewPr>
  <p:outlineViewPr>
    <p:cViewPr>
      <p:scale>
        <a:sx n="33" d="100"/>
        <a:sy n="33" d="100"/>
      </p:scale>
      <p:origin x="0" y="1284"/>
    </p:cViewPr>
  </p:outlineViewPr>
  <p:notesTextViewPr>
    <p:cViewPr>
      <p:scale>
        <a:sx n="185" d="100"/>
        <a:sy n="18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FB825-FB02-5348-B0D1-8183CB6276CC}" type="datetimeFigureOut">
              <a:rPr lang="en-US" smtClean="0"/>
              <a:pPr/>
              <a:t>5/24/13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4F470-3E41-A845-90E6-0ADAAC5CDAA9}" type="slidenum">
              <a:rPr lang="en-US" smtClean="0"/>
              <a:pPr/>
              <a:t>‹#›</a:t>
            </a:fld>
            <a:endParaRPr lang="en-US"/>
          </a:p>
        </p:txBody>
      </p:sp>
    </p:spTree>
    <p:extLst>
      <p:ext uri="{BB962C8B-B14F-4D97-AF65-F5344CB8AC3E}">
        <p14:creationId xmlns:p14="http://schemas.microsoft.com/office/powerpoint/2010/main" val="17900444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the Introduction.</a:t>
            </a:r>
          </a:p>
          <a:p>
            <a:endParaRPr lang="en-US" dirty="0" smtClean="0"/>
          </a:p>
          <a:p>
            <a:r>
              <a:rPr lang="en-US" dirty="0" smtClean="0"/>
              <a:t>Today I'll present X-PERT, our latest work on detecting Cross-Browser Issues in Web Applications.</a:t>
            </a:r>
          </a:p>
          <a:p>
            <a:endParaRPr lang="en-US" dirty="0" smtClean="0"/>
          </a:p>
          <a:p>
            <a:r>
              <a:rPr lang="en-US" dirty="0" smtClean="0"/>
              <a:t>This work was done in collaboration with </a:t>
            </a:r>
            <a:r>
              <a:rPr lang="en-US" dirty="0" err="1" smtClean="0"/>
              <a:t>Mukul</a:t>
            </a:r>
            <a:r>
              <a:rPr lang="en-US" dirty="0" smtClean="0"/>
              <a:t> Prasad, from Fujitsu Labs, and my advisor Alex </a:t>
            </a:r>
            <a:r>
              <a:rPr lang="en-US" dirty="0" err="1" smtClean="0"/>
              <a:t>Orso</a:t>
            </a:r>
            <a:r>
              <a:rPr lang="en-US" dirty="0" smtClean="0"/>
              <a:t>, and was partially supported by NSF, Microsoft Research, and IBM Research.</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1</a:t>
            </a:fld>
            <a:endParaRPr lang="en-US"/>
          </a:p>
        </p:txBody>
      </p:sp>
    </p:spTree>
    <p:extLst>
      <p:ext uri="{BB962C8B-B14F-4D97-AF65-F5344CB8AC3E}">
        <p14:creationId xmlns:p14="http://schemas.microsoft.com/office/powerpoint/2010/main" val="2774652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were to open the same website in Internet explorer, you would find that the menus and links on the website are completely missing.</a:t>
            </a:r>
            <a:endParaRPr lang="en-US" dirty="0"/>
          </a:p>
        </p:txBody>
      </p:sp>
      <p:sp>
        <p:nvSpPr>
          <p:cNvPr id="4" name="Slide Number Placeholder 3"/>
          <p:cNvSpPr>
            <a:spLocks noGrp="1"/>
          </p:cNvSpPr>
          <p:nvPr>
            <p:ph type="sldNum" sz="quarter" idx="10"/>
          </p:nvPr>
        </p:nvSpPr>
        <p:spPr/>
        <p:txBody>
          <a:bodyPr/>
          <a:lstStyle/>
          <a:p>
            <a:fld id="{2DE378EB-441F-C94B-8E89-FEBD3C9DBE29}" type="slidenum">
              <a:rPr lang="en-US" smtClean="0"/>
              <a:pPr/>
              <a:t>10</a:t>
            </a:fld>
            <a:endParaRPr lang="en-US"/>
          </a:p>
        </p:txBody>
      </p:sp>
    </p:spTree>
    <p:extLst>
      <p:ext uri="{BB962C8B-B14F-4D97-AF65-F5344CB8AC3E}">
        <p14:creationId xmlns:p14="http://schemas.microsoft.com/office/powerpoint/2010/main" val="131757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this site is basically useless for IE users. Neither can they go past the homepage to read book reviews, nor can they buy any books. In this case, </a:t>
            </a:r>
            <a:r>
              <a:rPr lang="en-US" sz="1200" kern="1200" dirty="0" err="1" smtClean="0">
                <a:solidFill>
                  <a:schemeClr val="tx1"/>
                </a:solidFill>
                <a:latin typeface="+mn-lt"/>
                <a:ea typeface="+mn-ea"/>
                <a:cs typeface="+mn-cs"/>
              </a:rPr>
              <a:t>GrantaBooks</a:t>
            </a:r>
            <a:r>
              <a:rPr lang="en-US" sz="1200" kern="1200" dirty="0" smtClean="0">
                <a:solidFill>
                  <a:schemeClr val="tx1"/>
                </a:solidFill>
                <a:latin typeface="+mn-lt"/>
                <a:ea typeface="+mn-ea"/>
                <a:cs typeface="+mn-cs"/>
              </a:rPr>
              <a:t> would clearly be loosing revenue.</a:t>
            </a:r>
          </a:p>
        </p:txBody>
      </p:sp>
      <p:sp>
        <p:nvSpPr>
          <p:cNvPr id="4" name="Slide Number Placeholder 3"/>
          <p:cNvSpPr>
            <a:spLocks noGrp="1"/>
          </p:cNvSpPr>
          <p:nvPr>
            <p:ph type="sldNum" sz="quarter" idx="10"/>
          </p:nvPr>
        </p:nvSpPr>
        <p:spPr/>
        <p:txBody>
          <a:bodyPr/>
          <a:lstStyle/>
          <a:p>
            <a:fld id="{2DE378EB-441F-C94B-8E89-FEBD3C9DBE29}" type="slidenum">
              <a:rPr lang="en-US" smtClean="0"/>
              <a:pPr/>
              <a:t>11</a:t>
            </a:fld>
            <a:endParaRPr lang="en-US"/>
          </a:p>
        </p:txBody>
      </p:sp>
    </p:spTree>
    <p:extLst>
      <p:ext uri="{BB962C8B-B14F-4D97-AF65-F5344CB8AC3E}">
        <p14:creationId xmlns:p14="http://schemas.microsoft.com/office/powerpoint/2010/main" val="1317571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these problems actually happen? When web developers write these applications, they typically debug and test in one browser. But when they deploy their web apps, they need to support all the browsers that users use. </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12</a:t>
            </a:fld>
            <a:endParaRPr lang="en-US"/>
          </a:p>
        </p:txBody>
      </p:sp>
    </p:spTree>
    <p:extLst>
      <p:ext uri="{BB962C8B-B14F-4D97-AF65-F5344CB8AC3E}">
        <p14:creationId xmlns:p14="http://schemas.microsoft.com/office/powerpoint/2010/main" val="95596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mn-lt"/>
              </a:rPr>
              <a:t>And not just all browsers but </a:t>
            </a:r>
            <a:r>
              <a:rPr lang="en-US" sz="1200" b="1" i="0" u="none" strike="noStrike" kern="1200" baseline="0" dirty="0" smtClean="0">
                <a:solidFill>
                  <a:srgbClr val="000000"/>
                </a:solidFill>
                <a:latin typeface="+mn-lt"/>
              </a:rPr>
              <a:t>all browser versions</a:t>
            </a:r>
            <a:r>
              <a:rPr lang="en-US" sz="1200" b="0" i="0" u="none" strike="noStrike" kern="1200" baseline="0" dirty="0" smtClean="0">
                <a:solidFill>
                  <a:srgbClr val="000000"/>
                </a:solidFill>
                <a:latin typeface="+mn-lt"/>
              </a:rPr>
              <a:t>. </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13</a:t>
            </a:fld>
            <a:endParaRPr lang="en-US"/>
          </a:p>
        </p:txBody>
      </p:sp>
    </p:spTree>
    <p:extLst>
      <p:ext uri="{BB962C8B-B14F-4D97-AF65-F5344CB8AC3E}">
        <p14:creationId xmlns:p14="http://schemas.microsoft.com/office/powerpoint/2010/main" val="34113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mn-lt"/>
              </a:rPr>
              <a:t>And even worse, </a:t>
            </a:r>
            <a:r>
              <a:rPr lang="en-US" sz="1200" b="1" i="0" u="none" strike="noStrike" kern="1200" baseline="0" dirty="0" smtClean="0">
                <a:solidFill>
                  <a:srgbClr val="000000"/>
                </a:solidFill>
                <a:latin typeface="+mn-lt"/>
              </a:rPr>
              <a:t>all these versions running on different devices and operating systems</a:t>
            </a:r>
            <a:r>
              <a:rPr lang="en-US" sz="1200" b="0" i="0" u="none" strike="noStrike" kern="1200" baseline="0" dirty="0" smtClean="0">
                <a:solidFill>
                  <a:srgbClr val="000000"/>
                </a:solidFill>
                <a:latin typeface="+mn-lt"/>
              </a:rPr>
              <a:t>.</a:t>
            </a:r>
          </a:p>
          <a:p>
            <a:endParaRPr lang="en-US" sz="1200" b="0" i="0" u="none" strike="noStrike" kern="1200" baseline="0" dirty="0" smtClean="0">
              <a:solidFill>
                <a:srgbClr val="000000"/>
              </a:solidFill>
              <a:latin typeface="+mn-lt"/>
            </a:endParaRPr>
          </a:p>
          <a:p>
            <a:r>
              <a:rPr lang="en-US" dirty="0" smtClean="0"/>
              <a:t>So how many different browser versions are out there?</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14</a:t>
            </a:fld>
            <a:endParaRPr lang="en-US"/>
          </a:p>
        </p:txBody>
      </p:sp>
    </p:spTree>
    <p:extLst>
      <p:ext uri="{BB962C8B-B14F-4D97-AF65-F5344CB8AC3E}">
        <p14:creationId xmlns:p14="http://schemas.microsoft.com/office/powerpoint/2010/main" val="3601157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looked at statistics and found that there are more than 1,200 browser versions.</a:t>
            </a:r>
          </a:p>
          <a:p>
            <a:endParaRPr lang="en-US" dirty="0" smtClean="0"/>
          </a:p>
          <a:p>
            <a:r>
              <a:rPr lang="en-US" dirty="0" smtClean="0"/>
              <a:t>Even if you wanted to target only the most widely used browsers, say those with more than 1% market share, </a:t>
            </a:r>
          </a:p>
          <a:p>
            <a:r>
              <a:rPr lang="en-US" dirty="0" smtClean="0"/>
              <a:t>that number is still bigger than 50! Which is a lot!</a:t>
            </a:r>
          </a:p>
        </p:txBody>
      </p:sp>
      <p:sp>
        <p:nvSpPr>
          <p:cNvPr id="4" name="Slide Number Placeholder 3"/>
          <p:cNvSpPr>
            <a:spLocks noGrp="1"/>
          </p:cNvSpPr>
          <p:nvPr>
            <p:ph type="sldNum" sz="quarter" idx="10"/>
          </p:nvPr>
        </p:nvSpPr>
        <p:spPr/>
        <p:txBody>
          <a:bodyPr/>
          <a:lstStyle/>
          <a:p>
            <a:fld id="{BCA4F470-3E41-A845-90E6-0ADAAC5CDAA9}" type="slidenum">
              <a:rPr lang="en-US" smtClean="0"/>
              <a:pPr/>
              <a:t>15</a:t>
            </a:fld>
            <a:endParaRPr lang="en-US"/>
          </a:p>
        </p:txBody>
      </p:sp>
    </p:spTree>
    <p:extLst>
      <p:ext uri="{BB962C8B-B14F-4D97-AF65-F5344CB8AC3E}">
        <p14:creationId xmlns:p14="http://schemas.microsoft.com/office/powerpoint/2010/main" val="221360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ym typeface="Wingdings"/>
            </a:endParaRPr>
          </a:p>
          <a:p>
            <a:r>
              <a:rPr lang="en-US" baseline="0" dirty="0" smtClean="0">
                <a:sym typeface="Wingdings"/>
              </a:rPr>
              <a:t>So, how do companies actually handle this? Typically they select a subset of browsers they want to support.</a:t>
            </a:r>
          </a:p>
        </p:txBody>
      </p:sp>
      <p:sp>
        <p:nvSpPr>
          <p:cNvPr id="4" name="Slide Number Placeholder 3"/>
          <p:cNvSpPr>
            <a:spLocks noGrp="1"/>
          </p:cNvSpPr>
          <p:nvPr>
            <p:ph type="sldNum" sz="quarter" idx="10"/>
          </p:nvPr>
        </p:nvSpPr>
        <p:spPr/>
        <p:txBody>
          <a:bodyPr/>
          <a:lstStyle/>
          <a:p>
            <a:fld id="{BCA4F470-3E41-A845-90E6-0ADAAC5CDAA9}" type="slidenum">
              <a:rPr lang="en-US" smtClean="0"/>
              <a:pPr/>
              <a:t>16</a:t>
            </a:fld>
            <a:endParaRPr lang="en-US"/>
          </a:p>
        </p:txBody>
      </p:sp>
    </p:spTree>
    <p:extLst>
      <p:ext uri="{BB962C8B-B14F-4D97-AF65-F5344CB8AC3E}">
        <p14:creationId xmlns:p14="http://schemas.microsoft.com/office/powerpoint/2010/main" val="2213603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browser support page from Yahoo, for instance, shows that they support all these different configurations of browsers.</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17</a:t>
            </a:fld>
            <a:endParaRPr lang="en-US"/>
          </a:p>
        </p:txBody>
      </p:sp>
    </p:spTree>
    <p:extLst>
      <p:ext uri="{BB962C8B-B14F-4D97-AF65-F5344CB8AC3E}">
        <p14:creationId xmlns:p14="http://schemas.microsoft.com/office/powerpoint/2010/main" val="403497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supports even fewer browsers: the last 2 versions of the listed browsers.</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18</a:t>
            </a:fld>
            <a:endParaRPr lang="en-US"/>
          </a:p>
        </p:txBody>
      </p:sp>
    </p:spTree>
    <p:extLst>
      <p:ext uri="{BB962C8B-B14F-4D97-AF65-F5344CB8AC3E}">
        <p14:creationId xmlns:p14="http://schemas.microsoft.com/office/powerpoint/2010/main" val="2131192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supports even fewer: the latest version of these 5 browsers. And if you happen to run an older browser version, you will be asked to update your browser or switch to a site with limited functionality.</a:t>
            </a:r>
          </a:p>
          <a:p>
            <a:endParaRPr lang="en-US" baseline="0" dirty="0" smtClean="0"/>
          </a:p>
          <a:p>
            <a:r>
              <a:rPr lang="en-US" baseline="0" dirty="0" smtClean="0"/>
              <a:t>And despite this, from our experience interacting with companies, we know that they still face cross-browser issues in the supported browsers.</a:t>
            </a:r>
          </a:p>
          <a:p>
            <a:endParaRPr lang="en-US" baseline="0" dirty="0" smtClean="0"/>
          </a:p>
          <a:p>
            <a:r>
              <a:rPr lang="en-US" baseline="0" dirty="0" smtClean="0"/>
              <a:t>But why is it so hard to fix these issues? What are the challenges involved in detecting and eliminating them?</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19</a:t>
            </a:fld>
            <a:endParaRPr lang="en-US"/>
          </a:p>
        </p:txBody>
      </p:sp>
    </p:spTree>
    <p:extLst>
      <p:ext uri="{BB962C8B-B14F-4D97-AF65-F5344CB8AC3E}">
        <p14:creationId xmlns:p14="http://schemas.microsoft.com/office/powerpoint/2010/main" val="114065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Applications are ubiquitous, and we increasingly use them for our day-to-day activities.</a:t>
            </a:r>
          </a:p>
          <a:p>
            <a:endParaRPr lang="en-US" dirty="0" smtClean="0"/>
          </a:p>
          <a:p>
            <a:r>
              <a:rPr lang="en-US" dirty="0" smtClean="0"/>
              <a:t>Developers love Web apps because they can write them once and make them available everywhere.</a:t>
            </a:r>
          </a:p>
          <a:p>
            <a:r>
              <a:rPr lang="en-US" dirty="0" smtClean="0"/>
              <a:t>All the users need is just a Web Browser!</a:t>
            </a:r>
          </a:p>
          <a:p>
            <a:endParaRPr lang="en-US" dirty="0" smtClean="0"/>
          </a:p>
          <a:p>
            <a:r>
              <a:rPr lang="en-US" dirty="0" smtClean="0"/>
              <a:t>But this is based on the assumption that web applications behave in the same way on all platforms and web browsers, which is unfortunately not the case.</a:t>
            </a:r>
          </a:p>
          <a:p>
            <a:endParaRPr lang="en-US" dirty="0" smtClean="0"/>
          </a:p>
          <a:p>
            <a:r>
              <a:rPr lang="en-US" dirty="0" smtClean="0"/>
              <a:t>Web apps can in fact behave differently on different browsers, and this can negatively affect the user experience, sometimes in dramatic ways.</a:t>
            </a:r>
          </a:p>
          <a:p>
            <a:endParaRPr lang="en-US" dirty="0" smtClean="0"/>
          </a:p>
          <a:p>
            <a:r>
              <a:rPr lang="en-US" dirty="0" smtClean="0"/>
              <a:t>Let me show you some examples of this.</a:t>
            </a:r>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One natural way to do this, would be manual inspection. That's effective, but it is extremely expensive, and almost impractical, to check each page in each browser;</a:t>
            </a:r>
          </a:p>
          <a:p>
            <a:r>
              <a:rPr lang="en-US" dirty="0" smtClean="0"/>
              <a:t>- And if we want to automate, we must consider that modern apps have multiple dynamic screens, and any automated technique must be able to reach and explore such screens.</a:t>
            </a:r>
          </a:p>
          <a:p>
            <a:r>
              <a:rPr lang="en-US" dirty="0" smtClean="0"/>
              <a:t>- Moreover, the actual comparison of pages cannot just diff HTML pages, but needs to compare the structure represented by DOM trees. And this structure is different in different browsers, making the comparison very challenging.</a:t>
            </a:r>
          </a:p>
          <a:p>
            <a:r>
              <a:rPr lang="en-US" dirty="0" smtClean="0"/>
              <a:t>- And even if you were able check this structure, it would not tell you how the site actually looks. Hence you need to mimic end users' perception.</a:t>
            </a:r>
          </a:p>
          <a:p>
            <a:endParaRPr lang="en-US" dirty="0" smtClean="0"/>
          </a:p>
          <a:p>
            <a:pPr marL="171450" indent="-171450">
              <a:buFontTx/>
              <a:buChar char="-"/>
            </a:pPr>
            <a:r>
              <a:rPr lang="en-US" dirty="0" smtClean="0"/>
              <a:t>And once a technique has identified the list of issues. you also need to present them in a way that is human readable, effective, and actionable.</a:t>
            </a:r>
          </a:p>
          <a:p>
            <a:pPr marL="171450" indent="-171450">
              <a:buFontTx/>
              <a:buChar char="-"/>
            </a:pPr>
            <a:endParaRPr lang="en-US" dirty="0" smtClean="0"/>
          </a:p>
          <a:p>
            <a:r>
              <a:rPr lang="en-US" dirty="0" smtClean="0"/>
              <a:t>And finally, getting this to work in practice involves tons of engineering issues that must be suitably addresses.</a:t>
            </a:r>
          </a:p>
          <a:p>
            <a:r>
              <a:rPr lang="en-US" dirty="0" smtClean="0"/>
              <a:t>Let me now discuss you how researchers, and our group in particular, have tried to detect Cross-browser issues.</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20</a:t>
            </a:fld>
            <a:endParaRPr lang="en-US"/>
          </a:p>
        </p:txBody>
      </p:sp>
    </p:spTree>
    <p:extLst>
      <p:ext uri="{BB962C8B-B14F-4D97-AF65-F5344CB8AC3E}">
        <p14:creationId xmlns:p14="http://schemas.microsoft.com/office/powerpoint/2010/main" val="2644553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couple of years, we, along with our colleagues have developed</a:t>
            </a:r>
            <a:r>
              <a:rPr lang="en-US" baseline="0" dirty="0" smtClean="0"/>
              <a:t> several techniques to detect cross-browser issues. </a:t>
            </a:r>
          </a:p>
          <a:p>
            <a:r>
              <a:rPr lang="en-US" baseline="0" dirty="0" smtClean="0"/>
              <a:t>These techniques are fairly mature and worked well on limited case studies we have done with them.</a:t>
            </a:r>
          </a:p>
          <a:p>
            <a:endParaRPr lang="en-US" baseline="0" dirty="0" smtClean="0"/>
          </a:p>
          <a:p>
            <a:r>
              <a:rPr lang="en-US" baseline="0" dirty="0" smtClean="0"/>
              <a:t>But we wanted to see their applicability on larger set of subjects.</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22</a:t>
            </a:fld>
            <a:endParaRPr lang="en-US"/>
          </a:p>
        </p:txBody>
      </p:sp>
    </p:spTree>
    <p:extLst>
      <p:ext uri="{BB962C8B-B14F-4D97-AF65-F5344CB8AC3E}">
        <p14:creationId xmlns:p14="http://schemas.microsoft.com/office/powerpoint/2010/main" val="1450750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XBIs: </a:t>
            </a:r>
          </a:p>
          <a:p>
            <a:r>
              <a:rPr lang="en-US" dirty="0" smtClean="0"/>
              <a:t>Issue in structure or layout of individual elements </a:t>
            </a:r>
          </a:p>
          <a:p>
            <a:endParaRPr lang="en-US" dirty="0" smtClean="0"/>
          </a:p>
          <a:p>
            <a:r>
              <a:rPr lang="en-US" dirty="0" smtClean="0"/>
              <a:t>Content XBIs: </a:t>
            </a:r>
          </a:p>
          <a:p>
            <a:r>
              <a:rPr lang="en-US" dirty="0" smtClean="0"/>
              <a:t>Difference in textual or visual content of individual elements</a:t>
            </a:r>
          </a:p>
          <a:p>
            <a:endParaRPr lang="en-US" dirty="0" smtClean="0"/>
          </a:p>
          <a:p>
            <a:r>
              <a:rPr lang="en-US" dirty="0" smtClean="0"/>
              <a:t>Behavioral XBIs: </a:t>
            </a:r>
          </a:p>
          <a:p>
            <a:r>
              <a:rPr lang="en-US" dirty="0" smtClean="0"/>
              <a:t>Difference in behavior of individual functional components</a:t>
            </a:r>
          </a:p>
          <a:p>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23</a:t>
            </a:fld>
            <a:endParaRPr lang="en-US"/>
          </a:p>
        </p:txBody>
      </p:sp>
    </p:spTree>
    <p:extLst>
      <p:ext uri="{BB962C8B-B14F-4D97-AF65-F5344CB8AC3E}">
        <p14:creationId xmlns:p14="http://schemas.microsoft.com/office/powerpoint/2010/main" val="3857099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XBIs: </a:t>
            </a:r>
          </a:p>
          <a:p>
            <a:r>
              <a:rPr lang="en-US" dirty="0" smtClean="0"/>
              <a:t>Issue in structure or layout of individual elements </a:t>
            </a:r>
          </a:p>
          <a:p>
            <a:endParaRPr lang="en-US" dirty="0" smtClean="0"/>
          </a:p>
          <a:p>
            <a:r>
              <a:rPr lang="en-US" dirty="0" smtClean="0"/>
              <a:t>Content XBIs: </a:t>
            </a:r>
          </a:p>
          <a:p>
            <a:r>
              <a:rPr lang="en-US" dirty="0" smtClean="0"/>
              <a:t>Difference in textual or visual content of individual elements</a:t>
            </a:r>
          </a:p>
          <a:p>
            <a:endParaRPr lang="en-US" dirty="0" smtClean="0"/>
          </a:p>
          <a:p>
            <a:r>
              <a:rPr lang="en-US" dirty="0" smtClean="0"/>
              <a:t>Behavioral XBIs: </a:t>
            </a:r>
          </a:p>
          <a:p>
            <a:r>
              <a:rPr lang="en-US" dirty="0" smtClean="0"/>
              <a:t>Difference in behavior of individual functional components</a:t>
            </a:r>
          </a:p>
          <a:p>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25</a:t>
            </a:fld>
            <a:endParaRPr lang="en-US"/>
          </a:p>
        </p:txBody>
      </p:sp>
    </p:spTree>
    <p:extLst>
      <p:ext uri="{BB962C8B-B14F-4D97-AF65-F5344CB8AC3E}">
        <p14:creationId xmlns:p14="http://schemas.microsoft.com/office/powerpoint/2010/main" val="3857099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XBIs: </a:t>
            </a:r>
          </a:p>
          <a:p>
            <a:r>
              <a:rPr lang="en-US" dirty="0" smtClean="0"/>
              <a:t>Issue in structure or layout of individual elements </a:t>
            </a:r>
          </a:p>
          <a:p>
            <a:endParaRPr lang="en-US" dirty="0" smtClean="0"/>
          </a:p>
          <a:p>
            <a:r>
              <a:rPr lang="en-US" dirty="0" smtClean="0"/>
              <a:t>Content XBIs: </a:t>
            </a:r>
          </a:p>
          <a:p>
            <a:r>
              <a:rPr lang="en-US" dirty="0" smtClean="0"/>
              <a:t>Difference in textual or visual content of individual elements</a:t>
            </a:r>
          </a:p>
          <a:p>
            <a:endParaRPr lang="en-US" dirty="0" smtClean="0"/>
          </a:p>
          <a:p>
            <a:r>
              <a:rPr lang="en-US" dirty="0" smtClean="0"/>
              <a:t>Behavioral XBIs: </a:t>
            </a:r>
          </a:p>
          <a:p>
            <a:r>
              <a:rPr lang="en-US" dirty="0" smtClean="0"/>
              <a:t>Difference in behavior of individual functional components</a:t>
            </a:r>
          </a:p>
          <a:p>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30</a:t>
            </a:fld>
            <a:endParaRPr lang="en-US"/>
          </a:p>
        </p:txBody>
      </p:sp>
    </p:spTree>
    <p:extLst>
      <p:ext uri="{BB962C8B-B14F-4D97-AF65-F5344CB8AC3E}">
        <p14:creationId xmlns:p14="http://schemas.microsoft.com/office/powerpoint/2010/main" val="3857099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XBIs: </a:t>
            </a:r>
          </a:p>
          <a:p>
            <a:r>
              <a:rPr lang="en-US" dirty="0" smtClean="0"/>
              <a:t>Issue in structure or layout of individual elements </a:t>
            </a:r>
          </a:p>
          <a:p>
            <a:endParaRPr lang="en-US" dirty="0" smtClean="0"/>
          </a:p>
          <a:p>
            <a:r>
              <a:rPr lang="en-US" dirty="0" smtClean="0"/>
              <a:t>Content XBIs: </a:t>
            </a:r>
          </a:p>
          <a:p>
            <a:r>
              <a:rPr lang="en-US" dirty="0" smtClean="0"/>
              <a:t>Difference in textual or visual content of individual elements</a:t>
            </a:r>
          </a:p>
          <a:p>
            <a:endParaRPr lang="en-US" dirty="0" smtClean="0"/>
          </a:p>
          <a:p>
            <a:r>
              <a:rPr lang="en-US" dirty="0" smtClean="0"/>
              <a:t>Behavioral XBIs: </a:t>
            </a:r>
          </a:p>
          <a:p>
            <a:r>
              <a:rPr lang="en-US" dirty="0" smtClean="0"/>
              <a:t>Difference in behavior of individual functional components</a:t>
            </a:r>
          </a:p>
          <a:p>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31</a:t>
            </a:fld>
            <a:endParaRPr lang="en-US"/>
          </a:p>
        </p:txBody>
      </p:sp>
    </p:spTree>
    <p:extLst>
      <p:ext uri="{BB962C8B-B14F-4D97-AF65-F5344CB8AC3E}">
        <p14:creationId xmlns:p14="http://schemas.microsoft.com/office/powerpoint/2010/main" val="3857099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XBIs: </a:t>
            </a:r>
          </a:p>
          <a:p>
            <a:r>
              <a:rPr lang="en-US" dirty="0" smtClean="0"/>
              <a:t>Issue in structure or layout of individual elements </a:t>
            </a:r>
          </a:p>
          <a:p>
            <a:endParaRPr lang="en-US" dirty="0" smtClean="0"/>
          </a:p>
          <a:p>
            <a:r>
              <a:rPr lang="en-US" dirty="0" smtClean="0"/>
              <a:t>Content XBIs: </a:t>
            </a:r>
          </a:p>
          <a:p>
            <a:r>
              <a:rPr lang="en-US" dirty="0" smtClean="0"/>
              <a:t>Difference in textual or visual content of individual elements</a:t>
            </a:r>
          </a:p>
          <a:p>
            <a:endParaRPr lang="en-US" dirty="0" smtClean="0"/>
          </a:p>
          <a:p>
            <a:r>
              <a:rPr lang="en-US" dirty="0" smtClean="0"/>
              <a:t>Behavioral XBIs: </a:t>
            </a:r>
          </a:p>
          <a:p>
            <a:r>
              <a:rPr lang="en-US" dirty="0" smtClean="0"/>
              <a:t>Difference in behavior of individual functional components</a:t>
            </a:r>
          </a:p>
          <a:p>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32</a:t>
            </a:fld>
            <a:endParaRPr lang="en-US"/>
          </a:p>
        </p:txBody>
      </p:sp>
    </p:spTree>
    <p:extLst>
      <p:ext uri="{BB962C8B-B14F-4D97-AF65-F5344CB8AC3E}">
        <p14:creationId xmlns:p14="http://schemas.microsoft.com/office/powerpoint/2010/main" val="3857099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XBIs: </a:t>
            </a:r>
          </a:p>
          <a:p>
            <a:r>
              <a:rPr lang="en-US" dirty="0" smtClean="0"/>
              <a:t>Issue in structure or layout of individual elements </a:t>
            </a:r>
          </a:p>
          <a:p>
            <a:endParaRPr lang="en-US" dirty="0" smtClean="0"/>
          </a:p>
          <a:p>
            <a:r>
              <a:rPr lang="en-US" dirty="0" smtClean="0"/>
              <a:t>Content XBIs: </a:t>
            </a:r>
          </a:p>
          <a:p>
            <a:r>
              <a:rPr lang="en-US" dirty="0" smtClean="0"/>
              <a:t>Difference in textual or visual content of individual elements</a:t>
            </a:r>
          </a:p>
          <a:p>
            <a:endParaRPr lang="en-US" dirty="0" smtClean="0"/>
          </a:p>
          <a:p>
            <a:r>
              <a:rPr lang="en-US" dirty="0" smtClean="0"/>
              <a:t>Behavioral XBIs: </a:t>
            </a:r>
          </a:p>
          <a:p>
            <a:r>
              <a:rPr lang="en-US" dirty="0" smtClean="0"/>
              <a:t>Difference in behavior of individual functional components</a:t>
            </a:r>
          </a:p>
          <a:p>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33</a:t>
            </a:fld>
            <a:endParaRPr lang="en-US"/>
          </a:p>
        </p:txBody>
      </p:sp>
    </p:spTree>
    <p:extLst>
      <p:ext uri="{BB962C8B-B14F-4D97-AF65-F5344CB8AC3E}">
        <p14:creationId xmlns:p14="http://schemas.microsoft.com/office/powerpoint/2010/main" val="3857099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TO ILLUSTRATE</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34</a:t>
            </a:fld>
            <a:endParaRPr lang="en-US"/>
          </a:p>
        </p:txBody>
      </p:sp>
    </p:spTree>
    <p:extLst>
      <p:ext uri="{BB962C8B-B14F-4D97-AF65-F5344CB8AC3E}">
        <p14:creationId xmlns:p14="http://schemas.microsoft.com/office/powerpoint/2010/main" val="1763732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exact algorithm to compute AG is in the paper but let me show an example of how the alignment graph is constructed</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35</a:t>
            </a:fld>
            <a:endParaRPr lang="en-US"/>
          </a:p>
        </p:txBody>
      </p:sp>
    </p:spTree>
    <p:extLst>
      <p:ext uri="{BB962C8B-B14F-4D97-AF65-F5344CB8AC3E}">
        <p14:creationId xmlns:p14="http://schemas.microsoft.com/office/powerpoint/2010/main" val="338669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first example is close to our heart because it is our institutional website </a:t>
            </a:r>
            <a:r>
              <a:rPr lang="en-US" sz="1200" kern="1200" dirty="0" err="1" smtClean="0">
                <a:solidFill>
                  <a:schemeClr val="tx1"/>
                </a:solidFill>
                <a:latin typeface="+mn-lt"/>
                <a:ea typeface="+mn-ea"/>
                <a:cs typeface="+mn-cs"/>
              </a:rPr>
              <a:t>GATech.edu</a:t>
            </a:r>
            <a:r>
              <a:rPr lang="en-US" sz="1200" kern="1200" dirty="0" smtClean="0">
                <a:solidFill>
                  <a:schemeClr val="tx1"/>
                </a:solidFill>
                <a:latin typeface="+mn-lt"/>
                <a:ea typeface="+mn-ea"/>
                <a:cs typeface="+mn-cs"/>
              </a:rPr>
              <a:t>, and this page is from the day our school's dean was announced. Let's look at the news section in Firefox and IE.</a:t>
            </a:r>
          </a:p>
        </p:txBody>
      </p:sp>
      <p:sp>
        <p:nvSpPr>
          <p:cNvPr id="4" name="Slide Number Placeholder 3"/>
          <p:cNvSpPr>
            <a:spLocks noGrp="1"/>
          </p:cNvSpPr>
          <p:nvPr>
            <p:ph type="sldNum" sz="quarter" idx="10"/>
          </p:nvPr>
        </p:nvSpPr>
        <p:spPr/>
        <p:txBody>
          <a:bodyPr/>
          <a:lstStyle/>
          <a:p>
            <a:fld id="{BCA4F470-3E41-A845-90E6-0ADAAC5CDAA9}" type="slidenum">
              <a:rPr lang="en-US" smtClean="0"/>
              <a:pPr/>
              <a:t>3</a:t>
            </a:fld>
            <a:endParaRPr lang="en-US"/>
          </a:p>
        </p:txBody>
      </p:sp>
    </p:spTree>
    <p:extLst>
      <p:ext uri="{BB962C8B-B14F-4D97-AF65-F5344CB8AC3E}">
        <p14:creationId xmlns:p14="http://schemas.microsoft.com/office/powerpoint/2010/main" val="2840572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 -&gt; Quadratic to Linear</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36</a:t>
            </a:fld>
            <a:endParaRPr lang="en-US"/>
          </a:p>
        </p:txBody>
      </p:sp>
    </p:spTree>
    <p:extLst>
      <p:ext uri="{BB962C8B-B14F-4D97-AF65-F5344CB8AC3E}">
        <p14:creationId xmlns:p14="http://schemas.microsoft.com/office/powerpoint/2010/main" val="1290446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 XBIs: </a:t>
            </a:r>
          </a:p>
          <a:p>
            <a:r>
              <a:rPr lang="en-US" dirty="0" smtClean="0"/>
              <a:t>Issue in structure or layout of individual elements </a:t>
            </a:r>
          </a:p>
          <a:p>
            <a:endParaRPr lang="en-US" dirty="0" smtClean="0"/>
          </a:p>
          <a:p>
            <a:r>
              <a:rPr lang="en-US" dirty="0" smtClean="0"/>
              <a:t>Content XBIs: </a:t>
            </a:r>
          </a:p>
          <a:p>
            <a:r>
              <a:rPr lang="en-US" dirty="0" smtClean="0"/>
              <a:t>Difference in textual or visual content of individual elements</a:t>
            </a:r>
          </a:p>
          <a:p>
            <a:endParaRPr lang="en-US" dirty="0" smtClean="0"/>
          </a:p>
          <a:p>
            <a:r>
              <a:rPr lang="en-US" dirty="0" smtClean="0"/>
              <a:t>Behavioral XBIs: </a:t>
            </a:r>
          </a:p>
          <a:p>
            <a:r>
              <a:rPr lang="en-US" dirty="0" smtClean="0"/>
              <a:t>Difference in behavior of individual functional components</a:t>
            </a:r>
          </a:p>
          <a:p>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44</a:t>
            </a:fld>
            <a:endParaRPr lang="en-US"/>
          </a:p>
        </p:txBody>
      </p:sp>
    </p:spTree>
    <p:extLst>
      <p:ext uri="{BB962C8B-B14F-4D97-AF65-F5344CB8AC3E}">
        <p14:creationId xmlns:p14="http://schemas.microsoft.com/office/powerpoint/2010/main" val="3857099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45</a:t>
            </a:fld>
            <a:endParaRPr lang="en-US"/>
          </a:p>
        </p:txBody>
      </p:sp>
    </p:spTree>
    <p:extLst>
      <p:ext uri="{BB962C8B-B14F-4D97-AF65-F5344CB8AC3E}">
        <p14:creationId xmlns:p14="http://schemas.microsoft.com/office/powerpoint/2010/main" val="314627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subjects</a:t>
            </a:r>
            <a:endParaRPr lang="en-US" dirty="0"/>
          </a:p>
        </p:txBody>
      </p:sp>
      <p:sp>
        <p:nvSpPr>
          <p:cNvPr id="4" name="Slide Number Placeholder 3"/>
          <p:cNvSpPr>
            <a:spLocks noGrp="1"/>
          </p:cNvSpPr>
          <p:nvPr>
            <p:ph type="sldNum" sz="quarter" idx="10"/>
          </p:nvPr>
        </p:nvSpPr>
        <p:spPr/>
        <p:txBody>
          <a:bodyPr/>
          <a:lstStyle/>
          <a:p>
            <a:fld id="{D9680971-7301-EA4D-8082-41F81472936E}" type="slidenum">
              <a:rPr lang="en-US" smtClean="0"/>
              <a:t>47</a:t>
            </a:fld>
            <a:endParaRPr lang="en-US"/>
          </a:p>
        </p:txBody>
      </p:sp>
    </p:spTree>
    <p:extLst>
      <p:ext uri="{BB962C8B-B14F-4D97-AF65-F5344CB8AC3E}">
        <p14:creationId xmlns:p14="http://schemas.microsoft.com/office/powerpoint/2010/main" val="2617150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Spectrum of</a:t>
            </a:r>
            <a:r>
              <a:rPr lang="en-US" baseline="0" dirty="0" smtClean="0"/>
              <a:t> XBIs</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48</a:t>
            </a:fld>
            <a:endParaRPr lang="en-US"/>
          </a:p>
        </p:txBody>
      </p:sp>
    </p:spTree>
    <p:extLst>
      <p:ext uri="{BB962C8B-B14F-4D97-AF65-F5344CB8AC3E}">
        <p14:creationId xmlns:p14="http://schemas.microsoft.com/office/powerpoint/2010/main" val="2712750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Layout XBIs were most common and were detected by previous approaches though perturbation in other elements due to side-effects. </a:t>
            </a:r>
          </a:p>
          <a:p>
            <a:pPr marL="171450" indent="-171450">
              <a:buFontTx/>
              <a:buChar char="-"/>
            </a:pPr>
            <a:r>
              <a:rPr lang="en-US" sz="1200" b="0" i="0" u="none" strike="noStrike" kern="1200" baseline="0" dirty="0" smtClean="0">
                <a:solidFill>
                  <a:schemeClr val="tx1"/>
                </a:solidFill>
                <a:latin typeface="+mn-lt"/>
                <a:ea typeface="+mn-ea"/>
                <a:cs typeface="+mn-cs"/>
              </a:rPr>
              <a:t>Detecting side-effects is unreliable and results in a significant reduction in precision. </a:t>
            </a:r>
          </a:p>
          <a:p>
            <a:pPr marL="171450" indent="-171450">
              <a:buFontTx/>
              <a:buChar char="-"/>
            </a:pPr>
            <a:r>
              <a:rPr lang="en-US" sz="1200" b="0" i="0" u="none" strike="noStrike" kern="1200" baseline="0" dirty="0" smtClean="0">
                <a:solidFill>
                  <a:schemeClr val="tx1"/>
                </a:solidFill>
                <a:latin typeface="+mn-lt"/>
                <a:ea typeface="+mn-ea"/>
                <a:cs typeface="+mn-cs"/>
              </a:rPr>
              <a:t>In addition, there can be multiple side-effects, which when detected by different </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X-PERT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Precision = 76%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Recall = 95%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CROSSCHECK+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Precision = 18%</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Recall = 83%</a:t>
            </a:r>
          </a:p>
        </p:txBody>
      </p:sp>
      <p:sp>
        <p:nvSpPr>
          <p:cNvPr id="4" name="Slide Number Placeholder 3"/>
          <p:cNvSpPr>
            <a:spLocks noGrp="1"/>
          </p:cNvSpPr>
          <p:nvPr>
            <p:ph type="sldNum" sz="quarter" idx="10"/>
          </p:nvPr>
        </p:nvSpPr>
        <p:spPr/>
        <p:txBody>
          <a:bodyPr/>
          <a:lstStyle/>
          <a:p>
            <a:fld id="{D9680971-7301-EA4D-8082-41F81472936E}" type="slidenum">
              <a:rPr lang="en-US" smtClean="0"/>
              <a:t>49</a:t>
            </a:fld>
            <a:endParaRPr lang="en-US"/>
          </a:p>
        </p:txBody>
      </p:sp>
    </p:spTree>
    <p:extLst>
      <p:ext uri="{BB962C8B-B14F-4D97-AF65-F5344CB8AC3E}">
        <p14:creationId xmlns:p14="http://schemas.microsoft.com/office/powerpoint/2010/main" val="1963341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of Industrial</a:t>
            </a:r>
            <a:r>
              <a:rPr lang="en-US" baseline="0" dirty="0" smtClean="0"/>
              <a:t> tools</a:t>
            </a:r>
          </a:p>
          <a:p>
            <a:endParaRPr lang="en-US" baseline="0" dirty="0" smtClean="0"/>
          </a:p>
          <a:p>
            <a:r>
              <a:rPr lang="en-US" baseline="0" dirty="0" smtClean="0"/>
              <a:t>Tests – check if browsers support different web technologies; still they don’t target XBIs</a:t>
            </a:r>
            <a:endParaRPr lang="en-US" dirty="0" smtClean="0"/>
          </a:p>
          <a:p>
            <a:endParaRPr lang="en-US" dirty="0" smtClean="0"/>
          </a:p>
          <a:p>
            <a:r>
              <a:rPr lang="en-US" dirty="0" err="1" smtClean="0"/>
              <a:t>Browsera</a:t>
            </a:r>
            <a:r>
              <a:rPr lang="en-US" dirty="0" smtClean="0"/>
              <a:t> </a:t>
            </a:r>
            <a:r>
              <a:rPr lang="en-US" dirty="0" smtClean="0"/>
              <a:t>et </a:t>
            </a:r>
            <a:r>
              <a:rPr lang="en-US" dirty="0" smtClean="0"/>
              <a:t>al – more similar to</a:t>
            </a:r>
            <a:r>
              <a:rPr lang="en-US" baseline="0" dirty="0" smtClean="0"/>
              <a:t> our class of techniques</a:t>
            </a:r>
            <a:endParaRPr lang="en-US" dirty="0" smtClean="0"/>
          </a:p>
          <a:p>
            <a:r>
              <a:rPr lang="en-US" dirty="0" smtClean="0"/>
              <a:t> - only target specific</a:t>
            </a:r>
            <a:r>
              <a:rPr lang="en-US" baseline="0" dirty="0" smtClean="0"/>
              <a:t> </a:t>
            </a:r>
            <a:r>
              <a:rPr lang="en-US" baseline="0" dirty="0" smtClean="0"/>
              <a:t>issues; </a:t>
            </a:r>
            <a:r>
              <a:rPr lang="en-US" dirty="0" smtClean="0"/>
              <a:t>from </a:t>
            </a:r>
            <a:r>
              <a:rPr lang="en-US" dirty="0" smtClean="0"/>
              <a:t>experience, we know they have lots of false positives</a:t>
            </a:r>
          </a:p>
          <a:p>
            <a:endParaRPr lang="en-US" dirty="0" smtClean="0"/>
          </a:p>
          <a:p>
            <a:r>
              <a:rPr lang="en-US" dirty="0" smtClean="0"/>
              <a:t>Eaton &amp; </a:t>
            </a:r>
            <a:r>
              <a:rPr lang="en-US" dirty="0" err="1" smtClean="0"/>
              <a:t>Memon</a:t>
            </a:r>
            <a:endParaRPr lang="en-US" dirty="0" smtClean="0"/>
          </a:p>
          <a:p>
            <a:r>
              <a:rPr lang="en-US" dirty="0" smtClean="0"/>
              <a:t> - early technique for static html</a:t>
            </a:r>
          </a:p>
          <a:p>
            <a:r>
              <a:rPr lang="en-US" dirty="0" smtClean="0"/>
              <a:t> - manual effort to </a:t>
            </a:r>
            <a:r>
              <a:rPr lang="en-US" dirty="0" smtClean="0"/>
              <a:t>tag &amp; </a:t>
            </a:r>
            <a:r>
              <a:rPr lang="en-US" dirty="0" err="1" smtClean="0"/>
              <a:t>doesn</a:t>
            </a:r>
            <a:r>
              <a:rPr lang="fr-FR" dirty="0" smtClean="0"/>
              <a:t>’</a:t>
            </a:r>
            <a:r>
              <a:rPr lang="en-US" dirty="0" smtClean="0"/>
              <a:t>t </a:t>
            </a:r>
            <a:r>
              <a:rPr lang="en-US" dirty="0" smtClean="0"/>
              <a:t>consider all</a:t>
            </a:r>
            <a:r>
              <a:rPr lang="en-US" baseline="0" dirty="0" smtClean="0"/>
              <a:t> the aspects of web apps</a:t>
            </a:r>
          </a:p>
          <a:p>
            <a:endParaRPr lang="en-US" baseline="0" dirty="0" smtClean="0"/>
          </a:p>
          <a:p>
            <a:r>
              <a:rPr lang="en-US" baseline="0" dirty="0" err="1" smtClean="0"/>
              <a:t>Dallmier</a:t>
            </a:r>
            <a:r>
              <a:rPr lang="en-US" baseline="0" dirty="0" smtClean="0"/>
              <a:t> et al</a:t>
            </a:r>
          </a:p>
          <a:p>
            <a:r>
              <a:rPr lang="en-US" baseline="0" dirty="0" smtClean="0"/>
              <a:t> - Major contribution seems to be in Model capture phase</a:t>
            </a:r>
          </a:p>
        </p:txBody>
      </p:sp>
      <p:sp>
        <p:nvSpPr>
          <p:cNvPr id="4" name="Slide Number Placeholder 3"/>
          <p:cNvSpPr>
            <a:spLocks noGrp="1"/>
          </p:cNvSpPr>
          <p:nvPr>
            <p:ph type="sldNum" sz="quarter" idx="10"/>
          </p:nvPr>
        </p:nvSpPr>
        <p:spPr/>
        <p:txBody>
          <a:bodyPr/>
          <a:lstStyle/>
          <a:p>
            <a:fld id="{BCA4F470-3E41-A845-90E6-0ADAAC5CDAA9}" type="slidenum">
              <a:rPr lang="en-US" smtClean="0"/>
              <a:pPr/>
              <a:t>51</a:t>
            </a:fld>
            <a:endParaRPr lang="en-US"/>
          </a:p>
        </p:txBody>
      </p:sp>
    </p:spTree>
    <p:extLst>
      <p:ext uri="{BB962C8B-B14F-4D97-AF65-F5344CB8AC3E}">
        <p14:creationId xmlns:p14="http://schemas.microsoft.com/office/powerpoint/2010/main" val="18496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4F470-3E41-A845-90E6-0ADAAC5CDAA9}" type="slidenum">
              <a:rPr lang="en-US" smtClean="0"/>
              <a:pPr/>
              <a:t>53</a:t>
            </a:fld>
            <a:endParaRPr lang="en-US"/>
          </a:p>
        </p:txBody>
      </p:sp>
    </p:spTree>
    <p:extLst>
      <p:ext uri="{BB962C8B-B14F-4D97-AF65-F5344CB8AC3E}">
        <p14:creationId xmlns:p14="http://schemas.microsoft.com/office/powerpoint/2010/main" val="21114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4</a:t>
            </a:fld>
            <a:endParaRPr lang="en-US"/>
          </a:p>
        </p:txBody>
      </p:sp>
    </p:spTree>
    <p:extLst>
      <p:ext uri="{BB962C8B-B14F-4D97-AF65-F5344CB8AC3E}">
        <p14:creationId xmlns:p14="http://schemas.microsoft.com/office/powerpoint/2010/main" val="79428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some elements on the page are misaligned. This does not look good, clearly, but you may think it is not a big deal.</a:t>
            </a:r>
            <a:endParaRPr lang="en-US" dirty="0"/>
          </a:p>
        </p:txBody>
      </p:sp>
      <p:sp>
        <p:nvSpPr>
          <p:cNvPr id="4" name="Slide Number Placeholder 3"/>
          <p:cNvSpPr>
            <a:spLocks noGrp="1"/>
          </p:cNvSpPr>
          <p:nvPr>
            <p:ph type="sldNum" sz="quarter" idx="10"/>
          </p:nvPr>
        </p:nvSpPr>
        <p:spPr/>
        <p:txBody>
          <a:bodyPr/>
          <a:lstStyle/>
          <a:p>
            <a:fld id="{BCA4F470-3E41-A845-90E6-0ADAAC5CDAA9}" type="slidenum">
              <a:rPr lang="en-US" smtClean="0"/>
              <a:pPr/>
              <a:t>5</a:t>
            </a:fld>
            <a:endParaRPr lang="en-US"/>
          </a:p>
        </p:txBody>
      </p:sp>
    </p:spTree>
    <p:extLst>
      <p:ext uri="{BB962C8B-B14F-4D97-AF65-F5344CB8AC3E}">
        <p14:creationId xmlns:p14="http://schemas.microsoft.com/office/powerpoint/2010/main" val="28837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let's look at another example.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Say, you have a paper at ICSE and want to submit a journal version to IEEE TSE. </a:t>
            </a:r>
          </a:p>
          <a:p>
            <a:r>
              <a:rPr lang="en-US" sz="1200" kern="1200" dirty="0" smtClean="0">
                <a:solidFill>
                  <a:schemeClr val="tx1"/>
                </a:solidFill>
                <a:latin typeface="+mn-lt"/>
                <a:ea typeface="+mn-ea"/>
                <a:cs typeface="+mn-cs"/>
              </a:rPr>
              <a:t>Before submitting, you probably want to know who may handle your paper, so you look at the associate editors page.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Let's say you work on a Mac, and use Chrome to do this. If you were to do that in 2010, this would be the result: a white page.</a:t>
            </a:r>
            <a:endParaRPr lang="en-US" dirty="0"/>
          </a:p>
        </p:txBody>
      </p:sp>
      <p:sp>
        <p:nvSpPr>
          <p:cNvPr id="4" name="Slide Number Placeholder 3"/>
          <p:cNvSpPr>
            <a:spLocks noGrp="1"/>
          </p:cNvSpPr>
          <p:nvPr>
            <p:ph type="sldNum" sz="quarter" idx="10"/>
          </p:nvPr>
        </p:nvSpPr>
        <p:spPr/>
        <p:txBody>
          <a:bodyPr/>
          <a:lstStyle/>
          <a:p>
            <a:fld id="{2DE378EB-441F-C94B-8E89-FEBD3C9DBE29}" type="slidenum">
              <a:rPr lang="en-US" smtClean="0"/>
              <a:t>6</a:t>
            </a:fld>
            <a:endParaRPr lang="en-US"/>
          </a:p>
        </p:txBody>
      </p:sp>
    </p:spTree>
    <p:extLst>
      <p:ext uri="{BB962C8B-B14F-4D97-AF65-F5344CB8AC3E}">
        <p14:creationId xmlns:p14="http://schemas.microsoft.com/office/powerpoint/2010/main" val="14180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You may then give it another shot with Safari, the native browser on the Mac… still no information.</a:t>
            </a:r>
            <a:endParaRPr lang="en-US" dirty="0"/>
          </a:p>
        </p:txBody>
      </p:sp>
      <p:sp>
        <p:nvSpPr>
          <p:cNvPr id="4" name="Slide Number Placeholder 3"/>
          <p:cNvSpPr>
            <a:spLocks noGrp="1"/>
          </p:cNvSpPr>
          <p:nvPr>
            <p:ph type="sldNum" sz="quarter" idx="10"/>
          </p:nvPr>
        </p:nvSpPr>
        <p:spPr/>
        <p:txBody>
          <a:bodyPr/>
          <a:lstStyle/>
          <a:p>
            <a:fld id="{2DE378EB-441F-C94B-8E89-FEBD3C9DBE29}" type="slidenum">
              <a:rPr lang="en-US" smtClean="0"/>
              <a:t>7</a:t>
            </a:fld>
            <a:endParaRPr lang="en-US"/>
          </a:p>
        </p:txBody>
      </p:sp>
    </p:spTree>
    <p:extLst>
      <p:ext uri="{BB962C8B-B14F-4D97-AF65-F5344CB8AC3E}">
        <p14:creationId xmlns:p14="http://schemas.microsoft.com/office/powerpoint/2010/main" val="14180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Finally, if you try with Firefox, you would get the information you are looking for.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Also in this case, this is a visual issue, but it is really affecting your experience, as it would prevent you from getting the information you are looking for, and maybe would make you submit to a different journal.</a:t>
            </a:r>
            <a:endParaRPr lang="en-US" dirty="0"/>
          </a:p>
        </p:txBody>
      </p:sp>
      <p:sp>
        <p:nvSpPr>
          <p:cNvPr id="4" name="Slide Number Placeholder 3"/>
          <p:cNvSpPr>
            <a:spLocks noGrp="1"/>
          </p:cNvSpPr>
          <p:nvPr>
            <p:ph type="sldNum" sz="quarter" idx="10"/>
          </p:nvPr>
        </p:nvSpPr>
        <p:spPr/>
        <p:txBody>
          <a:bodyPr/>
          <a:lstStyle/>
          <a:p>
            <a:fld id="{2DE378EB-441F-C94B-8E89-FEBD3C9DBE29}" type="slidenum">
              <a:rPr lang="en-US" smtClean="0"/>
              <a:t>8</a:t>
            </a:fld>
            <a:endParaRPr lang="en-US"/>
          </a:p>
        </p:txBody>
      </p:sp>
    </p:spTree>
    <p:extLst>
      <p:ext uri="{BB962C8B-B14F-4D97-AF65-F5344CB8AC3E}">
        <p14:creationId xmlns:p14="http://schemas.microsoft.com/office/powerpoint/2010/main" val="14180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 you are not yet convinced, let me show you one last example.</a:t>
            </a:r>
          </a:p>
          <a:p>
            <a:endParaRPr lang="en-US" dirty="0" smtClean="0"/>
          </a:p>
          <a:p>
            <a:r>
              <a:rPr lang="en-US" dirty="0" smtClean="0"/>
              <a:t>This is </a:t>
            </a:r>
            <a:r>
              <a:rPr lang="en-US" dirty="0" err="1" smtClean="0"/>
              <a:t>GrantaBooks.com</a:t>
            </a:r>
            <a:r>
              <a:rPr lang="en-US" dirty="0" smtClean="0"/>
              <a:t>, a leading publisher in the UK, and this is how their website looks in Firefox.</a:t>
            </a:r>
            <a:endParaRPr lang="en-US" dirty="0"/>
          </a:p>
        </p:txBody>
      </p:sp>
      <p:sp>
        <p:nvSpPr>
          <p:cNvPr id="4" name="Slide Number Placeholder 3"/>
          <p:cNvSpPr>
            <a:spLocks noGrp="1"/>
          </p:cNvSpPr>
          <p:nvPr>
            <p:ph type="sldNum" sz="quarter" idx="10"/>
          </p:nvPr>
        </p:nvSpPr>
        <p:spPr/>
        <p:txBody>
          <a:bodyPr/>
          <a:lstStyle/>
          <a:p>
            <a:fld id="{2DE378EB-441F-C94B-8E89-FEBD3C9DBE29}" type="slidenum">
              <a:rPr lang="en-US" smtClean="0"/>
              <a:pPr/>
              <a:t>9</a:t>
            </a:fld>
            <a:endParaRPr lang="en-US"/>
          </a:p>
        </p:txBody>
      </p:sp>
    </p:spTree>
    <p:extLst>
      <p:ext uri="{BB962C8B-B14F-4D97-AF65-F5344CB8AC3E}">
        <p14:creationId xmlns:p14="http://schemas.microsoft.com/office/powerpoint/2010/main" val="131757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pPr/>
              <a:t>5/24/13</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pPr/>
              <a:t>5/24/13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pPr/>
              <a:t>5/24/13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pPr/>
              <a:t>5/24/13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pPr/>
              <a:t>5/24/13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pPr/>
              <a:t>5/24/13</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pPr/>
              <a:t>5/24/13</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pPr/>
              <a:t>5/24/13</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pPr/>
              <a:t>5/24/13</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pPr/>
              <a:t>5/24/13</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pPr/>
              <a:t>5/24/13</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pPr/>
              <a:t>5/24/13</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image" Target="../media/image3.jpeg"/><Relationship Id="rId6" Type="http://schemas.microsoft.com/office/2007/relationships/hdphoto" Target="../media/hdphoto2.wdp"/><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image" Target="../media/image45.png"/><Relationship Id="rId14" Type="http://schemas.openxmlformats.org/officeDocument/2006/relationships/image" Target="../media/image46.png"/><Relationship Id="rId1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5" Type="http://schemas.openxmlformats.org/officeDocument/2006/relationships/image" Target="../media/image54.gif"/><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59.wmf"/><Relationship Id="rId7" Type="http://schemas.openxmlformats.org/officeDocument/2006/relationships/image" Target="../media/image60.jpeg"/><Relationship Id="rId8" Type="http://schemas.openxmlformats.org/officeDocument/2006/relationships/image" Target="../media/image61.wmf"/><Relationship Id="rId1" Type="http://schemas.openxmlformats.org/officeDocument/2006/relationships/slideLayout" Target="../slideLayouts/slideLayout6.xml"/><Relationship Id="rId2" Type="http://schemas.openxmlformats.org/officeDocument/2006/relationships/image" Target="../media/image58.emf"/></Relationships>
</file>

<file path=ppt/slides/_rels/slide22.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62.emf"/><Relationship Id="rId5"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9.png"/><Relationship Id="rId7"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image" Target="../media/image72.emf"/><Relationship Id="rId4" Type="http://schemas.openxmlformats.org/officeDocument/2006/relationships/image" Target="../media/image73.emf"/><Relationship Id="rId5" Type="http://schemas.openxmlformats.org/officeDocument/2006/relationships/image" Target="../media/image68.png"/><Relationship Id="rId6"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78.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 Id="rId3" Type="http://schemas.openxmlformats.org/officeDocument/2006/relationships/image" Target="../media/image78.emf"/></Relationships>
</file>

<file path=ppt/slides/_rels/slide38.xml.rels><?xml version="1.0" encoding="UTF-8" standalone="yes"?>
<Relationships xmlns="http://schemas.openxmlformats.org/package/2006/relationships"><Relationship Id="rId3" Type="http://schemas.openxmlformats.org/officeDocument/2006/relationships/image" Target="../media/image78.emf"/><Relationship Id="rId4" Type="http://schemas.openxmlformats.org/officeDocument/2006/relationships/image" Target="../media/image79.emf"/><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67.png"/><Relationship Id="rId5"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41.xml.rels><?xml version="1.0" encoding="UTF-8" standalone="yes"?>
<Relationships xmlns="http://schemas.openxmlformats.org/package/2006/relationships"><Relationship Id="rId3" Type="http://schemas.openxmlformats.org/officeDocument/2006/relationships/image" Target="../media/image80.emf"/><Relationship Id="rId4" Type="http://schemas.openxmlformats.org/officeDocument/2006/relationships/image" Target="../media/image79.emf"/><Relationship Id="rId5"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82.emf"/></Relationships>
</file>

<file path=ppt/slides/_rels/slide42.xml.rels><?xml version="1.0" encoding="UTF-8" standalone="yes"?>
<Relationships xmlns="http://schemas.openxmlformats.org/package/2006/relationships"><Relationship Id="rId3" Type="http://schemas.openxmlformats.org/officeDocument/2006/relationships/image" Target="../media/image83.emf"/><Relationship Id="rId4" Type="http://schemas.openxmlformats.org/officeDocument/2006/relationships/image" Target="../media/image71.png"/><Relationship Id="rId5" Type="http://schemas.openxmlformats.org/officeDocument/2006/relationships/image" Target="../media/image84.emf"/><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emf"/><Relationship Id="rId3" Type="http://schemas.openxmlformats.org/officeDocument/2006/relationships/image" Target="../media/image8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58.emf"/><Relationship Id="rId7" Type="http://schemas.openxmlformats.org/officeDocument/2006/relationships/image" Target="../media/image61.wmf"/><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atech.github.io/xper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83.emf"/><Relationship Id="rId5" Type="http://schemas.openxmlformats.org/officeDocument/2006/relationships/image" Target="../media/image90.emf"/><Relationship Id="rId6" Type="http://schemas.openxmlformats.org/officeDocument/2006/relationships/image" Target="../media/image91.emf"/><Relationship Id="rId7" Type="http://schemas.openxmlformats.org/officeDocument/2006/relationships/image" Target="../media/image92.emf"/><Relationship Id="rId1" Type="http://schemas.openxmlformats.org/officeDocument/2006/relationships/slideLayout" Target="../slideLayouts/slideLayout2.xml"/><Relationship Id="rId2" Type="http://schemas.openxmlformats.org/officeDocument/2006/relationships/image" Target="../media/image8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243" y="766882"/>
            <a:ext cx="8681316" cy="2591691"/>
          </a:xfrm>
        </p:spPr>
        <p:txBody>
          <a:bodyPr/>
          <a:lstStyle/>
          <a:p>
            <a:r>
              <a:rPr lang="en-US" sz="4400" b="1" dirty="0" smtClean="0"/>
              <a:t>X-PERT: </a:t>
            </a:r>
            <a:r>
              <a:rPr lang="en-US" sz="4400" dirty="0" smtClean="0"/>
              <a:t>Accurate Identification </a:t>
            </a:r>
            <a:br>
              <a:rPr lang="en-US" sz="4400" dirty="0" smtClean="0"/>
            </a:br>
            <a:r>
              <a:rPr lang="en-US" sz="4400" dirty="0" smtClean="0"/>
              <a:t>of Cross-Browser Issues </a:t>
            </a:r>
            <a:br>
              <a:rPr lang="en-US" sz="4400" dirty="0" smtClean="0"/>
            </a:br>
            <a:r>
              <a:rPr lang="en-US" sz="4400" dirty="0" smtClean="0"/>
              <a:t>in Web Applications</a:t>
            </a:r>
            <a:r>
              <a:rPr lang="en-US" sz="4400" b="1" dirty="0" smtClean="0"/>
              <a:t/>
            </a:r>
            <a:br>
              <a:rPr lang="en-US" sz="4400" b="1" dirty="0" smtClean="0"/>
            </a:br>
            <a:endParaRPr lang="en-US" sz="4400" b="1" dirty="0"/>
          </a:p>
        </p:txBody>
      </p:sp>
      <p:sp>
        <p:nvSpPr>
          <p:cNvPr id="4" name="Rectangle 3"/>
          <p:cNvSpPr/>
          <p:nvPr/>
        </p:nvSpPr>
        <p:spPr>
          <a:xfrm>
            <a:off x="353114" y="4656157"/>
            <a:ext cx="8403099" cy="461665"/>
          </a:xfrm>
          <a:prstGeom prst="rect">
            <a:avLst/>
          </a:prstGeom>
        </p:spPr>
        <p:txBody>
          <a:bodyPr wrap="square">
            <a:spAutoFit/>
          </a:bodyPr>
          <a:lstStyle/>
          <a:p>
            <a:pPr algn="ctr"/>
            <a:r>
              <a:rPr lang="en-US" sz="2400" dirty="0" smtClean="0">
                <a:latin typeface="Century Gothic"/>
                <a:cs typeface="Century Gothic"/>
              </a:rPr>
              <a:t>Shauvik </a:t>
            </a:r>
            <a:r>
              <a:rPr lang="en-US" sz="2400" dirty="0">
                <a:latin typeface="Century Gothic"/>
                <a:cs typeface="Century Gothic"/>
              </a:rPr>
              <a:t>Roy Choudhary, </a:t>
            </a:r>
            <a:r>
              <a:rPr lang="en-US" sz="2400" dirty="0" err="1" smtClean="0">
                <a:latin typeface="Century Gothic"/>
                <a:cs typeface="Century Gothic"/>
              </a:rPr>
              <a:t>Mukul</a:t>
            </a:r>
            <a:r>
              <a:rPr lang="en-US" sz="2400" dirty="0" smtClean="0">
                <a:latin typeface="Century Gothic"/>
                <a:cs typeface="Century Gothic"/>
              </a:rPr>
              <a:t> Prasad, Alessandro </a:t>
            </a:r>
            <a:r>
              <a:rPr lang="en-US" sz="2400" dirty="0" err="1" smtClean="0">
                <a:latin typeface="Century Gothic"/>
                <a:cs typeface="Century Gothic"/>
              </a:rPr>
              <a:t>Orso</a:t>
            </a:r>
            <a:endParaRPr lang="en-US" sz="2400" dirty="0">
              <a:latin typeface="Century Gothic"/>
              <a:cs typeface="Century Gothic"/>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colorTemperature colorTemp="10630"/>
                    </a14:imgEffect>
                    <a14:imgEffect>
                      <a14:saturation sat="61000"/>
                    </a14:imgEffect>
                    <a14:imgEffect>
                      <a14:brightnessContrast bright="25000" contrast="13000"/>
                    </a14:imgEffect>
                  </a14:imgLayer>
                </a14:imgProps>
              </a:ext>
            </a:extLst>
          </a:blip>
          <a:stretch>
            <a:fillRect/>
          </a:stretch>
        </p:blipFill>
        <p:spPr>
          <a:xfrm>
            <a:off x="1312593" y="2794017"/>
            <a:ext cx="1673506" cy="1873686"/>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rightnessContrast bright="28000"/>
                    </a14:imgEffect>
                  </a14:imgLayer>
                </a14:imgProps>
              </a:ext>
            </a:extLst>
          </a:blip>
          <a:stretch>
            <a:fillRect/>
          </a:stretch>
        </p:blipFill>
        <p:spPr>
          <a:xfrm>
            <a:off x="6701006" y="2794017"/>
            <a:ext cx="1583776" cy="1904457"/>
          </a:xfrm>
          <a:prstGeom prst="rect">
            <a:avLst/>
          </a:prstGeom>
        </p:spPr>
      </p:pic>
      <p:pic>
        <p:nvPicPr>
          <p:cNvPr id="10" name="Picture 9"/>
          <p:cNvPicPr>
            <a:picLocks noChangeAspect="1"/>
          </p:cNvPicPr>
          <p:nvPr/>
        </p:nvPicPr>
        <p:blipFill>
          <a:blip r:embed="rId7"/>
          <a:stretch>
            <a:fillRect/>
          </a:stretch>
        </p:blipFill>
        <p:spPr>
          <a:xfrm>
            <a:off x="4494567" y="5017873"/>
            <a:ext cx="1335884" cy="675125"/>
          </a:xfrm>
          <a:prstGeom prst="rect">
            <a:avLst/>
          </a:prstGeom>
        </p:spPr>
      </p:pic>
      <p:pic>
        <p:nvPicPr>
          <p:cNvPr id="11" name="Picture 10"/>
          <p:cNvPicPr>
            <a:picLocks noChangeAspect="1"/>
          </p:cNvPicPr>
          <p:nvPr/>
        </p:nvPicPr>
        <p:blipFill>
          <a:blip r:embed="rId8"/>
          <a:stretch>
            <a:fillRect/>
          </a:stretch>
        </p:blipFill>
        <p:spPr>
          <a:xfrm>
            <a:off x="1350678" y="5029411"/>
            <a:ext cx="1397140" cy="889574"/>
          </a:xfrm>
          <a:prstGeom prst="rect">
            <a:avLst/>
          </a:prstGeom>
        </p:spPr>
      </p:pic>
      <p:pic>
        <p:nvPicPr>
          <p:cNvPr id="13" name="Picture 12"/>
          <p:cNvPicPr>
            <a:picLocks noChangeAspect="1"/>
          </p:cNvPicPr>
          <p:nvPr/>
        </p:nvPicPr>
        <p:blipFill>
          <a:blip r:embed="rId8"/>
          <a:stretch>
            <a:fillRect/>
          </a:stretch>
        </p:blipFill>
        <p:spPr>
          <a:xfrm>
            <a:off x="6825535" y="5064046"/>
            <a:ext cx="1348643" cy="858696"/>
          </a:xfrm>
          <a:prstGeom prst="rect">
            <a:avLst/>
          </a:prstGeom>
        </p:spPr>
      </p:pic>
      <p:pic>
        <p:nvPicPr>
          <p:cNvPr id="8" name="Picture 7"/>
          <p:cNvPicPr>
            <a:picLocks noChangeAspect="1"/>
          </p:cNvPicPr>
          <p:nvPr/>
        </p:nvPicPr>
        <p:blipFill>
          <a:blip r:embed="rId9"/>
          <a:stretch>
            <a:fillRect/>
          </a:stretch>
        </p:blipFill>
        <p:spPr>
          <a:xfrm>
            <a:off x="4367142" y="2794017"/>
            <a:ext cx="1626934" cy="1873686"/>
          </a:xfrm>
          <a:prstGeom prst="rect">
            <a:avLst/>
          </a:prstGeom>
        </p:spPr>
      </p:pic>
      <p:sp>
        <p:nvSpPr>
          <p:cNvPr id="5" name="TextBox 4"/>
          <p:cNvSpPr txBox="1"/>
          <p:nvPr/>
        </p:nvSpPr>
        <p:spPr>
          <a:xfrm>
            <a:off x="4263725" y="5567764"/>
            <a:ext cx="1804901" cy="338554"/>
          </a:xfrm>
          <a:prstGeom prst="rect">
            <a:avLst/>
          </a:prstGeom>
          <a:noFill/>
        </p:spPr>
        <p:txBody>
          <a:bodyPr wrap="none" rtlCol="0">
            <a:spAutoFit/>
          </a:bodyPr>
          <a:lstStyle/>
          <a:p>
            <a:r>
              <a:rPr lang="en-US" sz="1600" dirty="0" smtClean="0">
                <a:latin typeface="Century Gothic"/>
                <a:cs typeface="Century Gothic"/>
              </a:rPr>
              <a:t>Labs of America</a:t>
            </a:r>
            <a:endParaRPr lang="en-US" sz="1600" dirty="0">
              <a:latin typeface="Century Gothic"/>
              <a:cs typeface="Century Gothic"/>
            </a:endParaRPr>
          </a:p>
        </p:txBody>
      </p:sp>
      <p:grpSp>
        <p:nvGrpSpPr>
          <p:cNvPr id="17" name="Group 16"/>
          <p:cNvGrpSpPr/>
          <p:nvPr/>
        </p:nvGrpSpPr>
        <p:grpSpPr>
          <a:xfrm>
            <a:off x="1350814" y="6107462"/>
            <a:ext cx="6874305" cy="755417"/>
            <a:chOff x="1373904" y="6119007"/>
            <a:chExt cx="6874305" cy="755417"/>
          </a:xfrm>
        </p:grpSpPr>
        <p:sp>
          <p:nvSpPr>
            <p:cNvPr id="7" name="TextBox 6"/>
            <p:cNvSpPr txBox="1"/>
            <p:nvPr/>
          </p:nvSpPr>
          <p:spPr>
            <a:xfrm>
              <a:off x="1373904" y="6346009"/>
              <a:ext cx="2649754" cy="369332"/>
            </a:xfrm>
            <a:prstGeom prst="rect">
              <a:avLst/>
            </a:prstGeom>
            <a:noFill/>
          </p:spPr>
          <p:txBody>
            <a:bodyPr wrap="square" rtlCol="0">
              <a:spAutoFit/>
            </a:bodyPr>
            <a:lstStyle/>
            <a:p>
              <a:pPr lvl="0">
                <a:buClr>
                  <a:schemeClr val="accent1"/>
                </a:buClr>
                <a:buSzPct val="80000"/>
                <a:defRPr/>
              </a:pPr>
              <a:r>
                <a:rPr lang="en-US" b="1" dirty="0">
                  <a:solidFill>
                    <a:schemeClr val="tx1">
                      <a:lumMod val="85000"/>
                      <a:lumOff val="15000"/>
                    </a:schemeClr>
                  </a:solidFill>
                  <a:latin typeface="+mj-lt"/>
                </a:rPr>
                <a:t>Partially supported </a:t>
              </a:r>
              <a:r>
                <a:rPr lang="en-US" b="1" dirty="0" smtClean="0">
                  <a:solidFill>
                    <a:schemeClr val="tx1">
                      <a:lumMod val="85000"/>
                      <a:lumOff val="15000"/>
                    </a:schemeClr>
                  </a:solidFill>
                  <a:latin typeface="+mj-lt"/>
                </a:rPr>
                <a:t>by</a:t>
              </a:r>
              <a:endParaRPr lang="en-US" b="1" dirty="0">
                <a:solidFill>
                  <a:schemeClr val="tx1">
                    <a:lumMod val="85000"/>
                    <a:lumOff val="15000"/>
                  </a:schemeClr>
                </a:solidFill>
                <a:latin typeface="+mj-lt"/>
              </a:endParaRPr>
            </a:p>
          </p:txBody>
        </p:sp>
        <p:pic>
          <p:nvPicPr>
            <p:cNvPr id="12" name="Picture 11"/>
            <p:cNvPicPr>
              <a:picLocks noChangeAspect="1"/>
            </p:cNvPicPr>
            <p:nvPr/>
          </p:nvPicPr>
          <p:blipFill>
            <a:blip r:embed="rId10"/>
            <a:stretch>
              <a:fillRect/>
            </a:stretch>
          </p:blipFill>
          <p:spPr>
            <a:xfrm>
              <a:off x="4049759" y="6119007"/>
              <a:ext cx="751076" cy="755417"/>
            </a:xfrm>
            <a:prstGeom prst="rect">
              <a:avLst/>
            </a:prstGeom>
          </p:spPr>
        </p:pic>
        <p:pic>
          <p:nvPicPr>
            <p:cNvPr id="14" name="Picture 13"/>
            <p:cNvPicPr>
              <a:picLocks noChangeAspect="1"/>
            </p:cNvPicPr>
            <p:nvPr/>
          </p:nvPicPr>
          <p:blipFill>
            <a:blip r:embed="rId11"/>
            <a:stretch>
              <a:fillRect/>
            </a:stretch>
          </p:blipFill>
          <p:spPr>
            <a:xfrm>
              <a:off x="7181409" y="6176732"/>
              <a:ext cx="1066800" cy="622300"/>
            </a:xfrm>
            <a:prstGeom prst="rect">
              <a:avLst/>
            </a:prstGeom>
          </p:spPr>
        </p:pic>
        <p:pic>
          <p:nvPicPr>
            <p:cNvPr id="16" name="Picture 15"/>
            <p:cNvPicPr>
              <a:picLocks noChangeAspect="1"/>
            </p:cNvPicPr>
            <p:nvPr/>
          </p:nvPicPr>
          <p:blipFill>
            <a:blip r:embed="rId12"/>
            <a:stretch>
              <a:fillRect/>
            </a:stretch>
          </p:blipFill>
          <p:spPr>
            <a:xfrm>
              <a:off x="4960758" y="6188277"/>
              <a:ext cx="2066635" cy="576567"/>
            </a:xfrm>
            <a:prstGeom prst="rect">
              <a:avLst/>
            </a:prstGeom>
          </p:spPr>
        </p:pic>
      </p:grpSp>
    </p:spTree>
    <p:extLst>
      <p:ext uri="{BB962C8B-B14F-4D97-AF65-F5344CB8AC3E}">
        <p14:creationId xmlns:p14="http://schemas.microsoft.com/office/powerpoint/2010/main" val="3056527181"/>
      </p:ext>
    </p:extLst>
  </p:cSld>
  <p:clrMapOvr>
    <a:masterClrMapping/>
  </p:clrMapOvr>
  <mc:AlternateContent xmlns:mc="http://schemas.openxmlformats.org/markup-compatibility/2006" xmlns:p14="http://schemas.microsoft.com/office/powerpoint/2010/main">
    <mc:Choice Requires="p14">
      <p:transition spd="slow" p14:dur="2000" advTm="5575"/>
    </mc:Choice>
    <mc:Fallback xmlns="">
      <p:transition xmlns:p14="http://schemas.microsoft.com/office/powerpoint/2010/main" spd="slow" advTm="557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10</a:t>
            </a:fld>
            <a:endParaRPr lang="en-US"/>
          </a:p>
        </p:txBody>
      </p:sp>
      <p:grpSp>
        <p:nvGrpSpPr>
          <p:cNvPr id="5" name="Group 4"/>
          <p:cNvGrpSpPr/>
          <p:nvPr/>
        </p:nvGrpSpPr>
        <p:grpSpPr>
          <a:xfrm>
            <a:off x="304800" y="270219"/>
            <a:ext cx="6781800" cy="6916627"/>
            <a:chOff x="304800" y="374466"/>
            <a:chExt cx="6781800" cy="6916627"/>
          </a:xfrm>
        </p:grpSpPr>
        <p:pic>
          <p:nvPicPr>
            <p:cNvPr id="34" name="Picture 33" descr="Screen shot 2012-03-27 at 4.10.52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374466"/>
              <a:ext cx="6781800" cy="6916627"/>
            </a:xfrm>
            <a:prstGeom prst="rect">
              <a:avLst/>
            </a:prstGeom>
          </p:spPr>
        </p:pic>
        <p:sp>
          <p:nvSpPr>
            <p:cNvPr id="16" name="TextBox 15"/>
            <p:cNvSpPr txBox="1"/>
            <p:nvPr/>
          </p:nvSpPr>
          <p:spPr>
            <a:xfrm>
              <a:off x="5052827" y="374466"/>
              <a:ext cx="203377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Mozilla Firefox</a:t>
              </a:r>
              <a:endParaRPr lang="en-US" sz="2000" b="1" dirty="0"/>
            </a:p>
          </p:txBody>
        </p:sp>
      </p:grpSp>
      <p:grpSp>
        <p:nvGrpSpPr>
          <p:cNvPr id="8" name="Group 35"/>
          <p:cNvGrpSpPr/>
          <p:nvPr/>
        </p:nvGrpSpPr>
        <p:grpSpPr>
          <a:xfrm>
            <a:off x="3245785" y="2010850"/>
            <a:ext cx="7991520" cy="6322048"/>
            <a:chOff x="3429000" y="3886200"/>
            <a:chExt cx="7381920" cy="5941048"/>
          </a:xfrm>
        </p:grpSpPr>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29001" y="3888752"/>
              <a:ext cx="7381919" cy="5938496"/>
            </a:xfrm>
            <a:prstGeom prst="rect">
              <a:avLst/>
            </a:prstGeom>
            <a:ln w="88900" cap="sq" cmpd="thickThin">
              <a:solidFill>
                <a:srgbClr val="000000"/>
              </a:solidFill>
              <a:prstDash val="solid"/>
              <a:miter lim="800000"/>
            </a:ln>
            <a:effectLst>
              <a:innerShdw blurRad="76200">
                <a:srgbClr val="000000"/>
              </a:innerShdw>
            </a:effectLst>
          </p:spPr>
          <p:style>
            <a:lnRef idx="1">
              <a:schemeClr val="dk1"/>
            </a:lnRef>
            <a:fillRef idx="2">
              <a:schemeClr val="dk1"/>
            </a:fillRef>
            <a:effectRef idx="1">
              <a:schemeClr val="dk1"/>
            </a:effectRef>
            <a:fontRef idx="minor">
              <a:schemeClr val="dk1"/>
            </a:fontRef>
          </p:style>
        </p:pic>
        <p:sp>
          <p:nvSpPr>
            <p:cNvPr id="10" name="TextBox 9"/>
            <p:cNvSpPr txBox="1"/>
            <p:nvPr/>
          </p:nvSpPr>
          <p:spPr>
            <a:xfrm>
              <a:off x="3429000" y="3886200"/>
              <a:ext cx="21602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1828637" rtl="0" eaLnBrk="1" latinLnBrk="0" hangingPunct="1">
                <a:defRPr sz="7200" kern="1200">
                  <a:solidFill>
                    <a:schemeClr val="dk1"/>
                  </a:solidFill>
                  <a:latin typeface="+mn-lt"/>
                  <a:ea typeface="+mn-ea"/>
                  <a:cs typeface="+mn-cs"/>
                </a:defRPr>
              </a:lvl1pPr>
              <a:lvl2pPr marL="1828637" algn="l" defTabSz="1828637" rtl="0" eaLnBrk="1" latinLnBrk="0" hangingPunct="1">
                <a:defRPr sz="7200" kern="1200">
                  <a:solidFill>
                    <a:schemeClr val="dk1"/>
                  </a:solidFill>
                  <a:latin typeface="+mn-lt"/>
                  <a:ea typeface="+mn-ea"/>
                  <a:cs typeface="+mn-cs"/>
                </a:defRPr>
              </a:lvl2pPr>
              <a:lvl3pPr marL="3657274" algn="l" defTabSz="1828637" rtl="0" eaLnBrk="1" latinLnBrk="0" hangingPunct="1">
                <a:defRPr sz="7200" kern="1200">
                  <a:solidFill>
                    <a:schemeClr val="dk1"/>
                  </a:solidFill>
                  <a:latin typeface="+mn-lt"/>
                  <a:ea typeface="+mn-ea"/>
                  <a:cs typeface="+mn-cs"/>
                </a:defRPr>
              </a:lvl3pPr>
              <a:lvl4pPr marL="5485911" algn="l" defTabSz="1828637" rtl="0" eaLnBrk="1" latinLnBrk="0" hangingPunct="1">
                <a:defRPr sz="7200" kern="1200">
                  <a:solidFill>
                    <a:schemeClr val="dk1"/>
                  </a:solidFill>
                  <a:latin typeface="+mn-lt"/>
                  <a:ea typeface="+mn-ea"/>
                  <a:cs typeface="+mn-cs"/>
                </a:defRPr>
              </a:lvl4pPr>
              <a:lvl5pPr marL="7314548" algn="l" defTabSz="1828637" rtl="0" eaLnBrk="1" latinLnBrk="0" hangingPunct="1">
                <a:defRPr sz="7200" kern="1200">
                  <a:solidFill>
                    <a:schemeClr val="dk1"/>
                  </a:solidFill>
                  <a:latin typeface="+mn-lt"/>
                  <a:ea typeface="+mn-ea"/>
                  <a:cs typeface="+mn-cs"/>
                </a:defRPr>
              </a:lvl5pPr>
              <a:lvl6pPr marL="9143185" algn="l" defTabSz="1828637" rtl="0" eaLnBrk="1" latinLnBrk="0" hangingPunct="1">
                <a:defRPr sz="7200" kern="1200">
                  <a:solidFill>
                    <a:schemeClr val="dk1"/>
                  </a:solidFill>
                  <a:latin typeface="+mn-lt"/>
                  <a:ea typeface="+mn-ea"/>
                  <a:cs typeface="+mn-cs"/>
                </a:defRPr>
              </a:lvl6pPr>
              <a:lvl7pPr marL="10971822" algn="l" defTabSz="1828637" rtl="0" eaLnBrk="1" latinLnBrk="0" hangingPunct="1">
                <a:defRPr sz="7200" kern="1200">
                  <a:solidFill>
                    <a:schemeClr val="dk1"/>
                  </a:solidFill>
                  <a:latin typeface="+mn-lt"/>
                  <a:ea typeface="+mn-ea"/>
                  <a:cs typeface="+mn-cs"/>
                </a:defRPr>
              </a:lvl7pPr>
              <a:lvl8pPr marL="12800459" algn="l" defTabSz="1828637" rtl="0" eaLnBrk="1" latinLnBrk="0" hangingPunct="1">
                <a:defRPr sz="7200" kern="1200">
                  <a:solidFill>
                    <a:schemeClr val="dk1"/>
                  </a:solidFill>
                  <a:latin typeface="+mn-lt"/>
                  <a:ea typeface="+mn-ea"/>
                  <a:cs typeface="+mn-cs"/>
                </a:defRPr>
              </a:lvl8pPr>
              <a:lvl9pPr marL="14629096" algn="l" defTabSz="1828637" rtl="0" eaLnBrk="1" latinLnBrk="0" hangingPunct="1">
                <a:defRPr sz="7200" kern="1200">
                  <a:solidFill>
                    <a:schemeClr val="dk1"/>
                  </a:solidFill>
                  <a:latin typeface="+mn-lt"/>
                  <a:ea typeface="+mn-ea"/>
                  <a:cs typeface="+mn-cs"/>
                </a:defRPr>
              </a:lvl9pPr>
            </a:lstStyle>
            <a:p>
              <a:pPr algn="ctr"/>
              <a:r>
                <a:rPr lang="en-US" sz="1800" b="1" dirty="0" smtClean="0"/>
                <a:t>Internet Explorer</a:t>
              </a:r>
              <a:endParaRPr lang="en-US" sz="1800" b="1" dirty="0"/>
            </a:p>
          </p:txBody>
        </p:sp>
      </p:grpSp>
    </p:spTree>
    <p:extLst>
      <p:ext uri="{BB962C8B-B14F-4D97-AF65-F5344CB8AC3E}">
        <p14:creationId xmlns:p14="http://schemas.microsoft.com/office/powerpoint/2010/main" val="7743040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11</a:t>
            </a:fld>
            <a:endParaRPr lang="en-US"/>
          </a:p>
        </p:txBody>
      </p:sp>
      <p:grpSp>
        <p:nvGrpSpPr>
          <p:cNvPr id="5" name="Group 4"/>
          <p:cNvGrpSpPr/>
          <p:nvPr/>
        </p:nvGrpSpPr>
        <p:grpSpPr>
          <a:xfrm>
            <a:off x="304800" y="270219"/>
            <a:ext cx="6781800" cy="6916627"/>
            <a:chOff x="304800" y="374466"/>
            <a:chExt cx="6781800" cy="6916627"/>
          </a:xfrm>
        </p:grpSpPr>
        <p:pic>
          <p:nvPicPr>
            <p:cNvPr id="34" name="Picture 33" descr="Screen shot 2012-03-27 at 4.10.52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374466"/>
              <a:ext cx="6781800" cy="6916627"/>
            </a:xfrm>
            <a:prstGeom prst="rect">
              <a:avLst/>
            </a:prstGeom>
          </p:spPr>
        </p:pic>
        <p:sp>
          <p:nvSpPr>
            <p:cNvPr id="16" name="TextBox 15"/>
            <p:cNvSpPr txBox="1"/>
            <p:nvPr/>
          </p:nvSpPr>
          <p:spPr>
            <a:xfrm>
              <a:off x="5052827" y="374466"/>
              <a:ext cx="203377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Mozilla Firefox</a:t>
              </a:r>
              <a:endParaRPr lang="en-US" sz="2000" b="1" dirty="0"/>
            </a:p>
          </p:txBody>
        </p:sp>
      </p:grpSp>
      <p:grpSp>
        <p:nvGrpSpPr>
          <p:cNvPr id="8" name="Group 35"/>
          <p:cNvGrpSpPr/>
          <p:nvPr/>
        </p:nvGrpSpPr>
        <p:grpSpPr>
          <a:xfrm>
            <a:off x="3245785" y="2010850"/>
            <a:ext cx="7991520" cy="6322048"/>
            <a:chOff x="3429000" y="3886200"/>
            <a:chExt cx="7381920" cy="5941048"/>
          </a:xfrm>
        </p:grpSpPr>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29001" y="3888752"/>
              <a:ext cx="7381919" cy="5938496"/>
            </a:xfrm>
            <a:prstGeom prst="rect">
              <a:avLst/>
            </a:prstGeom>
            <a:ln w="88900" cap="sq" cmpd="thickThin">
              <a:solidFill>
                <a:srgbClr val="000000"/>
              </a:solidFill>
              <a:prstDash val="solid"/>
              <a:miter lim="800000"/>
            </a:ln>
            <a:effectLst>
              <a:innerShdw blurRad="76200">
                <a:srgbClr val="000000"/>
              </a:innerShdw>
            </a:effectLst>
          </p:spPr>
          <p:style>
            <a:lnRef idx="1">
              <a:schemeClr val="dk1"/>
            </a:lnRef>
            <a:fillRef idx="2">
              <a:schemeClr val="dk1"/>
            </a:fillRef>
            <a:effectRef idx="1">
              <a:schemeClr val="dk1"/>
            </a:effectRef>
            <a:fontRef idx="minor">
              <a:schemeClr val="dk1"/>
            </a:fontRef>
          </p:style>
        </p:pic>
        <p:sp>
          <p:nvSpPr>
            <p:cNvPr id="10" name="TextBox 9"/>
            <p:cNvSpPr txBox="1"/>
            <p:nvPr/>
          </p:nvSpPr>
          <p:spPr>
            <a:xfrm>
              <a:off x="3429000" y="3886200"/>
              <a:ext cx="21602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1828637" rtl="0" eaLnBrk="1" latinLnBrk="0" hangingPunct="1">
                <a:defRPr sz="7200" kern="1200">
                  <a:solidFill>
                    <a:schemeClr val="dk1"/>
                  </a:solidFill>
                  <a:latin typeface="+mn-lt"/>
                  <a:ea typeface="+mn-ea"/>
                  <a:cs typeface="+mn-cs"/>
                </a:defRPr>
              </a:lvl1pPr>
              <a:lvl2pPr marL="1828637" algn="l" defTabSz="1828637" rtl="0" eaLnBrk="1" latinLnBrk="0" hangingPunct="1">
                <a:defRPr sz="7200" kern="1200">
                  <a:solidFill>
                    <a:schemeClr val="dk1"/>
                  </a:solidFill>
                  <a:latin typeface="+mn-lt"/>
                  <a:ea typeface="+mn-ea"/>
                  <a:cs typeface="+mn-cs"/>
                </a:defRPr>
              </a:lvl2pPr>
              <a:lvl3pPr marL="3657274" algn="l" defTabSz="1828637" rtl="0" eaLnBrk="1" latinLnBrk="0" hangingPunct="1">
                <a:defRPr sz="7200" kern="1200">
                  <a:solidFill>
                    <a:schemeClr val="dk1"/>
                  </a:solidFill>
                  <a:latin typeface="+mn-lt"/>
                  <a:ea typeface="+mn-ea"/>
                  <a:cs typeface="+mn-cs"/>
                </a:defRPr>
              </a:lvl3pPr>
              <a:lvl4pPr marL="5485911" algn="l" defTabSz="1828637" rtl="0" eaLnBrk="1" latinLnBrk="0" hangingPunct="1">
                <a:defRPr sz="7200" kern="1200">
                  <a:solidFill>
                    <a:schemeClr val="dk1"/>
                  </a:solidFill>
                  <a:latin typeface="+mn-lt"/>
                  <a:ea typeface="+mn-ea"/>
                  <a:cs typeface="+mn-cs"/>
                </a:defRPr>
              </a:lvl4pPr>
              <a:lvl5pPr marL="7314548" algn="l" defTabSz="1828637" rtl="0" eaLnBrk="1" latinLnBrk="0" hangingPunct="1">
                <a:defRPr sz="7200" kern="1200">
                  <a:solidFill>
                    <a:schemeClr val="dk1"/>
                  </a:solidFill>
                  <a:latin typeface="+mn-lt"/>
                  <a:ea typeface="+mn-ea"/>
                  <a:cs typeface="+mn-cs"/>
                </a:defRPr>
              </a:lvl5pPr>
              <a:lvl6pPr marL="9143185" algn="l" defTabSz="1828637" rtl="0" eaLnBrk="1" latinLnBrk="0" hangingPunct="1">
                <a:defRPr sz="7200" kern="1200">
                  <a:solidFill>
                    <a:schemeClr val="dk1"/>
                  </a:solidFill>
                  <a:latin typeface="+mn-lt"/>
                  <a:ea typeface="+mn-ea"/>
                  <a:cs typeface="+mn-cs"/>
                </a:defRPr>
              </a:lvl6pPr>
              <a:lvl7pPr marL="10971822" algn="l" defTabSz="1828637" rtl="0" eaLnBrk="1" latinLnBrk="0" hangingPunct="1">
                <a:defRPr sz="7200" kern="1200">
                  <a:solidFill>
                    <a:schemeClr val="dk1"/>
                  </a:solidFill>
                  <a:latin typeface="+mn-lt"/>
                  <a:ea typeface="+mn-ea"/>
                  <a:cs typeface="+mn-cs"/>
                </a:defRPr>
              </a:lvl7pPr>
              <a:lvl8pPr marL="12800459" algn="l" defTabSz="1828637" rtl="0" eaLnBrk="1" latinLnBrk="0" hangingPunct="1">
                <a:defRPr sz="7200" kern="1200">
                  <a:solidFill>
                    <a:schemeClr val="dk1"/>
                  </a:solidFill>
                  <a:latin typeface="+mn-lt"/>
                  <a:ea typeface="+mn-ea"/>
                  <a:cs typeface="+mn-cs"/>
                </a:defRPr>
              </a:lvl8pPr>
              <a:lvl9pPr marL="14629096" algn="l" defTabSz="1828637" rtl="0" eaLnBrk="1" latinLnBrk="0" hangingPunct="1">
                <a:defRPr sz="7200" kern="1200">
                  <a:solidFill>
                    <a:schemeClr val="dk1"/>
                  </a:solidFill>
                  <a:latin typeface="+mn-lt"/>
                  <a:ea typeface="+mn-ea"/>
                  <a:cs typeface="+mn-cs"/>
                </a:defRPr>
              </a:lvl9pPr>
            </a:lstStyle>
            <a:p>
              <a:pPr algn="ctr"/>
              <a:r>
                <a:rPr lang="en-US" sz="1800" b="1" dirty="0" smtClean="0"/>
                <a:t>Internet Explorer</a:t>
              </a:r>
              <a:endParaRPr lang="en-US" sz="1800" b="1" dirty="0"/>
            </a:p>
          </p:txBody>
        </p:sp>
      </p:grpSp>
      <p:grpSp>
        <p:nvGrpSpPr>
          <p:cNvPr id="11" name="Group 43"/>
          <p:cNvGrpSpPr/>
          <p:nvPr/>
        </p:nvGrpSpPr>
        <p:grpSpPr>
          <a:xfrm>
            <a:off x="388043" y="1600200"/>
            <a:ext cx="6317557" cy="3750113"/>
            <a:chOff x="388043" y="2795884"/>
            <a:chExt cx="6317557" cy="3750113"/>
          </a:xfrm>
        </p:grpSpPr>
        <p:sp>
          <p:nvSpPr>
            <p:cNvPr id="12" name="Rectangle 11"/>
            <p:cNvSpPr/>
            <p:nvPr/>
          </p:nvSpPr>
          <p:spPr>
            <a:xfrm>
              <a:off x="388043" y="2795884"/>
              <a:ext cx="6317557" cy="304800"/>
            </a:xfrm>
            <a:prstGeom prst="rect">
              <a:avLst/>
            </a:prstGeom>
            <a:noFill/>
            <a:ln w="571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33400" y="5715000"/>
              <a:ext cx="2687320" cy="304800"/>
            </a:xfrm>
            <a:prstGeom prst="rect">
              <a:avLst/>
            </a:prstGeom>
            <a:noFill/>
            <a:ln w="571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581400" y="3886200"/>
              <a:ext cx="461184" cy="83099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ight Arrow 14"/>
            <p:cNvSpPr/>
            <p:nvPr/>
          </p:nvSpPr>
          <p:spPr>
            <a:xfrm rot="1244676">
              <a:off x="1720027" y="3501423"/>
              <a:ext cx="2590800" cy="166915"/>
            </a:xfrm>
            <a:prstGeom prst="rightArrow">
              <a:avLst/>
            </a:prstGeom>
            <a:ln>
              <a:solidFill>
                <a:srgbClr val="16649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990531">
              <a:off x="2183977" y="6317412"/>
              <a:ext cx="2361048" cy="1607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733800" y="5715000"/>
              <a:ext cx="461184" cy="83099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extLst>
      <p:ext uri="{BB962C8B-B14F-4D97-AF65-F5344CB8AC3E}">
        <p14:creationId xmlns:p14="http://schemas.microsoft.com/office/powerpoint/2010/main" val="16811422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2" y="696036"/>
            <a:ext cx="8229600" cy="1600200"/>
          </a:xfrm>
        </p:spPr>
        <p:txBody>
          <a:bodyPr/>
          <a:lstStyle/>
          <a:p>
            <a:r>
              <a:rPr lang="en-US" dirty="0" smtClean="0"/>
              <a:t> </a:t>
            </a:r>
            <a:endParaRPr lang="en-US" dirty="0"/>
          </a:p>
        </p:txBody>
      </p:sp>
      <p:sp>
        <p:nvSpPr>
          <p:cNvPr id="3" name="Content Placeholder 2"/>
          <p:cNvSpPr>
            <a:spLocks noGrp="1"/>
          </p:cNvSpPr>
          <p:nvPr>
            <p:ph idx="1"/>
          </p:nvPr>
        </p:nvSpPr>
        <p:spPr>
          <a:xfrm>
            <a:off x="347522" y="2296236"/>
            <a:ext cx="8229600" cy="4525963"/>
          </a:xfrm>
        </p:spPr>
        <p:txBody>
          <a:bodyPr/>
          <a:lstStyle/>
          <a:p>
            <a:pPr marL="0" indent="0">
              <a:buNone/>
            </a:pPr>
            <a:r>
              <a:rPr lang="en-US" dirty="0" smtClean="0"/>
              <a:t> </a:t>
            </a:r>
            <a:endParaRPr lang="en-US" dirty="0"/>
          </a:p>
        </p:txBody>
      </p:sp>
      <p:grpSp>
        <p:nvGrpSpPr>
          <p:cNvPr id="8" name="Group 7"/>
          <p:cNvGrpSpPr/>
          <p:nvPr/>
        </p:nvGrpSpPr>
        <p:grpSpPr>
          <a:xfrm>
            <a:off x="2529479" y="777566"/>
            <a:ext cx="3344674" cy="3344674"/>
            <a:chOff x="1072868" y="280834"/>
            <a:chExt cx="3344674" cy="3344674"/>
          </a:xfrm>
        </p:grpSpPr>
        <p:pic>
          <p:nvPicPr>
            <p:cNvPr id="6" name="Picture 5"/>
            <p:cNvPicPr>
              <a:picLocks noChangeAspect="1"/>
            </p:cNvPicPr>
            <p:nvPr/>
          </p:nvPicPr>
          <p:blipFill>
            <a:blip r:embed="rId3"/>
            <a:stretch>
              <a:fillRect/>
            </a:stretch>
          </p:blipFill>
          <p:spPr>
            <a:xfrm>
              <a:off x="1072868" y="280834"/>
              <a:ext cx="3344674" cy="3344674"/>
            </a:xfrm>
            <a:prstGeom prst="rect">
              <a:avLst/>
            </a:prstGeom>
          </p:spPr>
        </p:pic>
        <p:sp>
          <p:nvSpPr>
            <p:cNvPr id="7" name="TextBox 6"/>
            <p:cNvSpPr txBox="1"/>
            <p:nvPr/>
          </p:nvSpPr>
          <p:spPr>
            <a:xfrm>
              <a:off x="1466982" y="2962000"/>
              <a:ext cx="2723823" cy="523220"/>
            </a:xfrm>
            <a:prstGeom prst="rect">
              <a:avLst/>
            </a:prstGeom>
            <a:noFill/>
          </p:spPr>
          <p:txBody>
            <a:bodyPr wrap="none" rtlCol="0">
              <a:spAutoFit/>
            </a:bodyPr>
            <a:lstStyle/>
            <a:p>
              <a:r>
                <a:rPr lang="en-US" sz="2800" b="1" dirty="0" smtClean="0"/>
                <a:t>Web Developer</a:t>
              </a:r>
              <a:endParaRPr lang="en-US" sz="2800" b="1" dirty="0"/>
            </a:p>
          </p:txBody>
        </p:sp>
      </p:grpSp>
      <p:pic>
        <p:nvPicPr>
          <p:cNvPr id="10" name="Picture 9"/>
          <p:cNvPicPr>
            <a:picLocks noChangeAspect="1"/>
          </p:cNvPicPr>
          <p:nvPr/>
        </p:nvPicPr>
        <p:blipFill>
          <a:blip r:embed="rId4"/>
          <a:stretch>
            <a:fillRect/>
          </a:stretch>
        </p:blipFill>
        <p:spPr>
          <a:xfrm>
            <a:off x="5849993" y="1661236"/>
            <a:ext cx="1270000" cy="1270000"/>
          </a:xfrm>
          <a:prstGeom prst="rect">
            <a:avLst/>
          </a:prstGeom>
        </p:spPr>
      </p:pic>
      <p:grpSp>
        <p:nvGrpSpPr>
          <p:cNvPr id="16" name="Group 15"/>
          <p:cNvGrpSpPr/>
          <p:nvPr/>
        </p:nvGrpSpPr>
        <p:grpSpPr>
          <a:xfrm>
            <a:off x="1486006" y="4610784"/>
            <a:ext cx="5885791" cy="1302546"/>
            <a:chOff x="1595684" y="3914748"/>
            <a:chExt cx="5885791" cy="1302546"/>
          </a:xfrm>
        </p:grpSpPr>
        <p:pic>
          <p:nvPicPr>
            <p:cNvPr id="9" name="Picture 8"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11" name="Picture 10"/>
            <p:cNvPicPr>
              <a:picLocks noChangeAspect="1"/>
            </p:cNvPicPr>
            <p:nvPr/>
          </p:nvPicPr>
          <p:blipFill>
            <a:blip r:embed="rId6"/>
            <a:stretch>
              <a:fillRect/>
            </a:stretch>
          </p:blipFill>
          <p:spPr>
            <a:xfrm>
              <a:off x="3146142" y="3914748"/>
              <a:ext cx="1270000" cy="1270000"/>
            </a:xfrm>
            <a:prstGeom prst="rect">
              <a:avLst/>
            </a:prstGeom>
          </p:spPr>
        </p:pic>
        <p:pic>
          <p:nvPicPr>
            <p:cNvPr id="12" name="Picture 11"/>
            <p:cNvPicPr>
              <a:picLocks noChangeAspect="1"/>
            </p:cNvPicPr>
            <p:nvPr/>
          </p:nvPicPr>
          <p:blipFill>
            <a:blip r:embed="rId7"/>
            <a:stretch>
              <a:fillRect/>
            </a:stretch>
          </p:blipFill>
          <p:spPr>
            <a:xfrm>
              <a:off x="4727209" y="3947294"/>
              <a:ext cx="1270000" cy="1270000"/>
            </a:xfrm>
            <a:prstGeom prst="rect">
              <a:avLst/>
            </a:prstGeom>
          </p:spPr>
        </p:pic>
        <p:pic>
          <p:nvPicPr>
            <p:cNvPr id="13" name="Picture 12"/>
            <p:cNvPicPr>
              <a:picLocks noChangeAspect="1"/>
            </p:cNvPicPr>
            <p:nvPr/>
          </p:nvPicPr>
          <p:blipFill>
            <a:blip r:embed="rId8"/>
            <a:stretch>
              <a:fillRect/>
            </a:stretch>
          </p:blipFill>
          <p:spPr>
            <a:xfrm>
              <a:off x="6211475" y="3947294"/>
              <a:ext cx="1270000" cy="1270000"/>
            </a:xfrm>
            <a:prstGeom prst="rect">
              <a:avLst/>
            </a:prstGeom>
          </p:spPr>
        </p:pic>
      </p:grpSp>
    </p:spTree>
    <p:extLst>
      <p:ext uri="{BB962C8B-B14F-4D97-AF65-F5344CB8AC3E}">
        <p14:creationId xmlns:p14="http://schemas.microsoft.com/office/powerpoint/2010/main" val="1253320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2" y="696036"/>
            <a:ext cx="8229600" cy="1600200"/>
          </a:xfrm>
        </p:spPr>
        <p:txBody>
          <a:bodyPr/>
          <a:lstStyle/>
          <a:p>
            <a:r>
              <a:rPr lang="en-US" dirty="0" smtClean="0"/>
              <a:t> </a:t>
            </a:r>
            <a:endParaRPr lang="en-US" dirty="0"/>
          </a:p>
        </p:txBody>
      </p:sp>
      <p:sp>
        <p:nvSpPr>
          <p:cNvPr id="3" name="Content Placeholder 2"/>
          <p:cNvSpPr>
            <a:spLocks noGrp="1"/>
          </p:cNvSpPr>
          <p:nvPr>
            <p:ph idx="1"/>
          </p:nvPr>
        </p:nvSpPr>
        <p:spPr>
          <a:xfrm>
            <a:off x="347522" y="2296236"/>
            <a:ext cx="8229600" cy="4525963"/>
          </a:xfrm>
        </p:spPr>
        <p:txBody>
          <a:bodyPr/>
          <a:lstStyle/>
          <a:p>
            <a:pPr marL="0" indent="0">
              <a:buNone/>
            </a:pPr>
            <a:r>
              <a:rPr lang="en-US" dirty="0" smtClean="0"/>
              <a:t> </a:t>
            </a:r>
            <a:endParaRPr lang="en-US" dirty="0"/>
          </a:p>
        </p:txBody>
      </p:sp>
      <p:grpSp>
        <p:nvGrpSpPr>
          <p:cNvPr id="8" name="Group 7"/>
          <p:cNvGrpSpPr/>
          <p:nvPr/>
        </p:nvGrpSpPr>
        <p:grpSpPr>
          <a:xfrm>
            <a:off x="2529479" y="777566"/>
            <a:ext cx="3344674" cy="3344674"/>
            <a:chOff x="1072868" y="280834"/>
            <a:chExt cx="3344674" cy="3344674"/>
          </a:xfrm>
        </p:grpSpPr>
        <p:pic>
          <p:nvPicPr>
            <p:cNvPr id="6" name="Picture 5"/>
            <p:cNvPicPr>
              <a:picLocks noChangeAspect="1"/>
            </p:cNvPicPr>
            <p:nvPr/>
          </p:nvPicPr>
          <p:blipFill>
            <a:blip r:embed="rId3"/>
            <a:stretch>
              <a:fillRect/>
            </a:stretch>
          </p:blipFill>
          <p:spPr>
            <a:xfrm>
              <a:off x="1072868" y="280834"/>
              <a:ext cx="3344674" cy="3344674"/>
            </a:xfrm>
            <a:prstGeom prst="rect">
              <a:avLst/>
            </a:prstGeom>
          </p:spPr>
        </p:pic>
        <p:sp>
          <p:nvSpPr>
            <p:cNvPr id="7" name="TextBox 6"/>
            <p:cNvSpPr txBox="1"/>
            <p:nvPr/>
          </p:nvSpPr>
          <p:spPr>
            <a:xfrm>
              <a:off x="1466982" y="2962000"/>
              <a:ext cx="2723823" cy="523220"/>
            </a:xfrm>
            <a:prstGeom prst="rect">
              <a:avLst/>
            </a:prstGeom>
            <a:noFill/>
          </p:spPr>
          <p:txBody>
            <a:bodyPr wrap="none" rtlCol="0">
              <a:spAutoFit/>
            </a:bodyPr>
            <a:lstStyle/>
            <a:p>
              <a:r>
                <a:rPr lang="en-US" sz="2800" b="1" dirty="0" smtClean="0"/>
                <a:t>Web Developer</a:t>
              </a:r>
              <a:endParaRPr lang="en-US" sz="2800" b="1" dirty="0"/>
            </a:p>
          </p:txBody>
        </p:sp>
      </p:grpSp>
      <p:pic>
        <p:nvPicPr>
          <p:cNvPr id="10" name="Picture 9"/>
          <p:cNvPicPr>
            <a:picLocks noChangeAspect="1"/>
          </p:cNvPicPr>
          <p:nvPr/>
        </p:nvPicPr>
        <p:blipFill>
          <a:blip r:embed="rId4"/>
          <a:stretch>
            <a:fillRect/>
          </a:stretch>
        </p:blipFill>
        <p:spPr>
          <a:xfrm>
            <a:off x="5849993" y="1661236"/>
            <a:ext cx="1270000" cy="1270000"/>
          </a:xfrm>
          <a:prstGeom prst="rect">
            <a:avLst/>
          </a:prstGeom>
        </p:spPr>
      </p:pic>
      <p:grpSp>
        <p:nvGrpSpPr>
          <p:cNvPr id="16" name="Group 15"/>
          <p:cNvGrpSpPr/>
          <p:nvPr/>
        </p:nvGrpSpPr>
        <p:grpSpPr>
          <a:xfrm>
            <a:off x="1486006" y="4610784"/>
            <a:ext cx="5885791" cy="1302546"/>
            <a:chOff x="1595684" y="3914748"/>
            <a:chExt cx="5885791" cy="1302546"/>
          </a:xfrm>
        </p:grpSpPr>
        <p:pic>
          <p:nvPicPr>
            <p:cNvPr id="9" name="Picture 8"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11" name="Picture 10"/>
            <p:cNvPicPr>
              <a:picLocks noChangeAspect="1"/>
            </p:cNvPicPr>
            <p:nvPr/>
          </p:nvPicPr>
          <p:blipFill>
            <a:blip r:embed="rId6"/>
            <a:stretch>
              <a:fillRect/>
            </a:stretch>
          </p:blipFill>
          <p:spPr>
            <a:xfrm>
              <a:off x="3146142" y="3914748"/>
              <a:ext cx="1270000" cy="1270000"/>
            </a:xfrm>
            <a:prstGeom prst="rect">
              <a:avLst/>
            </a:prstGeom>
          </p:spPr>
        </p:pic>
        <p:pic>
          <p:nvPicPr>
            <p:cNvPr id="12" name="Picture 11"/>
            <p:cNvPicPr>
              <a:picLocks noChangeAspect="1"/>
            </p:cNvPicPr>
            <p:nvPr/>
          </p:nvPicPr>
          <p:blipFill>
            <a:blip r:embed="rId7"/>
            <a:stretch>
              <a:fillRect/>
            </a:stretch>
          </p:blipFill>
          <p:spPr>
            <a:xfrm>
              <a:off x="4727209" y="3947294"/>
              <a:ext cx="1270000" cy="1270000"/>
            </a:xfrm>
            <a:prstGeom prst="rect">
              <a:avLst/>
            </a:prstGeom>
          </p:spPr>
        </p:pic>
        <p:pic>
          <p:nvPicPr>
            <p:cNvPr id="13" name="Picture 12"/>
            <p:cNvPicPr>
              <a:picLocks noChangeAspect="1"/>
            </p:cNvPicPr>
            <p:nvPr/>
          </p:nvPicPr>
          <p:blipFill>
            <a:blip r:embed="rId8"/>
            <a:stretch>
              <a:fillRect/>
            </a:stretch>
          </p:blipFill>
          <p:spPr>
            <a:xfrm>
              <a:off x="6211475" y="3947294"/>
              <a:ext cx="1270000" cy="1270000"/>
            </a:xfrm>
            <a:prstGeom prst="rect">
              <a:avLst/>
            </a:prstGeom>
          </p:spPr>
        </p:pic>
      </p:grpSp>
      <p:grpSp>
        <p:nvGrpSpPr>
          <p:cNvPr id="53" name="Group 52"/>
          <p:cNvGrpSpPr/>
          <p:nvPr/>
        </p:nvGrpSpPr>
        <p:grpSpPr>
          <a:xfrm>
            <a:off x="1572718" y="1747942"/>
            <a:ext cx="5885791" cy="4252094"/>
            <a:chOff x="1748084" y="1117600"/>
            <a:chExt cx="5885791" cy="4252094"/>
          </a:xfrm>
        </p:grpSpPr>
        <p:pic>
          <p:nvPicPr>
            <p:cNvPr id="17" name="Picture 16"/>
            <p:cNvPicPr>
              <a:picLocks noChangeAspect="1"/>
            </p:cNvPicPr>
            <p:nvPr/>
          </p:nvPicPr>
          <p:blipFill>
            <a:blip r:embed="rId4"/>
            <a:stretch>
              <a:fillRect/>
            </a:stretch>
          </p:blipFill>
          <p:spPr>
            <a:xfrm>
              <a:off x="6112071" y="1117600"/>
              <a:ext cx="1270000" cy="1270000"/>
            </a:xfrm>
            <a:prstGeom prst="rect">
              <a:avLst/>
            </a:prstGeom>
          </p:spPr>
        </p:pic>
        <p:grpSp>
          <p:nvGrpSpPr>
            <p:cNvPr id="18" name="Group 17"/>
            <p:cNvGrpSpPr/>
            <p:nvPr/>
          </p:nvGrpSpPr>
          <p:grpSpPr>
            <a:xfrm>
              <a:off x="1748084" y="4067148"/>
              <a:ext cx="5885791" cy="1302546"/>
              <a:chOff x="1595684" y="3914748"/>
              <a:chExt cx="5885791" cy="1302546"/>
            </a:xfrm>
          </p:grpSpPr>
          <p:pic>
            <p:nvPicPr>
              <p:cNvPr id="19" name="Picture 18"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20" name="Picture 19"/>
              <p:cNvPicPr>
                <a:picLocks noChangeAspect="1"/>
              </p:cNvPicPr>
              <p:nvPr/>
            </p:nvPicPr>
            <p:blipFill>
              <a:blip r:embed="rId6"/>
              <a:stretch>
                <a:fillRect/>
              </a:stretch>
            </p:blipFill>
            <p:spPr>
              <a:xfrm>
                <a:off x="3146142" y="3914748"/>
                <a:ext cx="1270000" cy="1270000"/>
              </a:xfrm>
              <a:prstGeom prst="rect">
                <a:avLst/>
              </a:prstGeom>
            </p:spPr>
          </p:pic>
          <p:pic>
            <p:nvPicPr>
              <p:cNvPr id="21" name="Picture 20"/>
              <p:cNvPicPr>
                <a:picLocks noChangeAspect="1"/>
              </p:cNvPicPr>
              <p:nvPr/>
            </p:nvPicPr>
            <p:blipFill>
              <a:blip r:embed="rId7"/>
              <a:stretch>
                <a:fillRect/>
              </a:stretch>
            </p:blipFill>
            <p:spPr>
              <a:xfrm>
                <a:off x="4727209" y="3947294"/>
                <a:ext cx="1270000" cy="1270000"/>
              </a:xfrm>
              <a:prstGeom prst="rect">
                <a:avLst/>
              </a:prstGeom>
            </p:spPr>
          </p:pic>
          <p:pic>
            <p:nvPicPr>
              <p:cNvPr id="22" name="Picture 21"/>
              <p:cNvPicPr>
                <a:picLocks noChangeAspect="1"/>
              </p:cNvPicPr>
              <p:nvPr/>
            </p:nvPicPr>
            <p:blipFill>
              <a:blip r:embed="rId8"/>
              <a:stretch>
                <a:fillRect/>
              </a:stretch>
            </p:blipFill>
            <p:spPr>
              <a:xfrm>
                <a:off x="6211475" y="3947294"/>
                <a:ext cx="1270000" cy="1270000"/>
              </a:xfrm>
              <a:prstGeom prst="rect">
                <a:avLst/>
              </a:prstGeom>
            </p:spPr>
          </p:pic>
        </p:grpSp>
      </p:grpSp>
      <p:grpSp>
        <p:nvGrpSpPr>
          <p:cNvPr id="61" name="Group 60"/>
          <p:cNvGrpSpPr/>
          <p:nvPr/>
        </p:nvGrpSpPr>
        <p:grpSpPr>
          <a:xfrm>
            <a:off x="1670378" y="1845597"/>
            <a:ext cx="5885791" cy="4252094"/>
            <a:chOff x="1748084" y="1117600"/>
            <a:chExt cx="5885791" cy="4252094"/>
          </a:xfrm>
        </p:grpSpPr>
        <p:pic>
          <p:nvPicPr>
            <p:cNvPr id="62" name="Picture 61"/>
            <p:cNvPicPr>
              <a:picLocks noChangeAspect="1"/>
            </p:cNvPicPr>
            <p:nvPr/>
          </p:nvPicPr>
          <p:blipFill>
            <a:blip r:embed="rId4"/>
            <a:stretch>
              <a:fillRect/>
            </a:stretch>
          </p:blipFill>
          <p:spPr>
            <a:xfrm>
              <a:off x="6112071" y="1117600"/>
              <a:ext cx="1270000" cy="1270000"/>
            </a:xfrm>
            <a:prstGeom prst="rect">
              <a:avLst/>
            </a:prstGeom>
          </p:spPr>
        </p:pic>
        <p:grpSp>
          <p:nvGrpSpPr>
            <p:cNvPr id="63" name="Group 62"/>
            <p:cNvGrpSpPr/>
            <p:nvPr/>
          </p:nvGrpSpPr>
          <p:grpSpPr>
            <a:xfrm>
              <a:off x="1748084" y="4067148"/>
              <a:ext cx="5885791" cy="1302546"/>
              <a:chOff x="1595684" y="3914748"/>
              <a:chExt cx="5885791" cy="1302546"/>
            </a:xfrm>
          </p:grpSpPr>
          <p:pic>
            <p:nvPicPr>
              <p:cNvPr id="64" name="Picture 63"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65" name="Picture 64"/>
              <p:cNvPicPr>
                <a:picLocks noChangeAspect="1"/>
              </p:cNvPicPr>
              <p:nvPr/>
            </p:nvPicPr>
            <p:blipFill>
              <a:blip r:embed="rId6"/>
              <a:stretch>
                <a:fillRect/>
              </a:stretch>
            </p:blipFill>
            <p:spPr>
              <a:xfrm>
                <a:off x="3146142" y="3914748"/>
                <a:ext cx="1270000" cy="1270000"/>
              </a:xfrm>
              <a:prstGeom prst="rect">
                <a:avLst/>
              </a:prstGeom>
            </p:spPr>
          </p:pic>
          <p:pic>
            <p:nvPicPr>
              <p:cNvPr id="66" name="Picture 65"/>
              <p:cNvPicPr>
                <a:picLocks noChangeAspect="1"/>
              </p:cNvPicPr>
              <p:nvPr/>
            </p:nvPicPr>
            <p:blipFill>
              <a:blip r:embed="rId7"/>
              <a:stretch>
                <a:fillRect/>
              </a:stretch>
            </p:blipFill>
            <p:spPr>
              <a:xfrm>
                <a:off x="4727209" y="3947294"/>
                <a:ext cx="1270000" cy="1270000"/>
              </a:xfrm>
              <a:prstGeom prst="rect">
                <a:avLst/>
              </a:prstGeom>
            </p:spPr>
          </p:pic>
          <p:pic>
            <p:nvPicPr>
              <p:cNvPr id="67" name="Picture 66"/>
              <p:cNvPicPr>
                <a:picLocks noChangeAspect="1"/>
              </p:cNvPicPr>
              <p:nvPr/>
            </p:nvPicPr>
            <p:blipFill>
              <a:blip r:embed="rId8"/>
              <a:stretch>
                <a:fillRect/>
              </a:stretch>
            </p:blipFill>
            <p:spPr>
              <a:xfrm>
                <a:off x="6211475" y="3947294"/>
                <a:ext cx="1270000" cy="1270000"/>
              </a:xfrm>
              <a:prstGeom prst="rect">
                <a:avLst/>
              </a:prstGeom>
            </p:spPr>
          </p:pic>
        </p:grpSp>
      </p:grpSp>
      <p:grpSp>
        <p:nvGrpSpPr>
          <p:cNvPr id="68" name="Group 67"/>
          <p:cNvGrpSpPr/>
          <p:nvPr/>
        </p:nvGrpSpPr>
        <p:grpSpPr>
          <a:xfrm>
            <a:off x="1778986" y="1954201"/>
            <a:ext cx="5885791" cy="4252094"/>
            <a:chOff x="1748084" y="1117600"/>
            <a:chExt cx="5885791" cy="4252094"/>
          </a:xfrm>
        </p:grpSpPr>
        <p:pic>
          <p:nvPicPr>
            <p:cNvPr id="69" name="Picture 68"/>
            <p:cNvPicPr>
              <a:picLocks noChangeAspect="1"/>
            </p:cNvPicPr>
            <p:nvPr/>
          </p:nvPicPr>
          <p:blipFill>
            <a:blip r:embed="rId4"/>
            <a:stretch>
              <a:fillRect/>
            </a:stretch>
          </p:blipFill>
          <p:spPr>
            <a:xfrm>
              <a:off x="6112071" y="1117600"/>
              <a:ext cx="1270000" cy="1270000"/>
            </a:xfrm>
            <a:prstGeom prst="rect">
              <a:avLst/>
            </a:prstGeom>
          </p:spPr>
        </p:pic>
        <p:grpSp>
          <p:nvGrpSpPr>
            <p:cNvPr id="70" name="Group 69"/>
            <p:cNvGrpSpPr/>
            <p:nvPr/>
          </p:nvGrpSpPr>
          <p:grpSpPr>
            <a:xfrm>
              <a:off x="1748084" y="4067148"/>
              <a:ext cx="5885791" cy="1302546"/>
              <a:chOff x="1595684" y="3914748"/>
              <a:chExt cx="5885791" cy="1302546"/>
            </a:xfrm>
          </p:grpSpPr>
          <p:pic>
            <p:nvPicPr>
              <p:cNvPr id="71" name="Picture 70"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72" name="Picture 71"/>
              <p:cNvPicPr>
                <a:picLocks noChangeAspect="1"/>
              </p:cNvPicPr>
              <p:nvPr/>
            </p:nvPicPr>
            <p:blipFill>
              <a:blip r:embed="rId6"/>
              <a:stretch>
                <a:fillRect/>
              </a:stretch>
            </p:blipFill>
            <p:spPr>
              <a:xfrm>
                <a:off x="3146142" y="3914748"/>
                <a:ext cx="1270000" cy="1270000"/>
              </a:xfrm>
              <a:prstGeom prst="rect">
                <a:avLst/>
              </a:prstGeom>
            </p:spPr>
          </p:pic>
          <p:pic>
            <p:nvPicPr>
              <p:cNvPr id="73" name="Picture 72"/>
              <p:cNvPicPr>
                <a:picLocks noChangeAspect="1"/>
              </p:cNvPicPr>
              <p:nvPr/>
            </p:nvPicPr>
            <p:blipFill>
              <a:blip r:embed="rId7"/>
              <a:stretch>
                <a:fillRect/>
              </a:stretch>
            </p:blipFill>
            <p:spPr>
              <a:xfrm>
                <a:off x="4727209" y="3947294"/>
                <a:ext cx="1270000" cy="1270000"/>
              </a:xfrm>
              <a:prstGeom prst="rect">
                <a:avLst/>
              </a:prstGeom>
            </p:spPr>
          </p:pic>
          <p:pic>
            <p:nvPicPr>
              <p:cNvPr id="74" name="Picture 73"/>
              <p:cNvPicPr>
                <a:picLocks noChangeAspect="1"/>
              </p:cNvPicPr>
              <p:nvPr/>
            </p:nvPicPr>
            <p:blipFill>
              <a:blip r:embed="rId8"/>
              <a:stretch>
                <a:fillRect/>
              </a:stretch>
            </p:blipFill>
            <p:spPr>
              <a:xfrm>
                <a:off x="6211475" y="3947294"/>
                <a:ext cx="1270000" cy="1270000"/>
              </a:xfrm>
              <a:prstGeom prst="rect">
                <a:avLst/>
              </a:prstGeom>
            </p:spPr>
          </p:pic>
        </p:grpSp>
      </p:grpSp>
      <p:grpSp>
        <p:nvGrpSpPr>
          <p:cNvPr id="75" name="Group 74"/>
          <p:cNvGrpSpPr/>
          <p:nvPr/>
        </p:nvGrpSpPr>
        <p:grpSpPr>
          <a:xfrm>
            <a:off x="1877518" y="2041793"/>
            <a:ext cx="5885791" cy="4252094"/>
            <a:chOff x="1748084" y="1117600"/>
            <a:chExt cx="5885791" cy="4252094"/>
          </a:xfrm>
        </p:grpSpPr>
        <p:pic>
          <p:nvPicPr>
            <p:cNvPr id="76" name="Picture 75"/>
            <p:cNvPicPr>
              <a:picLocks noChangeAspect="1"/>
            </p:cNvPicPr>
            <p:nvPr/>
          </p:nvPicPr>
          <p:blipFill>
            <a:blip r:embed="rId4"/>
            <a:stretch>
              <a:fillRect/>
            </a:stretch>
          </p:blipFill>
          <p:spPr>
            <a:xfrm>
              <a:off x="6112071" y="1117600"/>
              <a:ext cx="1270000" cy="1270000"/>
            </a:xfrm>
            <a:prstGeom prst="rect">
              <a:avLst/>
            </a:prstGeom>
          </p:spPr>
        </p:pic>
        <p:grpSp>
          <p:nvGrpSpPr>
            <p:cNvPr id="77" name="Group 76"/>
            <p:cNvGrpSpPr/>
            <p:nvPr/>
          </p:nvGrpSpPr>
          <p:grpSpPr>
            <a:xfrm>
              <a:off x="1748084" y="4067148"/>
              <a:ext cx="5885791" cy="1302546"/>
              <a:chOff x="1595684" y="3914748"/>
              <a:chExt cx="5885791" cy="1302546"/>
            </a:xfrm>
          </p:grpSpPr>
          <p:pic>
            <p:nvPicPr>
              <p:cNvPr id="78" name="Picture 77"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79" name="Picture 78"/>
              <p:cNvPicPr>
                <a:picLocks noChangeAspect="1"/>
              </p:cNvPicPr>
              <p:nvPr/>
            </p:nvPicPr>
            <p:blipFill>
              <a:blip r:embed="rId6"/>
              <a:stretch>
                <a:fillRect/>
              </a:stretch>
            </p:blipFill>
            <p:spPr>
              <a:xfrm>
                <a:off x="3146142" y="3914748"/>
                <a:ext cx="1270000" cy="1270000"/>
              </a:xfrm>
              <a:prstGeom prst="rect">
                <a:avLst/>
              </a:prstGeom>
            </p:spPr>
          </p:pic>
          <p:pic>
            <p:nvPicPr>
              <p:cNvPr id="80" name="Picture 79"/>
              <p:cNvPicPr>
                <a:picLocks noChangeAspect="1"/>
              </p:cNvPicPr>
              <p:nvPr/>
            </p:nvPicPr>
            <p:blipFill>
              <a:blip r:embed="rId7"/>
              <a:stretch>
                <a:fillRect/>
              </a:stretch>
            </p:blipFill>
            <p:spPr>
              <a:xfrm>
                <a:off x="4727209" y="3947294"/>
                <a:ext cx="1270000" cy="1270000"/>
              </a:xfrm>
              <a:prstGeom prst="rect">
                <a:avLst/>
              </a:prstGeom>
            </p:spPr>
          </p:pic>
          <p:pic>
            <p:nvPicPr>
              <p:cNvPr id="81" name="Picture 80"/>
              <p:cNvPicPr>
                <a:picLocks noChangeAspect="1"/>
              </p:cNvPicPr>
              <p:nvPr/>
            </p:nvPicPr>
            <p:blipFill>
              <a:blip r:embed="rId8"/>
              <a:stretch>
                <a:fillRect/>
              </a:stretch>
            </p:blipFill>
            <p:spPr>
              <a:xfrm>
                <a:off x="6211475" y="3947294"/>
                <a:ext cx="1270000" cy="1270000"/>
              </a:xfrm>
              <a:prstGeom prst="rect">
                <a:avLst/>
              </a:prstGeom>
            </p:spPr>
          </p:pic>
        </p:grpSp>
      </p:grpSp>
      <p:grpSp>
        <p:nvGrpSpPr>
          <p:cNvPr id="82" name="Group 81"/>
          <p:cNvGrpSpPr/>
          <p:nvPr/>
        </p:nvGrpSpPr>
        <p:grpSpPr>
          <a:xfrm>
            <a:off x="1976050" y="2129385"/>
            <a:ext cx="5885791" cy="4252094"/>
            <a:chOff x="1748084" y="1117600"/>
            <a:chExt cx="5885791" cy="4252094"/>
          </a:xfrm>
        </p:grpSpPr>
        <p:pic>
          <p:nvPicPr>
            <p:cNvPr id="83" name="Picture 82"/>
            <p:cNvPicPr>
              <a:picLocks noChangeAspect="1"/>
            </p:cNvPicPr>
            <p:nvPr/>
          </p:nvPicPr>
          <p:blipFill>
            <a:blip r:embed="rId4"/>
            <a:stretch>
              <a:fillRect/>
            </a:stretch>
          </p:blipFill>
          <p:spPr>
            <a:xfrm>
              <a:off x="6112071" y="1117600"/>
              <a:ext cx="1270000" cy="1270000"/>
            </a:xfrm>
            <a:prstGeom prst="rect">
              <a:avLst/>
            </a:prstGeom>
          </p:spPr>
        </p:pic>
        <p:grpSp>
          <p:nvGrpSpPr>
            <p:cNvPr id="84" name="Group 83"/>
            <p:cNvGrpSpPr/>
            <p:nvPr/>
          </p:nvGrpSpPr>
          <p:grpSpPr>
            <a:xfrm>
              <a:off x="1748084" y="4067148"/>
              <a:ext cx="5885791" cy="1302546"/>
              <a:chOff x="1595684" y="3914748"/>
              <a:chExt cx="5885791" cy="1302546"/>
            </a:xfrm>
          </p:grpSpPr>
          <p:pic>
            <p:nvPicPr>
              <p:cNvPr id="85" name="Picture 84"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86" name="Picture 85"/>
              <p:cNvPicPr>
                <a:picLocks noChangeAspect="1"/>
              </p:cNvPicPr>
              <p:nvPr/>
            </p:nvPicPr>
            <p:blipFill>
              <a:blip r:embed="rId6"/>
              <a:stretch>
                <a:fillRect/>
              </a:stretch>
            </p:blipFill>
            <p:spPr>
              <a:xfrm>
                <a:off x="3146142" y="3914748"/>
                <a:ext cx="1270000" cy="1270000"/>
              </a:xfrm>
              <a:prstGeom prst="rect">
                <a:avLst/>
              </a:prstGeom>
            </p:spPr>
          </p:pic>
          <p:pic>
            <p:nvPicPr>
              <p:cNvPr id="87" name="Picture 86"/>
              <p:cNvPicPr>
                <a:picLocks noChangeAspect="1"/>
              </p:cNvPicPr>
              <p:nvPr/>
            </p:nvPicPr>
            <p:blipFill>
              <a:blip r:embed="rId7"/>
              <a:stretch>
                <a:fillRect/>
              </a:stretch>
            </p:blipFill>
            <p:spPr>
              <a:xfrm>
                <a:off x="4727209" y="3947294"/>
                <a:ext cx="1270000" cy="1270000"/>
              </a:xfrm>
              <a:prstGeom prst="rect">
                <a:avLst/>
              </a:prstGeom>
            </p:spPr>
          </p:pic>
          <p:pic>
            <p:nvPicPr>
              <p:cNvPr id="88" name="Picture 87"/>
              <p:cNvPicPr>
                <a:picLocks noChangeAspect="1"/>
              </p:cNvPicPr>
              <p:nvPr/>
            </p:nvPicPr>
            <p:blipFill>
              <a:blip r:embed="rId8"/>
              <a:stretch>
                <a:fillRect/>
              </a:stretch>
            </p:blipFill>
            <p:spPr>
              <a:xfrm>
                <a:off x="6211475" y="3947294"/>
                <a:ext cx="1270000" cy="1270000"/>
              </a:xfrm>
              <a:prstGeom prst="rect">
                <a:avLst/>
              </a:prstGeom>
            </p:spPr>
          </p:pic>
        </p:grpSp>
      </p:grpSp>
    </p:spTree>
    <p:extLst>
      <p:ext uri="{BB962C8B-B14F-4D97-AF65-F5344CB8AC3E}">
        <p14:creationId xmlns:p14="http://schemas.microsoft.com/office/powerpoint/2010/main" val="4387028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2" y="696036"/>
            <a:ext cx="8229600" cy="1600200"/>
          </a:xfrm>
        </p:spPr>
        <p:txBody>
          <a:bodyPr/>
          <a:lstStyle/>
          <a:p>
            <a:r>
              <a:rPr lang="en-US" dirty="0" smtClean="0"/>
              <a:t> </a:t>
            </a:r>
            <a:endParaRPr lang="en-US" dirty="0"/>
          </a:p>
        </p:txBody>
      </p:sp>
      <p:sp>
        <p:nvSpPr>
          <p:cNvPr id="3" name="Content Placeholder 2"/>
          <p:cNvSpPr>
            <a:spLocks noGrp="1"/>
          </p:cNvSpPr>
          <p:nvPr>
            <p:ph idx="1"/>
          </p:nvPr>
        </p:nvSpPr>
        <p:spPr>
          <a:xfrm>
            <a:off x="347522" y="2296236"/>
            <a:ext cx="8229600" cy="4525963"/>
          </a:xfrm>
        </p:spPr>
        <p:txBody>
          <a:bodyPr/>
          <a:lstStyle/>
          <a:p>
            <a:pPr marL="0" indent="0">
              <a:buNone/>
            </a:pPr>
            <a:r>
              <a:rPr lang="en-US" dirty="0" smtClean="0"/>
              <a:t> </a:t>
            </a:r>
            <a:endParaRPr lang="en-US" dirty="0"/>
          </a:p>
        </p:txBody>
      </p:sp>
      <p:grpSp>
        <p:nvGrpSpPr>
          <p:cNvPr id="8" name="Group 7"/>
          <p:cNvGrpSpPr/>
          <p:nvPr/>
        </p:nvGrpSpPr>
        <p:grpSpPr>
          <a:xfrm>
            <a:off x="2529479" y="777566"/>
            <a:ext cx="3344674" cy="3344674"/>
            <a:chOff x="1072868" y="280834"/>
            <a:chExt cx="3344674" cy="3344674"/>
          </a:xfrm>
        </p:grpSpPr>
        <p:pic>
          <p:nvPicPr>
            <p:cNvPr id="6" name="Picture 5"/>
            <p:cNvPicPr>
              <a:picLocks noChangeAspect="1"/>
            </p:cNvPicPr>
            <p:nvPr/>
          </p:nvPicPr>
          <p:blipFill>
            <a:blip r:embed="rId3"/>
            <a:stretch>
              <a:fillRect/>
            </a:stretch>
          </p:blipFill>
          <p:spPr>
            <a:xfrm>
              <a:off x="1072868" y="280834"/>
              <a:ext cx="3344674" cy="3344674"/>
            </a:xfrm>
            <a:prstGeom prst="rect">
              <a:avLst/>
            </a:prstGeom>
          </p:spPr>
        </p:pic>
        <p:sp>
          <p:nvSpPr>
            <p:cNvPr id="7" name="TextBox 6"/>
            <p:cNvSpPr txBox="1"/>
            <p:nvPr/>
          </p:nvSpPr>
          <p:spPr>
            <a:xfrm>
              <a:off x="1466982" y="2962000"/>
              <a:ext cx="2723823" cy="523220"/>
            </a:xfrm>
            <a:prstGeom prst="rect">
              <a:avLst/>
            </a:prstGeom>
            <a:noFill/>
          </p:spPr>
          <p:txBody>
            <a:bodyPr wrap="none" rtlCol="0">
              <a:spAutoFit/>
            </a:bodyPr>
            <a:lstStyle/>
            <a:p>
              <a:r>
                <a:rPr lang="en-US" sz="2800" b="1" dirty="0" smtClean="0"/>
                <a:t>Web Developer</a:t>
              </a:r>
              <a:endParaRPr lang="en-US" sz="2800" b="1" dirty="0"/>
            </a:p>
          </p:txBody>
        </p:sp>
      </p:grpSp>
      <p:pic>
        <p:nvPicPr>
          <p:cNvPr id="10" name="Picture 9"/>
          <p:cNvPicPr>
            <a:picLocks noChangeAspect="1"/>
          </p:cNvPicPr>
          <p:nvPr/>
        </p:nvPicPr>
        <p:blipFill>
          <a:blip r:embed="rId4"/>
          <a:stretch>
            <a:fillRect/>
          </a:stretch>
        </p:blipFill>
        <p:spPr>
          <a:xfrm>
            <a:off x="5849993" y="1661236"/>
            <a:ext cx="1270000" cy="1270000"/>
          </a:xfrm>
          <a:prstGeom prst="rect">
            <a:avLst/>
          </a:prstGeom>
        </p:spPr>
      </p:pic>
      <p:grpSp>
        <p:nvGrpSpPr>
          <p:cNvPr id="16" name="Group 15"/>
          <p:cNvGrpSpPr/>
          <p:nvPr/>
        </p:nvGrpSpPr>
        <p:grpSpPr>
          <a:xfrm>
            <a:off x="1486006" y="4610784"/>
            <a:ext cx="5885791" cy="1302546"/>
            <a:chOff x="1595684" y="3914748"/>
            <a:chExt cx="5885791" cy="1302546"/>
          </a:xfrm>
        </p:grpSpPr>
        <p:pic>
          <p:nvPicPr>
            <p:cNvPr id="9" name="Picture 8"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11" name="Picture 10"/>
            <p:cNvPicPr>
              <a:picLocks noChangeAspect="1"/>
            </p:cNvPicPr>
            <p:nvPr/>
          </p:nvPicPr>
          <p:blipFill>
            <a:blip r:embed="rId6"/>
            <a:stretch>
              <a:fillRect/>
            </a:stretch>
          </p:blipFill>
          <p:spPr>
            <a:xfrm>
              <a:off x="3146142" y="3914748"/>
              <a:ext cx="1270000" cy="1270000"/>
            </a:xfrm>
            <a:prstGeom prst="rect">
              <a:avLst/>
            </a:prstGeom>
          </p:spPr>
        </p:pic>
        <p:pic>
          <p:nvPicPr>
            <p:cNvPr id="12" name="Picture 11"/>
            <p:cNvPicPr>
              <a:picLocks noChangeAspect="1"/>
            </p:cNvPicPr>
            <p:nvPr/>
          </p:nvPicPr>
          <p:blipFill>
            <a:blip r:embed="rId7"/>
            <a:stretch>
              <a:fillRect/>
            </a:stretch>
          </p:blipFill>
          <p:spPr>
            <a:xfrm>
              <a:off x="4727209" y="3947294"/>
              <a:ext cx="1270000" cy="1270000"/>
            </a:xfrm>
            <a:prstGeom prst="rect">
              <a:avLst/>
            </a:prstGeom>
          </p:spPr>
        </p:pic>
        <p:pic>
          <p:nvPicPr>
            <p:cNvPr id="13" name="Picture 12"/>
            <p:cNvPicPr>
              <a:picLocks noChangeAspect="1"/>
            </p:cNvPicPr>
            <p:nvPr/>
          </p:nvPicPr>
          <p:blipFill>
            <a:blip r:embed="rId8"/>
            <a:stretch>
              <a:fillRect/>
            </a:stretch>
          </p:blipFill>
          <p:spPr>
            <a:xfrm>
              <a:off x="6211475" y="3947294"/>
              <a:ext cx="1270000" cy="1270000"/>
            </a:xfrm>
            <a:prstGeom prst="rect">
              <a:avLst/>
            </a:prstGeom>
          </p:spPr>
        </p:pic>
      </p:grpSp>
      <p:grpSp>
        <p:nvGrpSpPr>
          <p:cNvPr id="53" name="Group 52"/>
          <p:cNvGrpSpPr/>
          <p:nvPr/>
        </p:nvGrpSpPr>
        <p:grpSpPr>
          <a:xfrm>
            <a:off x="1572718" y="1747942"/>
            <a:ext cx="5885791" cy="4252094"/>
            <a:chOff x="1748084" y="1117600"/>
            <a:chExt cx="5885791" cy="4252094"/>
          </a:xfrm>
        </p:grpSpPr>
        <p:pic>
          <p:nvPicPr>
            <p:cNvPr id="17" name="Picture 16"/>
            <p:cNvPicPr>
              <a:picLocks noChangeAspect="1"/>
            </p:cNvPicPr>
            <p:nvPr/>
          </p:nvPicPr>
          <p:blipFill>
            <a:blip r:embed="rId4"/>
            <a:stretch>
              <a:fillRect/>
            </a:stretch>
          </p:blipFill>
          <p:spPr>
            <a:xfrm>
              <a:off x="6112071" y="1117600"/>
              <a:ext cx="1270000" cy="1270000"/>
            </a:xfrm>
            <a:prstGeom prst="rect">
              <a:avLst/>
            </a:prstGeom>
          </p:spPr>
        </p:pic>
        <p:grpSp>
          <p:nvGrpSpPr>
            <p:cNvPr id="18" name="Group 17"/>
            <p:cNvGrpSpPr/>
            <p:nvPr/>
          </p:nvGrpSpPr>
          <p:grpSpPr>
            <a:xfrm>
              <a:off x="1748084" y="4067148"/>
              <a:ext cx="5885791" cy="1302546"/>
              <a:chOff x="1595684" y="3914748"/>
              <a:chExt cx="5885791" cy="1302546"/>
            </a:xfrm>
          </p:grpSpPr>
          <p:pic>
            <p:nvPicPr>
              <p:cNvPr id="19" name="Picture 18"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20" name="Picture 19"/>
              <p:cNvPicPr>
                <a:picLocks noChangeAspect="1"/>
              </p:cNvPicPr>
              <p:nvPr/>
            </p:nvPicPr>
            <p:blipFill>
              <a:blip r:embed="rId6"/>
              <a:stretch>
                <a:fillRect/>
              </a:stretch>
            </p:blipFill>
            <p:spPr>
              <a:xfrm>
                <a:off x="3146142" y="3914748"/>
                <a:ext cx="1270000" cy="1270000"/>
              </a:xfrm>
              <a:prstGeom prst="rect">
                <a:avLst/>
              </a:prstGeom>
            </p:spPr>
          </p:pic>
          <p:pic>
            <p:nvPicPr>
              <p:cNvPr id="21" name="Picture 20"/>
              <p:cNvPicPr>
                <a:picLocks noChangeAspect="1"/>
              </p:cNvPicPr>
              <p:nvPr/>
            </p:nvPicPr>
            <p:blipFill>
              <a:blip r:embed="rId7"/>
              <a:stretch>
                <a:fillRect/>
              </a:stretch>
            </p:blipFill>
            <p:spPr>
              <a:xfrm>
                <a:off x="4727209" y="3947294"/>
                <a:ext cx="1270000" cy="1270000"/>
              </a:xfrm>
              <a:prstGeom prst="rect">
                <a:avLst/>
              </a:prstGeom>
            </p:spPr>
          </p:pic>
          <p:pic>
            <p:nvPicPr>
              <p:cNvPr id="22" name="Picture 21"/>
              <p:cNvPicPr>
                <a:picLocks noChangeAspect="1"/>
              </p:cNvPicPr>
              <p:nvPr/>
            </p:nvPicPr>
            <p:blipFill>
              <a:blip r:embed="rId8"/>
              <a:stretch>
                <a:fillRect/>
              </a:stretch>
            </p:blipFill>
            <p:spPr>
              <a:xfrm>
                <a:off x="6211475" y="3947294"/>
                <a:ext cx="1270000" cy="1270000"/>
              </a:xfrm>
              <a:prstGeom prst="rect">
                <a:avLst/>
              </a:prstGeom>
            </p:spPr>
          </p:pic>
        </p:grpSp>
      </p:grpSp>
      <p:grpSp>
        <p:nvGrpSpPr>
          <p:cNvPr id="61" name="Group 60"/>
          <p:cNvGrpSpPr/>
          <p:nvPr/>
        </p:nvGrpSpPr>
        <p:grpSpPr>
          <a:xfrm>
            <a:off x="1670378" y="1845597"/>
            <a:ext cx="5885791" cy="4252094"/>
            <a:chOff x="1748084" y="1117600"/>
            <a:chExt cx="5885791" cy="4252094"/>
          </a:xfrm>
        </p:grpSpPr>
        <p:pic>
          <p:nvPicPr>
            <p:cNvPr id="62" name="Picture 61"/>
            <p:cNvPicPr>
              <a:picLocks noChangeAspect="1"/>
            </p:cNvPicPr>
            <p:nvPr/>
          </p:nvPicPr>
          <p:blipFill>
            <a:blip r:embed="rId4"/>
            <a:stretch>
              <a:fillRect/>
            </a:stretch>
          </p:blipFill>
          <p:spPr>
            <a:xfrm>
              <a:off x="6112071" y="1117600"/>
              <a:ext cx="1270000" cy="1270000"/>
            </a:xfrm>
            <a:prstGeom prst="rect">
              <a:avLst/>
            </a:prstGeom>
          </p:spPr>
        </p:pic>
        <p:grpSp>
          <p:nvGrpSpPr>
            <p:cNvPr id="63" name="Group 62"/>
            <p:cNvGrpSpPr/>
            <p:nvPr/>
          </p:nvGrpSpPr>
          <p:grpSpPr>
            <a:xfrm>
              <a:off x="1748084" y="4067148"/>
              <a:ext cx="5885791" cy="1302546"/>
              <a:chOff x="1595684" y="3914748"/>
              <a:chExt cx="5885791" cy="1302546"/>
            </a:xfrm>
          </p:grpSpPr>
          <p:pic>
            <p:nvPicPr>
              <p:cNvPr id="64" name="Picture 63"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65" name="Picture 64"/>
              <p:cNvPicPr>
                <a:picLocks noChangeAspect="1"/>
              </p:cNvPicPr>
              <p:nvPr/>
            </p:nvPicPr>
            <p:blipFill>
              <a:blip r:embed="rId6"/>
              <a:stretch>
                <a:fillRect/>
              </a:stretch>
            </p:blipFill>
            <p:spPr>
              <a:xfrm>
                <a:off x="3146142" y="3914748"/>
                <a:ext cx="1270000" cy="1270000"/>
              </a:xfrm>
              <a:prstGeom prst="rect">
                <a:avLst/>
              </a:prstGeom>
            </p:spPr>
          </p:pic>
          <p:pic>
            <p:nvPicPr>
              <p:cNvPr id="66" name="Picture 65"/>
              <p:cNvPicPr>
                <a:picLocks noChangeAspect="1"/>
              </p:cNvPicPr>
              <p:nvPr/>
            </p:nvPicPr>
            <p:blipFill>
              <a:blip r:embed="rId7"/>
              <a:stretch>
                <a:fillRect/>
              </a:stretch>
            </p:blipFill>
            <p:spPr>
              <a:xfrm>
                <a:off x="4727209" y="3947294"/>
                <a:ext cx="1270000" cy="1270000"/>
              </a:xfrm>
              <a:prstGeom prst="rect">
                <a:avLst/>
              </a:prstGeom>
            </p:spPr>
          </p:pic>
          <p:pic>
            <p:nvPicPr>
              <p:cNvPr id="67" name="Picture 66"/>
              <p:cNvPicPr>
                <a:picLocks noChangeAspect="1"/>
              </p:cNvPicPr>
              <p:nvPr/>
            </p:nvPicPr>
            <p:blipFill>
              <a:blip r:embed="rId8"/>
              <a:stretch>
                <a:fillRect/>
              </a:stretch>
            </p:blipFill>
            <p:spPr>
              <a:xfrm>
                <a:off x="6211475" y="3947294"/>
                <a:ext cx="1270000" cy="1270000"/>
              </a:xfrm>
              <a:prstGeom prst="rect">
                <a:avLst/>
              </a:prstGeom>
            </p:spPr>
          </p:pic>
        </p:grpSp>
      </p:grpSp>
      <p:grpSp>
        <p:nvGrpSpPr>
          <p:cNvPr id="68" name="Group 67"/>
          <p:cNvGrpSpPr/>
          <p:nvPr/>
        </p:nvGrpSpPr>
        <p:grpSpPr>
          <a:xfrm>
            <a:off x="1778986" y="1954201"/>
            <a:ext cx="5885791" cy="4252094"/>
            <a:chOff x="1748084" y="1117600"/>
            <a:chExt cx="5885791" cy="4252094"/>
          </a:xfrm>
        </p:grpSpPr>
        <p:pic>
          <p:nvPicPr>
            <p:cNvPr id="69" name="Picture 68"/>
            <p:cNvPicPr>
              <a:picLocks noChangeAspect="1"/>
            </p:cNvPicPr>
            <p:nvPr/>
          </p:nvPicPr>
          <p:blipFill>
            <a:blip r:embed="rId4"/>
            <a:stretch>
              <a:fillRect/>
            </a:stretch>
          </p:blipFill>
          <p:spPr>
            <a:xfrm>
              <a:off x="6112071" y="1117600"/>
              <a:ext cx="1270000" cy="1270000"/>
            </a:xfrm>
            <a:prstGeom prst="rect">
              <a:avLst/>
            </a:prstGeom>
          </p:spPr>
        </p:pic>
        <p:grpSp>
          <p:nvGrpSpPr>
            <p:cNvPr id="70" name="Group 69"/>
            <p:cNvGrpSpPr/>
            <p:nvPr/>
          </p:nvGrpSpPr>
          <p:grpSpPr>
            <a:xfrm>
              <a:off x="1748084" y="4067148"/>
              <a:ext cx="5885791" cy="1302546"/>
              <a:chOff x="1595684" y="3914748"/>
              <a:chExt cx="5885791" cy="1302546"/>
            </a:xfrm>
          </p:grpSpPr>
          <p:pic>
            <p:nvPicPr>
              <p:cNvPr id="71" name="Picture 70"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72" name="Picture 71"/>
              <p:cNvPicPr>
                <a:picLocks noChangeAspect="1"/>
              </p:cNvPicPr>
              <p:nvPr/>
            </p:nvPicPr>
            <p:blipFill>
              <a:blip r:embed="rId6"/>
              <a:stretch>
                <a:fillRect/>
              </a:stretch>
            </p:blipFill>
            <p:spPr>
              <a:xfrm>
                <a:off x="3146142" y="3914748"/>
                <a:ext cx="1270000" cy="1270000"/>
              </a:xfrm>
              <a:prstGeom prst="rect">
                <a:avLst/>
              </a:prstGeom>
            </p:spPr>
          </p:pic>
          <p:pic>
            <p:nvPicPr>
              <p:cNvPr id="73" name="Picture 72"/>
              <p:cNvPicPr>
                <a:picLocks noChangeAspect="1"/>
              </p:cNvPicPr>
              <p:nvPr/>
            </p:nvPicPr>
            <p:blipFill>
              <a:blip r:embed="rId7"/>
              <a:stretch>
                <a:fillRect/>
              </a:stretch>
            </p:blipFill>
            <p:spPr>
              <a:xfrm>
                <a:off x="4727209" y="3947294"/>
                <a:ext cx="1270000" cy="1270000"/>
              </a:xfrm>
              <a:prstGeom prst="rect">
                <a:avLst/>
              </a:prstGeom>
            </p:spPr>
          </p:pic>
          <p:pic>
            <p:nvPicPr>
              <p:cNvPr id="74" name="Picture 73"/>
              <p:cNvPicPr>
                <a:picLocks noChangeAspect="1"/>
              </p:cNvPicPr>
              <p:nvPr/>
            </p:nvPicPr>
            <p:blipFill>
              <a:blip r:embed="rId8"/>
              <a:stretch>
                <a:fillRect/>
              </a:stretch>
            </p:blipFill>
            <p:spPr>
              <a:xfrm>
                <a:off x="6211475" y="3947294"/>
                <a:ext cx="1270000" cy="1270000"/>
              </a:xfrm>
              <a:prstGeom prst="rect">
                <a:avLst/>
              </a:prstGeom>
            </p:spPr>
          </p:pic>
        </p:grpSp>
      </p:grpSp>
      <p:grpSp>
        <p:nvGrpSpPr>
          <p:cNvPr id="75" name="Group 74"/>
          <p:cNvGrpSpPr/>
          <p:nvPr/>
        </p:nvGrpSpPr>
        <p:grpSpPr>
          <a:xfrm>
            <a:off x="1877518" y="2041793"/>
            <a:ext cx="5885791" cy="4252094"/>
            <a:chOff x="1748084" y="1117600"/>
            <a:chExt cx="5885791" cy="4252094"/>
          </a:xfrm>
        </p:grpSpPr>
        <p:pic>
          <p:nvPicPr>
            <p:cNvPr id="76" name="Picture 75"/>
            <p:cNvPicPr>
              <a:picLocks noChangeAspect="1"/>
            </p:cNvPicPr>
            <p:nvPr/>
          </p:nvPicPr>
          <p:blipFill>
            <a:blip r:embed="rId4"/>
            <a:stretch>
              <a:fillRect/>
            </a:stretch>
          </p:blipFill>
          <p:spPr>
            <a:xfrm>
              <a:off x="6112071" y="1117600"/>
              <a:ext cx="1270000" cy="1270000"/>
            </a:xfrm>
            <a:prstGeom prst="rect">
              <a:avLst/>
            </a:prstGeom>
          </p:spPr>
        </p:pic>
        <p:grpSp>
          <p:nvGrpSpPr>
            <p:cNvPr id="77" name="Group 76"/>
            <p:cNvGrpSpPr/>
            <p:nvPr/>
          </p:nvGrpSpPr>
          <p:grpSpPr>
            <a:xfrm>
              <a:off x="1748084" y="4067148"/>
              <a:ext cx="5885791" cy="1302546"/>
              <a:chOff x="1595684" y="3914748"/>
              <a:chExt cx="5885791" cy="1302546"/>
            </a:xfrm>
          </p:grpSpPr>
          <p:pic>
            <p:nvPicPr>
              <p:cNvPr id="78" name="Picture 77"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79" name="Picture 78"/>
              <p:cNvPicPr>
                <a:picLocks noChangeAspect="1"/>
              </p:cNvPicPr>
              <p:nvPr/>
            </p:nvPicPr>
            <p:blipFill>
              <a:blip r:embed="rId6"/>
              <a:stretch>
                <a:fillRect/>
              </a:stretch>
            </p:blipFill>
            <p:spPr>
              <a:xfrm>
                <a:off x="3146142" y="3914748"/>
                <a:ext cx="1270000" cy="1270000"/>
              </a:xfrm>
              <a:prstGeom prst="rect">
                <a:avLst/>
              </a:prstGeom>
            </p:spPr>
          </p:pic>
          <p:pic>
            <p:nvPicPr>
              <p:cNvPr id="80" name="Picture 79"/>
              <p:cNvPicPr>
                <a:picLocks noChangeAspect="1"/>
              </p:cNvPicPr>
              <p:nvPr/>
            </p:nvPicPr>
            <p:blipFill>
              <a:blip r:embed="rId7"/>
              <a:stretch>
                <a:fillRect/>
              </a:stretch>
            </p:blipFill>
            <p:spPr>
              <a:xfrm>
                <a:off x="4727209" y="3947294"/>
                <a:ext cx="1270000" cy="1270000"/>
              </a:xfrm>
              <a:prstGeom prst="rect">
                <a:avLst/>
              </a:prstGeom>
            </p:spPr>
          </p:pic>
          <p:pic>
            <p:nvPicPr>
              <p:cNvPr id="81" name="Picture 80"/>
              <p:cNvPicPr>
                <a:picLocks noChangeAspect="1"/>
              </p:cNvPicPr>
              <p:nvPr/>
            </p:nvPicPr>
            <p:blipFill>
              <a:blip r:embed="rId8"/>
              <a:stretch>
                <a:fillRect/>
              </a:stretch>
            </p:blipFill>
            <p:spPr>
              <a:xfrm>
                <a:off x="6211475" y="3947294"/>
                <a:ext cx="1270000" cy="1270000"/>
              </a:xfrm>
              <a:prstGeom prst="rect">
                <a:avLst/>
              </a:prstGeom>
            </p:spPr>
          </p:pic>
        </p:grpSp>
      </p:grpSp>
      <p:grpSp>
        <p:nvGrpSpPr>
          <p:cNvPr id="82" name="Group 81"/>
          <p:cNvGrpSpPr/>
          <p:nvPr/>
        </p:nvGrpSpPr>
        <p:grpSpPr>
          <a:xfrm>
            <a:off x="1976050" y="2129385"/>
            <a:ext cx="5885791" cy="4252094"/>
            <a:chOff x="1748084" y="1117600"/>
            <a:chExt cx="5885791" cy="4252094"/>
          </a:xfrm>
        </p:grpSpPr>
        <p:pic>
          <p:nvPicPr>
            <p:cNvPr id="83" name="Picture 82"/>
            <p:cNvPicPr>
              <a:picLocks noChangeAspect="1"/>
            </p:cNvPicPr>
            <p:nvPr/>
          </p:nvPicPr>
          <p:blipFill>
            <a:blip r:embed="rId4"/>
            <a:stretch>
              <a:fillRect/>
            </a:stretch>
          </p:blipFill>
          <p:spPr>
            <a:xfrm>
              <a:off x="6112071" y="1117600"/>
              <a:ext cx="1270000" cy="1270000"/>
            </a:xfrm>
            <a:prstGeom prst="rect">
              <a:avLst/>
            </a:prstGeom>
          </p:spPr>
        </p:pic>
        <p:grpSp>
          <p:nvGrpSpPr>
            <p:cNvPr id="84" name="Group 83"/>
            <p:cNvGrpSpPr/>
            <p:nvPr/>
          </p:nvGrpSpPr>
          <p:grpSpPr>
            <a:xfrm>
              <a:off x="1748084" y="4067148"/>
              <a:ext cx="5885791" cy="1302546"/>
              <a:chOff x="1595684" y="3914748"/>
              <a:chExt cx="5885791" cy="1302546"/>
            </a:xfrm>
          </p:grpSpPr>
          <p:pic>
            <p:nvPicPr>
              <p:cNvPr id="85" name="Picture 84" descr="1359610942_Firef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84" y="3947294"/>
                <a:ext cx="1246919" cy="1246919"/>
              </a:xfrm>
              <a:prstGeom prst="rect">
                <a:avLst/>
              </a:prstGeom>
            </p:spPr>
          </p:pic>
          <p:pic>
            <p:nvPicPr>
              <p:cNvPr id="86" name="Picture 85"/>
              <p:cNvPicPr>
                <a:picLocks noChangeAspect="1"/>
              </p:cNvPicPr>
              <p:nvPr/>
            </p:nvPicPr>
            <p:blipFill>
              <a:blip r:embed="rId6"/>
              <a:stretch>
                <a:fillRect/>
              </a:stretch>
            </p:blipFill>
            <p:spPr>
              <a:xfrm>
                <a:off x="3146142" y="3914748"/>
                <a:ext cx="1270000" cy="1270000"/>
              </a:xfrm>
              <a:prstGeom prst="rect">
                <a:avLst/>
              </a:prstGeom>
            </p:spPr>
          </p:pic>
          <p:pic>
            <p:nvPicPr>
              <p:cNvPr id="87" name="Picture 86"/>
              <p:cNvPicPr>
                <a:picLocks noChangeAspect="1"/>
              </p:cNvPicPr>
              <p:nvPr/>
            </p:nvPicPr>
            <p:blipFill>
              <a:blip r:embed="rId7"/>
              <a:stretch>
                <a:fillRect/>
              </a:stretch>
            </p:blipFill>
            <p:spPr>
              <a:xfrm>
                <a:off x="4727209" y="3947294"/>
                <a:ext cx="1270000" cy="1270000"/>
              </a:xfrm>
              <a:prstGeom prst="rect">
                <a:avLst/>
              </a:prstGeom>
            </p:spPr>
          </p:pic>
          <p:pic>
            <p:nvPicPr>
              <p:cNvPr id="88" name="Picture 87"/>
              <p:cNvPicPr>
                <a:picLocks noChangeAspect="1"/>
              </p:cNvPicPr>
              <p:nvPr/>
            </p:nvPicPr>
            <p:blipFill>
              <a:blip r:embed="rId8"/>
              <a:stretch>
                <a:fillRect/>
              </a:stretch>
            </p:blipFill>
            <p:spPr>
              <a:xfrm>
                <a:off x="6211475" y="3947294"/>
                <a:ext cx="1270000" cy="1270000"/>
              </a:xfrm>
              <a:prstGeom prst="rect">
                <a:avLst/>
              </a:prstGeom>
            </p:spPr>
          </p:pic>
        </p:grpSp>
      </p:grpSp>
      <p:grpSp>
        <p:nvGrpSpPr>
          <p:cNvPr id="54" name="Group 53"/>
          <p:cNvGrpSpPr/>
          <p:nvPr/>
        </p:nvGrpSpPr>
        <p:grpSpPr>
          <a:xfrm>
            <a:off x="13027" y="1385028"/>
            <a:ext cx="3091421" cy="3551267"/>
            <a:chOff x="-56864" y="206791"/>
            <a:chExt cx="3091421" cy="3551267"/>
          </a:xfrm>
        </p:grpSpPr>
        <p:pic>
          <p:nvPicPr>
            <p:cNvPr id="55" name="Picture 54"/>
            <p:cNvPicPr>
              <a:picLocks noChangeAspect="1"/>
            </p:cNvPicPr>
            <p:nvPr/>
          </p:nvPicPr>
          <p:blipFill>
            <a:blip r:embed="rId9"/>
            <a:stretch>
              <a:fillRect/>
            </a:stretch>
          </p:blipFill>
          <p:spPr>
            <a:xfrm>
              <a:off x="-56864" y="206791"/>
              <a:ext cx="2321374" cy="2321374"/>
            </a:xfrm>
            <a:prstGeom prst="rect">
              <a:avLst/>
            </a:prstGeom>
          </p:spPr>
        </p:pic>
        <p:pic>
          <p:nvPicPr>
            <p:cNvPr id="56" name="Picture 55"/>
            <p:cNvPicPr>
              <a:picLocks noChangeAspect="1"/>
            </p:cNvPicPr>
            <p:nvPr/>
          </p:nvPicPr>
          <p:blipFill>
            <a:blip r:embed="rId10"/>
            <a:stretch>
              <a:fillRect/>
            </a:stretch>
          </p:blipFill>
          <p:spPr>
            <a:xfrm>
              <a:off x="256769" y="762000"/>
              <a:ext cx="2777788" cy="2777788"/>
            </a:xfrm>
            <a:prstGeom prst="rect">
              <a:avLst/>
            </a:prstGeom>
          </p:spPr>
        </p:pic>
        <p:pic>
          <p:nvPicPr>
            <p:cNvPr id="57" name="Picture 56"/>
            <p:cNvPicPr>
              <a:picLocks noChangeAspect="1"/>
            </p:cNvPicPr>
            <p:nvPr/>
          </p:nvPicPr>
          <p:blipFill>
            <a:blip r:embed="rId11"/>
            <a:stretch>
              <a:fillRect/>
            </a:stretch>
          </p:blipFill>
          <p:spPr>
            <a:xfrm>
              <a:off x="899916" y="2007581"/>
              <a:ext cx="1391536" cy="1391536"/>
            </a:xfrm>
            <a:prstGeom prst="rect">
              <a:avLst/>
            </a:prstGeom>
          </p:spPr>
        </p:pic>
        <p:pic>
          <p:nvPicPr>
            <p:cNvPr id="58" name="Picture 57"/>
            <p:cNvPicPr>
              <a:picLocks noChangeAspect="1"/>
            </p:cNvPicPr>
            <p:nvPr/>
          </p:nvPicPr>
          <p:blipFill>
            <a:blip r:embed="rId12"/>
            <a:stretch>
              <a:fillRect/>
            </a:stretch>
          </p:blipFill>
          <p:spPr>
            <a:xfrm>
              <a:off x="457200" y="2321906"/>
              <a:ext cx="1436152" cy="1436152"/>
            </a:xfrm>
            <a:prstGeom prst="rect">
              <a:avLst/>
            </a:prstGeom>
          </p:spPr>
        </p:pic>
      </p:grpSp>
      <p:grpSp>
        <p:nvGrpSpPr>
          <p:cNvPr id="59" name="Group 58"/>
          <p:cNvGrpSpPr/>
          <p:nvPr/>
        </p:nvGrpSpPr>
        <p:grpSpPr>
          <a:xfrm>
            <a:off x="7781352" y="1361104"/>
            <a:ext cx="1252228" cy="3508966"/>
            <a:chOff x="7749732" y="206791"/>
            <a:chExt cx="1252228" cy="3508966"/>
          </a:xfrm>
        </p:grpSpPr>
        <p:pic>
          <p:nvPicPr>
            <p:cNvPr id="60" name="Picture 59"/>
            <p:cNvPicPr>
              <a:picLocks noChangeAspect="1"/>
            </p:cNvPicPr>
            <p:nvPr/>
          </p:nvPicPr>
          <p:blipFill>
            <a:blip r:embed="rId13"/>
            <a:stretch>
              <a:fillRect/>
            </a:stretch>
          </p:blipFill>
          <p:spPr>
            <a:xfrm>
              <a:off x="7749732" y="1214013"/>
              <a:ext cx="1252228" cy="1252228"/>
            </a:xfrm>
            <a:prstGeom prst="rect">
              <a:avLst/>
            </a:prstGeom>
          </p:spPr>
        </p:pic>
        <p:pic>
          <p:nvPicPr>
            <p:cNvPr id="89" name="Picture 88"/>
            <p:cNvPicPr>
              <a:picLocks noChangeAspect="1"/>
            </p:cNvPicPr>
            <p:nvPr/>
          </p:nvPicPr>
          <p:blipFill>
            <a:blip r:embed="rId14"/>
            <a:stretch>
              <a:fillRect/>
            </a:stretch>
          </p:blipFill>
          <p:spPr>
            <a:xfrm>
              <a:off x="7752444" y="2466241"/>
              <a:ext cx="1249516" cy="1249516"/>
            </a:xfrm>
            <a:prstGeom prst="rect">
              <a:avLst/>
            </a:prstGeom>
          </p:spPr>
        </p:pic>
        <p:pic>
          <p:nvPicPr>
            <p:cNvPr id="90" name="Picture 89"/>
            <p:cNvPicPr>
              <a:picLocks noChangeAspect="1"/>
            </p:cNvPicPr>
            <p:nvPr/>
          </p:nvPicPr>
          <p:blipFill>
            <a:blip r:embed="rId15"/>
            <a:stretch>
              <a:fillRect/>
            </a:stretch>
          </p:blipFill>
          <p:spPr>
            <a:xfrm>
              <a:off x="7852665" y="206791"/>
              <a:ext cx="1042653" cy="1042653"/>
            </a:xfrm>
            <a:prstGeom prst="rect">
              <a:avLst/>
            </a:prstGeom>
          </p:spPr>
        </p:pic>
      </p:grpSp>
    </p:spTree>
    <p:extLst>
      <p:ext uri="{BB962C8B-B14F-4D97-AF65-F5344CB8AC3E}">
        <p14:creationId xmlns:p14="http://schemas.microsoft.com/office/powerpoint/2010/main" val="2083916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79884" y="457628"/>
            <a:ext cx="5288627" cy="3154710"/>
          </a:xfrm>
          <a:prstGeom prst="rect">
            <a:avLst/>
          </a:prstGeom>
        </p:spPr>
        <p:txBody>
          <a:bodyPr wrap="none">
            <a:spAutoFit/>
          </a:bodyPr>
          <a:lstStyle/>
          <a:p>
            <a:r>
              <a:rPr lang="en-US" sz="19900" b="1" dirty="0" smtClean="0">
                <a:ln w="10541" cmpd="sng">
                  <a:solidFill>
                    <a:schemeClr val="accent1">
                      <a:shade val="88000"/>
                      <a:satMod val="110000"/>
                    </a:schemeClr>
                  </a:solidFill>
                  <a:prstDash val="solid"/>
                </a:ln>
                <a:gradFill>
                  <a:gsLst>
                    <a:gs pos="0">
                      <a:schemeClr val="accent1">
                        <a:tint val="40000"/>
                        <a:satMod val="250000"/>
                      </a:schemeClr>
                    </a:gs>
                    <a:gs pos="4000">
                      <a:schemeClr val="accent1">
                        <a:tint val="52000"/>
                        <a:satMod val="300000"/>
                      </a:schemeClr>
                    </a:gs>
                    <a:gs pos="50000">
                      <a:schemeClr val="accent1">
                        <a:shade val="20000"/>
                        <a:satMod val="300000"/>
                      </a:schemeClr>
                    </a:gs>
                    <a:gs pos="98000">
                      <a:schemeClr val="accent1">
                        <a:tint val="52000"/>
                        <a:satMod val="300000"/>
                      </a:schemeClr>
                    </a:gs>
                    <a:gs pos="100000">
                      <a:schemeClr val="accent1">
                        <a:tint val="40000"/>
                        <a:satMod val="250000"/>
                      </a:schemeClr>
                    </a:gs>
                  </a:gsLst>
                  <a:lin ang="5400000"/>
                </a:gradFill>
              </a:rPr>
              <a:t>1211</a:t>
            </a:r>
            <a:endParaRPr lang="en-US" sz="3200" b="1" dirty="0">
              <a:ln w="10541" cmpd="sng">
                <a:solidFill>
                  <a:schemeClr val="accent1">
                    <a:shade val="88000"/>
                    <a:satMod val="110000"/>
                  </a:schemeClr>
                </a:solidFill>
                <a:prstDash val="solid"/>
              </a:ln>
              <a:gradFill>
                <a:gsLst>
                  <a:gs pos="0">
                    <a:schemeClr val="accent1">
                      <a:tint val="40000"/>
                      <a:satMod val="250000"/>
                    </a:schemeClr>
                  </a:gs>
                  <a:gs pos="4000">
                    <a:schemeClr val="accent1">
                      <a:tint val="52000"/>
                      <a:satMod val="300000"/>
                    </a:schemeClr>
                  </a:gs>
                  <a:gs pos="50000">
                    <a:schemeClr val="accent1">
                      <a:shade val="20000"/>
                      <a:satMod val="300000"/>
                    </a:schemeClr>
                  </a:gs>
                  <a:gs pos="98000">
                    <a:schemeClr val="accent1">
                      <a:tint val="52000"/>
                      <a:satMod val="300000"/>
                    </a:schemeClr>
                  </a:gs>
                  <a:gs pos="100000">
                    <a:schemeClr val="accent1">
                      <a:tint val="40000"/>
                      <a:satMod val="250000"/>
                    </a:schemeClr>
                  </a:gs>
                </a:gsLst>
                <a:lin ang="5400000"/>
              </a:gradFill>
            </a:endParaRPr>
          </a:p>
        </p:txBody>
      </p:sp>
      <p:sp>
        <p:nvSpPr>
          <p:cNvPr id="7" name="Title 3"/>
          <p:cNvSpPr txBox="1">
            <a:spLocks/>
          </p:cNvSpPr>
          <p:nvPr/>
        </p:nvSpPr>
        <p:spPr>
          <a:xfrm>
            <a:off x="392706" y="2298090"/>
            <a:ext cx="8751294" cy="4227343"/>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
            </a:r>
            <a:br>
              <a:rPr lang="en-US" dirty="0" smtClean="0"/>
            </a:br>
            <a:r>
              <a:rPr lang="en-US" dirty="0" smtClean="0"/>
              <a:t>Browser versions last year</a:t>
            </a:r>
            <a:endParaRPr lang="en-US" dirty="0"/>
          </a:p>
          <a:p>
            <a:endParaRPr lang="en-US" sz="3200" dirty="0" smtClean="0"/>
          </a:p>
          <a:p>
            <a:endParaRPr lang="en-US" sz="3200" dirty="0"/>
          </a:p>
          <a:p>
            <a:pPr>
              <a:lnSpc>
                <a:spcPct val="80000"/>
              </a:lnSpc>
            </a:pPr>
            <a:r>
              <a:rPr lang="en-US" sz="4000" dirty="0" smtClean="0"/>
              <a:t>Source: </a:t>
            </a:r>
            <a:r>
              <a:rPr lang="en-US" sz="3600" dirty="0" err="1" smtClean="0"/>
              <a:t>StatCounter.com</a:t>
            </a:r>
            <a:endParaRPr lang="en-US" sz="2800" dirty="0"/>
          </a:p>
        </p:txBody>
      </p:sp>
    </p:spTree>
    <p:extLst>
      <p:ext uri="{BB962C8B-B14F-4D97-AF65-F5344CB8AC3E}">
        <p14:creationId xmlns:p14="http://schemas.microsoft.com/office/powerpoint/2010/main" val="42948320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88799" y="499202"/>
            <a:ext cx="2736647" cy="3154710"/>
          </a:xfrm>
          <a:prstGeom prst="rect">
            <a:avLst/>
          </a:prstGeom>
        </p:spPr>
        <p:txBody>
          <a:bodyPr wrap="none">
            <a:spAutoFit/>
          </a:bodyPr>
          <a:lstStyle/>
          <a:p>
            <a:r>
              <a:rPr lang="en-US" sz="19900" b="1" dirty="0" smtClean="0">
                <a:ln w="10541" cmpd="sng">
                  <a:solidFill>
                    <a:schemeClr val="accent1">
                      <a:shade val="88000"/>
                      <a:satMod val="110000"/>
                    </a:schemeClr>
                  </a:solidFill>
                  <a:prstDash val="solid"/>
                </a:ln>
                <a:gradFill>
                  <a:gsLst>
                    <a:gs pos="0">
                      <a:schemeClr val="accent1">
                        <a:tint val="40000"/>
                        <a:satMod val="250000"/>
                      </a:schemeClr>
                    </a:gs>
                    <a:gs pos="4000">
                      <a:schemeClr val="accent1">
                        <a:tint val="52000"/>
                        <a:satMod val="300000"/>
                      </a:schemeClr>
                    </a:gs>
                    <a:gs pos="50000">
                      <a:schemeClr val="accent1">
                        <a:shade val="20000"/>
                        <a:satMod val="300000"/>
                      </a:schemeClr>
                    </a:gs>
                    <a:gs pos="98000">
                      <a:schemeClr val="accent1">
                        <a:tint val="52000"/>
                        <a:satMod val="300000"/>
                      </a:schemeClr>
                    </a:gs>
                    <a:gs pos="100000">
                      <a:schemeClr val="accent1">
                        <a:tint val="40000"/>
                        <a:satMod val="250000"/>
                      </a:schemeClr>
                    </a:gs>
                  </a:gsLst>
                  <a:lin ang="5400000"/>
                </a:gradFill>
              </a:rPr>
              <a:t>56</a:t>
            </a:r>
            <a:endParaRPr lang="en-US" sz="3200" b="1" dirty="0">
              <a:ln w="10541" cmpd="sng">
                <a:solidFill>
                  <a:schemeClr val="accent1">
                    <a:shade val="88000"/>
                    <a:satMod val="110000"/>
                  </a:schemeClr>
                </a:solidFill>
                <a:prstDash val="solid"/>
              </a:ln>
              <a:gradFill>
                <a:gsLst>
                  <a:gs pos="0">
                    <a:schemeClr val="accent1">
                      <a:tint val="40000"/>
                      <a:satMod val="250000"/>
                    </a:schemeClr>
                  </a:gs>
                  <a:gs pos="4000">
                    <a:schemeClr val="accent1">
                      <a:tint val="52000"/>
                      <a:satMod val="300000"/>
                    </a:schemeClr>
                  </a:gs>
                  <a:gs pos="50000">
                    <a:schemeClr val="accent1">
                      <a:shade val="20000"/>
                      <a:satMod val="300000"/>
                    </a:schemeClr>
                  </a:gs>
                  <a:gs pos="98000">
                    <a:schemeClr val="accent1">
                      <a:tint val="52000"/>
                      <a:satMod val="300000"/>
                    </a:schemeClr>
                  </a:gs>
                  <a:gs pos="100000">
                    <a:schemeClr val="accent1">
                      <a:tint val="40000"/>
                      <a:satMod val="250000"/>
                    </a:schemeClr>
                  </a:gs>
                </a:gsLst>
                <a:lin ang="5400000"/>
              </a:gradFill>
            </a:endParaRPr>
          </a:p>
        </p:txBody>
      </p:sp>
      <p:sp>
        <p:nvSpPr>
          <p:cNvPr id="7" name="Title 3"/>
          <p:cNvSpPr txBox="1">
            <a:spLocks/>
          </p:cNvSpPr>
          <p:nvPr/>
        </p:nvSpPr>
        <p:spPr>
          <a:xfrm>
            <a:off x="392706" y="2298090"/>
            <a:ext cx="8751294" cy="4227343"/>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
            </a:r>
            <a:br>
              <a:rPr lang="en-US" dirty="0" smtClean="0"/>
            </a:br>
            <a:r>
              <a:rPr lang="en-US" dirty="0" smtClean="0"/>
              <a:t>Browser versions last year</a:t>
            </a:r>
            <a:endParaRPr lang="en-US" dirty="0"/>
          </a:p>
          <a:p>
            <a:r>
              <a:rPr lang="en-US" sz="4000" dirty="0" smtClean="0"/>
              <a:t>with at least 1% market share</a:t>
            </a:r>
          </a:p>
          <a:p>
            <a:endParaRPr lang="en-US" sz="3600" dirty="0"/>
          </a:p>
          <a:p>
            <a:pPr>
              <a:lnSpc>
                <a:spcPct val="80000"/>
              </a:lnSpc>
            </a:pPr>
            <a:r>
              <a:rPr lang="en-US" sz="3600" dirty="0" smtClean="0"/>
              <a:t>150mn </a:t>
            </a:r>
            <a:r>
              <a:rPr lang="en-US" sz="3600" dirty="0"/>
              <a:t>visits/month </a:t>
            </a:r>
            <a:r>
              <a:rPr lang="en-US" sz="3600" dirty="0" smtClean="0"/>
              <a:t>(</a:t>
            </a:r>
            <a:r>
              <a:rPr lang="en-US" sz="3200" dirty="0" err="1" smtClean="0"/>
              <a:t>StatCounter.com</a:t>
            </a:r>
            <a:r>
              <a:rPr lang="en-US" sz="3200" dirty="0" smtClean="0"/>
              <a:t>)</a:t>
            </a:r>
            <a:endParaRPr lang="en-US" sz="3200" dirty="0"/>
          </a:p>
        </p:txBody>
      </p:sp>
    </p:spTree>
    <p:extLst>
      <p:ext uri="{BB962C8B-B14F-4D97-AF65-F5344CB8AC3E}">
        <p14:creationId xmlns:p14="http://schemas.microsoft.com/office/powerpoint/2010/main" val="41316293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97000" y="0"/>
            <a:ext cx="6327547" cy="6858000"/>
          </a:xfrm>
          <a:prstGeom prst="rect">
            <a:avLst/>
          </a:prstGeom>
        </p:spPr>
      </p:pic>
    </p:spTree>
    <p:extLst>
      <p:ext uri="{BB962C8B-B14F-4D97-AF65-F5344CB8AC3E}">
        <p14:creationId xmlns:p14="http://schemas.microsoft.com/office/powerpoint/2010/main" val="279585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55" y="50800"/>
            <a:ext cx="9144000" cy="6742790"/>
          </a:xfrm>
          <a:prstGeom prst="rect">
            <a:avLst/>
          </a:prstGeom>
        </p:spPr>
      </p:pic>
      <p:sp>
        <p:nvSpPr>
          <p:cNvPr id="2" name="Rectangle 1"/>
          <p:cNvSpPr/>
          <p:nvPr/>
        </p:nvSpPr>
        <p:spPr>
          <a:xfrm>
            <a:off x="3584490" y="3910502"/>
            <a:ext cx="2322816" cy="25902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7196048" y="4138104"/>
            <a:ext cx="2322816" cy="25902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31436" y="4372065"/>
            <a:ext cx="3927063" cy="25902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167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130300"/>
            <a:ext cx="9144000" cy="4594792"/>
          </a:xfrm>
          <a:prstGeom prst="rect">
            <a:avLst/>
          </a:prstGeom>
        </p:spPr>
      </p:pic>
      <p:grpSp>
        <p:nvGrpSpPr>
          <p:cNvPr id="10" name="Group 9"/>
          <p:cNvGrpSpPr/>
          <p:nvPr/>
        </p:nvGrpSpPr>
        <p:grpSpPr>
          <a:xfrm>
            <a:off x="0" y="175471"/>
            <a:ext cx="9144000" cy="6544148"/>
            <a:chOff x="208886" y="2182852"/>
            <a:chExt cx="9144000" cy="6544148"/>
          </a:xfrm>
        </p:grpSpPr>
        <p:pic>
          <p:nvPicPr>
            <p:cNvPr id="8" name="Picture 7"/>
            <p:cNvPicPr>
              <a:picLocks noChangeAspect="1"/>
            </p:cNvPicPr>
            <p:nvPr/>
          </p:nvPicPr>
          <p:blipFill>
            <a:blip r:embed="rId4"/>
            <a:stretch>
              <a:fillRect/>
            </a:stretch>
          </p:blipFill>
          <p:spPr>
            <a:xfrm>
              <a:off x="208886" y="2182852"/>
              <a:ext cx="9144000" cy="6544148"/>
            </a:xfrm>
            <a:prstGeom prst="rect">
              <a:avLst/>
            </a:prstGeom>
          </p:spPr>
        </p:pic>
        <p:sp>
          <p:nvSpPr>
            <p:cNvPr id="9" name="Rectangle 8"/>
            <p:cNvSpPr/>
            <p:nvPr/>
          </p:nvSpPr>
          <p:spPr>
            <a:xfrm>
              <a:off x="5405979" y="3275467"/>
              <a:ext cx="3509290" cy="317519"/>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6904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Applications</a:t>
            </a:r>
            <a:endParaRPr lang="en-US" dirty="0"/>
          </a:p>
        </p:txBody>
      </p:sp>
      <p:sp>
        <p:nvSpPr>
          <p:cNvPr id="3" name="Content Placeholder 2"/>
          <p:cNvSpPr>
            <a:spLocks noGrp="1"/>
          </p:cNvSpPr>
          <p:nvPr>
            <p:ph idx="1"/>
          </p:nvPr>
        </p:nvSpPr>
        <p:spPr/>
        <p:txBody>
          <a:bodyPr/>
          <a:lstStyle/>
          <a:p>
            <a:endParaRPr lang="en-US"/>
          </a:p>
        </p:txBody>
      </p:sp>
      <p:sp>
        <p:nvSpPr>
          <p:cNvPr id="10" name="Slide Number Placeholder 9"/>
          <p:cNvSpPr>
            <a:spLocks noGrp="1"/>
          </p:cNvSpPr>
          <p:nvPr>
            <p:ph type="sldNum" sz="quarter" idx="12"/>
          </p:nvPr>
        </p:nvSpPr>
        <p:spPr/>
        <p:txBody>
          <a:bodyPr/>
          <a:lstStyle/>
          <a:p>
            <a:fld id="{7C93247F-5E58-4FAE-ACE5-274F6C6361C8}" type="slidenum">
              <a:rPr lang="en-US" sz="2000" b="1" smtClean="0"/>
              <a:pPr/>
              <a:t>2</a:t>
            </a:fld>
            <a:endParaRPr lang="en-US" sz="2000" b="1" dirty="0"/>
          </a:p>
        </p:txBody>
      </p:sp>
      <p:pic>
        <p:nvPicPr>
          <p:cNvPr id="11" name="Picture 2"/>
          <p:cNvPicPr>
            <a:picLocks noChangeAspect="1" noChangeArrowheads="1"/>
          </p:cNvPicPr>
          <p:nvPr/>
        </p:nvPicPr>
        <p:blipFill>
          <a:blip r:embed="rId3" cstate="print"/>
          <a:srcRect/>
          <a:stretch>
            <a:fillRect/>
          </a:stretch>
        </p:blipFill>
        <p:spPr bwMode="auto">
          <a:xfrm>
            <a:off x="5599092" y="3200400"/>
            <a:ext cx="3011508" cy="763058"/>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3236892" y="1828800"/>
            <a:ext cx="1676398" cy="1434942"/>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5218092" y="2438400"/>
            <a:ext cx="1371600" cy="537666"/>
          </a:xfrm>
          <a:prstGeom prst="rect">
            <a:avLst/>
          </a:prstGeom>
          <a:noFill/>
          <a:ln w="9525">
            <a:noFill/>
            <a:miter lim="800000"/>
            <a:headEnd/>
            <a:tailEnd/>
          </a:ln>
        </p:spPr>
      </p:pic>
      <p:pic>
        <p:nvPicPr>
          <p:cNvPr id="14" name="Picture 5"/>
          <p:cNvPicPr>
            <a:picLocks noChangeAspect="1" noChangeArrowheads="1"/>
          </p:cNvPicPr>
          <p:nvPr/>
        </p:nvPicPr>
        <p:blipFill>
          <a:blip r:embed="rId6" cstate="print"/>
          <a:srcRect/>
          <a:stretch>
            <a:fillRect/>
          </a:stretch>
        </p:blipFill>
        <p:spPr bwMode="auto">
          <a:xfrm>
            <a:off x="6056292" y="4267200"/>
            <a:ext cx="1524000" cy="629056"/>
          </a:xfrm>
          <a:prstGeom prst="rect">
            <a:avLst/>
          </a:prstGeom>
          <a:noFill/>
          <a:ln w="9525">
            <a:noFill/>
            <a:miter lim="800000"/>
            <a:headEnd/>
            <a:tailEnd/>
          </a:ln>
        </p:spPr>
      </p:pic>
      <p:pic>
        <p:nvPicPr>
          <p:cNvPr id="15" name="Picture 8"/>
          <p:cNvPicPr>
            <a:picLocks noChangeAspect="1" noChangeArrowheads="1"/>
          </p:cNvPicPr>
          <p:nvPr/>
        </p:nvPicPr>
        <p:blipFill>
          <a:blip r:embed="rId7" cstate="print"/>
          <a:srcRect/>
          <a:stretch>
            <a:fillRect/>
          </a:stretch>
        </p:blipFill>
        <p:spPr bwMode="auto">
          <a:xfrm>
            <a:off x="5065692" y="5334000"/>
            <a:ext cx="2269106" cy="561976"/>
          </a:xfrm>
          <a:prstGeom prst="rect">
            <a:avLst/>
          </a:prstGeom>
          <a:noFill/>
          <a:ln w="9525">
            <a:noFill/>
            <a:miter lim="800000"/>
            <a:headEnd/>
            <a:tailEnd/>
          </a:ln>
        </p:spPr>
      </p:pic>
      <p:pic>
        <p:nvPicPr>
          <p:cNvPr id="16" name="Picture 9"/>
          <p:cNvPicPr>
            <a:picLocks noChangeAspect="1" noChangeArrowheads="1"/>
          </p:cNvPicPr>
          <p:nvPr/>
        </p:nvPicPr>
        <p:blipFill>
          <a:blip r:embed="rId8" cstate="print"/>
          <a:srcRect/>
          <a:stretch>
            <a:fillRect/>
          </a:stretch>
        </p:blipFill>
        <p:spPr bwMode="auto">
          <a:xfrm>
            <a:off x="2474892" y="5334000"/>
            <a:ext cx="2324100" cy="735966"/>
          </a:xfrm>
          <a:prstGeom prst="rect">
            <a:avLst/>
          </a:prstGeom>
          <a:noFill/>
          <a:ln w="9525">
            <a:noFill/>
            <a:miter lim="800000"/>
            <a:headEnd/>
            <a:tailEnd/>
          </a:ln>
        </p:spPr>
      </p:pic>
      <p:pic>
        <p:nvPicPr>
          <p:cNvPr id="17" name="Picture 10"/>
          <p:cNvPicPr>
            <a:picLocks noChangeAspect="1" noChangeArrowheads="1"/>
          </p:cNvPicPr>
          <p:nvPr/>
        </p:nvPicPr>
        <p:blipFill>
          <a:blip r:embed="rId9" cstate="print"/>
          <a:srcRect/>
          <a:stretch>
            <a:fillRect/>
          </a:stretch>
        </p:blipFill>
        <p:spPr bwMode="auto">
          <a:xfrm>
            <a:off x="1103292" y="4343400"/>
            <a:ext cx="1104114" cy="1041978"/>
          </a:xfrm>
          <a:prstGeom prst="rect">
            <a:avLst/>
          </a:prstGeom>
          <a:noFill/>
          <a:ln w="9525">
            <a:noFill/>
            <a:miter lim="800000"/>
            <a:headEnd/>
            <a:tailEnd/>
          </a:ln>
        </p:spPr>
      </p:pic>
      <p:pic>
        <p:nvPicPr>
          <p:cNvPr id="18" name="Picture 11"/>
          <p:cNvPicPr>
            <a:picLocks noChangeAspect="1" noChangeArrowheads="1"/>
          </p:cNvPicPr>
          <p:nvPr/>
        </p:nvPicPr>
        <p:blipFill>
          <a:blip r:embed="rId10" cstate="print"/>
          <a:srcRect/>
          <a:stretch>
            <a:fillRect/>
          </a:stretch>
        </p:blipFill>
        <p:spPr bwMode="auto">
          <a:xfrm>
            <a:off x="950892" y="3276600"/>
            <a:ext cx="1414542" cy="1000126"/>
          </a:xfrm>
          <a:prstGeom prst="rect">
            <a:avLst/>
          </a:prstGeom>
          <a:noFill/>
          <a:ln w="9525">
            <a:noFill/>
            <a:miter lim="800000"/>
            <a:headEnd/>
            <a:tailEnd/>
          </a:ln>
        </p:spPr>
      </p:pic>
      <p:pic>
        <p:nvPicPr>
          <p:cNvPr id="19" name="Picture 18" descr="icon_facebook.png"/>
          <p:cNvPicPr>
            <a:picLocks noChangeAspect="1"/>
          </p:cNvPicPr>
          <p:nvPr/>
        </p:nvPicPr>
        <p:blipFill>
          <a:blip r:embed="rId11" cstate="print"/>
          <a:stretch>
            <a:fillRect/>
          </a:stretch>
        </p:blipFill>
        <p:spPr>
          <a:xfrm>
            <a:off x="2017692" y="2286000"/>
            <a:ext cx="914400" cy="914400"/>
          </a:xfrm>
          <a:prstGeom prst="rect">
            <a:avLst/>
          </a:prstGeom>
        </p:spPr>
      </p:pic>
      <p:pic>
        <p:nvPicPr>
          <p:cNvPr id="20" name="Picture 19" descr="User-icon.png"/>
          <p:cNvPicPr>
            <a:picLocks noChangeAspect="1"/>
          </p:cNvPicPr>
          <p:nvPr/>
        </p:nvPicPr>
        <p:blipFill>
          <a:blip r:embed="rId12" cstate="print"/>
          <a:stretch>
            <a:fillRect/>
          </a:stretch>
        </p:blipFill>
        <p:spPr>
          <a:xfrm>
            <a:off x="3313092" y="3200400"/>
            <a:ext cx="1828800" cy="1828800"/>
          </a:xfrm>
          <a:prstGeom prst="rect">
            <a:avLst/>
          </a:prstGeom>
        </p:spPr>
      </p:pic>
      <p:sp>
        <p:nvSpPr>
          <p:cNvPr id="21" name="Oval 20"/>
          <p:cNvSpPr/>
          <p:nvPr/>
        </p:nvSpPr>
        <p:spPr>
          <a:xfrm>
            <a:off x="3008292" y="3048000"/>
            <a:ext cx="2438400" cy="2133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3399654" y="3429000"/>
            <a:ext cx="1589838" cy="1472045"/>
            <a:chOff x="3464988" y="3657600"/>
            <a:chExt cx="1589838" cy="1472045"/>
          </a:xfrm>
        </p:grpSpPr>
        <p:pic>
          <p:nvPicPr>
            <p:cNvPr id="24" name="Picture 14"/>
            <p:cNvPicPr>
              <a:picLocks noChangeAspect="1" noChangeArrowheads="1"/>
            </p:cNvPicPr>
            <p:nvPr/>
          </p:nvPicPr>
          <p:blipFill>
            <a:blip r:embed="rId13" cstate="print"/>
            <a:srcRect/>
            <a:stretch>
              <a:fillRect/>
            </a:stretch>
          </p:blipFill>
          <p:spPr bwMode="auto">
            <a:xfrm>
              <a:off x="3657022" y="3657600"/>
              <a:ext cx="548265" cy="552450"/>
            </a:xfrm>
            <a:prstGeom prst="rect">
              <a:avLst/>
            </a:prstGeom>
            <a:noFill/>
            <a:ln w="9525">
              <a:noFill/>
              <a:miter lim="800000"/>
              <a:headEnd/>
              <a:tailEnd/>
            </a:ln>
            <a:effectLst/>
          </p:spPr>
        </p:pic>
        <p:pic>
          <p:nvPicPr>
            <p:cNvPr id="25" name="Picture 15"/>
            <p:cNvPicPr>
              <a:picLocks noChangeAspect="1" noChangeArrowheads="1"/>
            </p:cNvPicPr>
            <p:nvPr/>
          </p:nvPicPr>
          <p:blipFill>
            <a:blip r:embed="rId14" cstate="print"/>
            <a:srcRect/>
            <a:stretch>
              <a:fillRect/>
            </a:stretch>
          </p:blipFill>
          <p:spPr bwMode="auto">
            <a:xfrm>
              <a:off x="4253345" y="3671455"/>
              <a:ext cx="565200" cy="569686"/>
            </a:xfrm>
            <a:prstGeom prst="rect">
              <a:avLst/>
            </a:prstGeom>
            <a:noFill/>
            <a:ln w="9525">
              <a:noFill/>
              <a:miter lim="800000"/>
              <a:headEnd/>
              <a:tailEnd/>
            </a:ln>
            <a:effectLst/>
          </p:spPr>
        </p:pic>
        <p:pic>
          <p:nvPicPr>
            <p:cNvPr id="26" name="Picture 17"/>
            <p:cNvPicPr>
              <a:picLocks noChangeAspect="1" noChangeArrowheads="1"/>
            </p:cNvPicPr>
            <p:nvPr/>
          </p:nvPicPr>
          <p:blipFill>
            <a:blip r:embed="rId15" cstate="print"/>
            <a:srcRect/>
            <a:stretch>
              <a:fillRect/>
            </a:stretch>
          </p:blipFill>
          <p:spPr bwMode="auto">
            <a:xfrm>
              <a:off x="3464988" y="4203903"/>
              <a:ext cx="573612" cy="568987"/>
            </a:xfrm>
            <a:prstGeom prst="rect">
              <a:avLst/>
            </a:prstGeom>
            <a:noFill/>
            <a:ln w="9525">
              <a:noFill/>
              <a:miter lim="800000"/>
              <a:headEnd/>
              <a:tailEnd/>
            </a:ln>
            <a:effectLst/>
          </p:spPr>
        </p:pic>
        <p:pic>
          <p:nvPicPr>
            <p:cNvPr id="27" name="Picture 18"/>
            <p:cNvPicPr>
              <a:picLocks noChangeAspect="1" noChangeArrowheads="1"/>
            </p:cNvPicPr>
            <p:nvPr/>
          </p:nvPicPr>
          <p:blipFill>
            <a:blip r:embed="rId16" cstate="print"/>
            <a:srcRect/>
            <a:stretch>
              <a:fillRect/>
            </a:stretch>
          </p:blipFill>
          <p:spPr bwMode="auto">
            <a:xfrm>
              <a:off x="3934695" y="4481945"/>
              <a:ext cx="647700" cy="647700"/>
            </a:xfrm>
            <a:prstGeom prst="rect">
              <a:avLst/>
            </a:prstGeom>
            <a:noFill/>
            <a:ln w="9525">
              <a:noFill/>
              <a:miter lim="800000"/>
              <a:headEnd/>
              <a:tailEnd/>
            </a:ln>
            <a:effectLst/>
          </p:spPr>
        </p:pic>
        <p:pic>
          <p:nvPicPr>
            <p:cNvPr id="28" name="Picture 19"/>
            <p:cNvPicPr>
              <a:picLocks noChangeAspect="1" noChangeArrowheads="1"/>
            </p:cNvPicPr>
            <p:nvPr/>
          </p:nvPicPr>
          <p:blipFill>
            <a:blip r:embed="rId17" cstate="print"/>
            <a:srcRect/>
            <a:stretch>
              <a:fillRect/>
            </a:stretch>
          </p:blipFill>
          <p:spPr bwMode="auto">
            <a:xfrm>
              <a:off x="4433455" y="4149435"/>
              <a:ext cx="621371" cy="614363"/>
            </a:xfrm>
            <a:prstGeom prst="rect">
              <a:avLst/>
            </a:prstGeom>
            <a:noFill/>
            <a:ln w="9525">
              <a:noFill/>
              <a:miter lim="800000"/>
              <a:headEnd/>
              <a:tailEnd/>
            </a:ln>
            <a:effectLst/>
          </p:spPr>
        </p:pic>
      </p:grpSp>
    </p:spTree>
    <p:extLst>
      <p:ext uri="{BB962C8B-B14F-4D97-AF65-F5344CB8AC3E}">
        <p14:creationId xmlns:p14="http://schemas.microsoft.com/office/powerpoint/2010/main" val="898019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 calcmode="lin" valueType="num">
                                      <p:cBhvr>
                                        <p:cTn id="9" dur="500" fill="hold"/>
                                        <p:tgtEl>
                                          <p:spTgt spid="23"/>
                                        </p:tgtEl>
                                        <p:attrNameLst>
                                          <p:attrName>ppt_w</p:attrName>
                                        </p:attrNameLst>
                                      </p:cBhvr>
                                      <p:tavLst>
                                        <p:tav tm="0">
                                          <p:val>
                                            <p:fltVal val="0"/>
                                          </p:val>
                                        </p:tav>
                                        <p:tav tm="100000">
                                          <p:val>
                                            <p:strVal val="#ppt_w"/>
                                          </p:val>
                                        </p:tav>
                                      </p:tavLst>
                                    </p:anim>
                                    <p:anim calcmode="lin" valueType="num">
                                      <p:cBhvr>
                                        <p:cTn id="10" dur="500" fill="hold"/>
                                        <p:tgtEl>
                                          <p:spTgt spid="23"/>
                                        </p:tgtEl>
                                        <p:attrNameLst>
                                          <p:attrName>ppt_h</p:attrName>
                                        </p:attrNameLst>
                                      </p:cBhvr>
                                      <p:tavLst>
                                        <p:tav tm="0">
                                          <p:val>
                                            <p:fltVal val="0"/>
                                          </p:val>
                                        </p:tav>
                                        <p:tav tm="100000">
                                          <p:val>
                                            <p:strVal val="#ppt_h"/>
                                          </p:val>
                                        </p:tav>
                                      </p:tavLst>
                                    </p:anim>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br>
              <a:rPr lang="en-US" dirty="0" smtClean="0"/>
            </a:br>
            <a:endParaRPr lang="en-US" dirty="0"/>
          </a:p>
        </p:txBody>
      </p:sp>
      <p:grpSp>
        <p:nvGrpSpPr>
          <p:cNvPr id="4" name="Group 3"/>
          <p:cNvGrpSpPr/>
          <p:nvPr/>
        </p:nvGrpSpPr>
        <p:grpSpPr>
          <a:xfrm>
            <a:off x="255905" y="1262714"/>
            <a:ext cx="2612614" cy="1893954"/>
            <a:chOff x="1188624" y="26194436"/>
            <a:chExt cx="2612614" cy="1893954"/>
          </a:xfrm>
        </p:grpSpPr>
        <p:sp>
          <p:nvSpPr>
            <p:cNvPr id="5" name="TextBox 4"/>
            <p:cNvSpPr txBox="1"/>
            <p:nvPr/>
          </p:nvSpPr>
          <p:spPr>
            <a:xfrm>
              <a:off x="1188624" y="27257393"/>
              <a:ext cx="2612614" cy="830997"/>
            </a:xfrm>
            <a:prstGeom prst="rect">
              <a:avLst/>
            </a:prstGeom>
            <a:noFill/>
          </p:spPr>
          <p:txBody>
            <a:bodyPr wrap="none" rtlCol="0">
              <a:spAutoFit/>
            </a:bodyPr>
            <a:lstStyle/>
            <a:p>
              <a:pPr algn="ctr"/>
              <a:r>
                <a:rPr lang="en-US" sz="2400" dirty="0" smtClean="0"/>
                <a:t>Manual inspection</a:t>
              </a:r>
            </a:p>
            <a:p>
              <a:pPr algn="ctr"/>
              <a:r>
                <a:rPr lang="en-US" sz="2400" dirty="0" smtClean="0"/>
                <a:t>is expensive</a:t>
              </a:r>
              <a:endParaRPr lang="en-US" sz="2400" dirty="0"/>
            </a:p>
          </p:txBody>
        </p:sp>
        <p:pic>
          <p:nvPicPr>
            <p:cNvPr id="6" name="Picture 5"/>
            <p:cNvPicPr>
              <a:picLocks noChangeAspect="1"/>
            </p:cNvPicPr>
            <p:nvPr/>
          </p:nvPicPr>
          <p:blipFill>
            <a:blip r:embed="rId3"/>
            <a:stretch>
              <a:fillRect/>
            </a:stretch>
          </p:blipFill>
          <p:spPr>
            <a:xfrm>
              <a:off x="1874871" y="26194436"/>
              <a:ext cx="1105831" cy="1009671"/>
            </a:xfrm>
            <a:prstGeom prst="rect">
              <a:avLst/>
            </a:prstGeom>
          </p:spPr>
        </p:pic>
      </p:grpSp>
      <p:grpSp>
        <p:nvGrpSpPr>
          <p:cNvPr id="10" name="Group 9"/>
          <p:cNvGrpSpPr/>
          <p:nvPr/>
        </p:nvGrpSpPr>
        <p:grpSpPr>
          <a:xfrm>
            <a:off x="6338463" y="1147929"/>
            <a:ext cx="2492289" cy="2018377"/>
            <a:chOff x="3389297" y="2895600"/>
            <a:chExt cx="2492289" cy="2018377"/>
          </a:xfrm>
        </p:grpSpPr>
        <p:grpSp>
          <p:nvGrpSpPr>
            <p:cNvPr id="11" name="Group 10"/>
            <p:cNvGrpSpPr/>
            <p:nvPr/>
          </p:nvGrpSpPr>
          <p:grpSpPr>
            <a:xfrm>
              <a:off x="3581400" y="2895600"/>
              <a:ext cx="1981200" cy="1066800"/>
              <a:chOff x="3429000" y="1676400"/>
              <a:chExt cx="1981200" cy="1066800"/>
            </a:xfrm>
          </p:grpSpPr>
          <p:sp>
            <p:nvSpPr>
              <p:cNvPr id="13" name="Oval 12"/>
              <p:cNvSpPr/>
              <p:nvPr/>
            </p:nvSpPr>
            <p:spPr>
              <a:xfrm>
                <a:off x="3733800" y="1676400"/>
                <a:ext cx="228600" cy="228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sp>
            <p:nvSpPr>
              <p:cNvPr id="14" name="Oval 13"/>
              <p:cNvSpPr/>
              <p:nvPr/>
            </p:nvSpPr>
            <p:spPr>
              <a:xfrm>
                <a:off x="3886200" y="2133600"/>
                <a:ext cx="228600" cy="228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sp>
            <p:nvSpPr>
              <p:cNvPr id="15" name="Oval 14"/>
              <p:cNvSpPr/>
              <p:nvPr/>
            </p:nvSpPr>
            <p:spPr>
              <a:xfrm>
                <a:off x="3733800" y="2514600"/>
                <a:ext cx="228600" cy="228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sp>
            <p:nvSpPr>
              <p:cNvPr id="16" name="Oval 15"/>
              <p:cNvSpPr/>
              <p:nvPr/>
            </p:nvSpPr>
            <p:spPr>
              <a:xfrm>
                <a:off x="3581400" y="21336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sp>
            <p:nvSpPr>
              <p:cNvPr id="17" name="Oval 16"/>
              <p:cNvSpPr/>
              <p:nvPr/>
            </p:nvSpPr>
            <p:spPr>
              <a:xfrm>
                <a:off x="4038600" y="2514600"/>
                <a:ext cx="228600" cy="228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sp>
            <p:nvSpPr>
              <p:cNvPr id="18" name="Oval 17"/>
              <p:cNvSpPr/>
              <p:nvPr/>
            </p:nvSpPr>
            <p:spPr>
              <a:xfrm>
                <a:off x="3429000" y="2514600"/>
                <a:ext cx="228600" cy="2286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cxnSp>
            <p:nvCxnSpPr>
              <p:cNvPr id="19" name="Straight Connector 18"/>
              <p:cNvCxnSpPr>
                <a:stCxn id="13" idx="4"/>
                <a:endCxn id="16" idx="0"/>
              </p:cNvCxnSpPr>
              <p:nvPr/>
            </p:nvCxnSpPr>
            <p:spPr>
              <a:xfrm rot="5400000">
                <a:off x="3657600" y="19431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5" idx="0"/>
              </p:cNvCxnSpPr>
              <p:nvPr/>
            </p:nvCxnSpPr>
            <p:spPr>
              <a:xfrm rot="5400000">
                <a:off x="3848100" y="2362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4"/>
                <a:endCxn id="18" idx="0"/>
              </p:cNvCxnSpPr>
              <p:nvPr/>
            </p:nvCxnSpPr>
            <p:spPr>
              <a:xfrm rot="5400000">
                <a:off x="3543300" y="2362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a:endCxn id="14" idx="0"/>
              </p:cNvCxnSpPr>
              <p:nvPr/>
            </p:nvCxnSpPr>
            <p:spPr>
              <a:xfrm rot="16200000" flipH="1">
                <a:off x="3810000" y="19431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4"/>
                <a:endCxn id="17" idx="0"/>
              </p:cNvCxnSpPr>
              <p:nvPr/>
            </p:nvCxnSpPr>
            <p:spPr>
              <a:xfrm rot="16200000" flipH="1">
                <a:off x="4000500" y="2362200"/>
                <a:ext cx="1524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724400" y="1676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sp>
            <p:nvSpPr>
              <p:cNvPr id="25" name="Oval 24"/>
              <p:cNvSpPr/>
              <p:nvPr/>
            </p:nvSpPr>
            <p:spPr>
              <a:xfrm>
                <a:off x="4876800" y="2133600"/>
                <a:ext cx="228600" cy="228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sp>
            <p:nvSpPr>
              <p:cNvPr id="26" name="Oval 25"/>
              <p:cNvSpPr/>
              <p:nvPr/>
            </p:nvSpPr>
            <p:spPr>
              <a:xfrm>
                <a:off x="4724400" y="2514600"/>
                <a:ext cx="228600" cy="228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sp>
            <p:nvSpPr>
              <p:cNvPr id="27" name="Oval 26"/>
              <p:cNvSpPr/>
              <p:nvPr/>
            </p:nvSpPr>
            <p:spPr>
              <a:xfrm>
                <a:off x="4572000" y="21336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sp>
            <p:nvSpPr>
              <p:cNvPr id="28" name="Oval 27"/>
              <p:cNvSpPr/>
              <p:nvPr/>
            </p:nvSpPr>
            <p:spPr>
              <a:xfrm>
                <a:off x="5181600" y="2133600"/>
                <a:ext cx="228600" cy="228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sp>
            <p:nvSpPr>
              <p:cNvPr id="29" name="Oval 28"/>
              <p:cNvSpPr/>
              <p:nvPr/>
            </p:nvSpPr>
            <p:spPr>
              <a:xfrm>
                <a:off x="4419600" y="2514600"/>
                <a:ext cx="228600" cy="2286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2400"/>
              </a:p>
            </p:txBody>
          </p:sp>
          <p:cxnSp>
            <p:nvCxnSpPr>
              <p:cNvPr id="30" name="Straight Connector 29"/>
              <p:cNvCxnSpPr>
                <a:stCxn id="24" idx="4"/>
                <a:endCxn id="27" idx="0"/>
              </p:cNvCxnSpPr>
              <p:nvPr/>
            </p:nvCxnSpPr>
            <p:spPr>
              <a:xfrm rot="5400000">
                <a:off x="4648200" y="19431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4"/>
                <a:endCxn id="26" idx="0"/>
              </p:cNvCxnSpPr>
              <p:nvPr/>
            </p:nvCxnSpPr>
            <p:spPr>
              <a:xfrm rot="16200000" flipH="1">
                <a:off x="4686300" y="2362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7" idx="4"/>
                <a:endCxn id="29" idx="0"/>
              </p:cNvCxnSpPr>
              <p:nvPr/>
            </p:nvCxnSpPr>
            <p:spPr>
              <a:xfrm rot="5400000">
                <a:off x="4533900" y="2362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4" idx="4"/>
                <a:endCxn id="25" idx="0"/>
              </p:cNvCxnSpPr>
              <p:nvPr/>
            </p:nvCxnSpPr>
            <p:spPr>
              <a:xfrm rot="16200000" flipH="1">
                <a:off x="4800600" y="19431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4" idx="4"/>
                <a:endCxn id="28" idx="0"/>
              </p:cNvCxnSpPr>
              <p:nvPr/>
            </p:nvCxnSpPr>
            <p:spPr>
              <a:xfrm rot="16200000" flipH="1">
                <a:off x="4953000" y="1790700"/>
                <a:ext cx="228600" cy="4572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389297" y="4082980"/>
              <a:ext cx="2492289" cy="830997"/>
            </a:xfrm>
            <a:prstGeom prst="rect">
              <a:avLst/>
            </a:prstGeom>
            <a:noFill/>
          </p:spPr>
          <p:txBody>
            <a:bodyPr wrap="none" rtlCol="0">
              <a:spAutoFit/>
            </a:bodyPr>
            <a:lstStyle/>
            <a:p>
              <a:pPr algn="ctr"/>
              <a:r>
                <a:rPr lang="en-US" sz="2400" dirty="0" smtClean="0"/>
                <a:t>DOM differs </a:t>
              </a:r>
            </a:p>
            <a:p>
              <a:pPr algn="ctr"/>
              <a:r>
                <a:rPr lang="en-US" sz="2400" dirty="0" smtClean="0"/>
                <a:t>between browsers</a:t>
              </a:r>
              <a:endParaRPr lang="en-US" sz="2400" dirty="0"/>
            </a:p>
          </p:txBody>
        </p:sp>
      </p:grpSp>
      <p:grpSp>
        <p:nvGrpSpPr>
          <p:cNvPr id="35" name="Group 34"/>
          <p:cNvGrpSpPr/>
          <p:nvPr/>
        </p:nvGrpSpPr>
        <p:grpSpPr>
          <a:xfrm>
            <a:off x="255905" y="3897376"/>
            <a:ext cx="2417849" cy="2124375"/>
            <a:chOff x="817045" y="4464975"/>
            <a:chExt cx="2417849" cy="2124375"/>
          </a:xfrm>
        </p:grpSpPr>
        <p:pic>
          <p:nvPicPr>
            <p:cNvPr id="36" name="Picture 6" descr=" Desktop Wallpaper · Gallery · Miscellaneous &#10; Nvidia Eye"/>
            <p:cNvPicPr>
              <a:picLocks noChangeAspect="1" noChangeArrowheads="1"/>
            </p:cNvPicPr>
            <p:nvPr/>
          </p:nvPicPr>
          <p:blipFill>
            <a:blip r:embed="rId4" cstate="print"/>
            <a:srcRect/>
            <a:stretch>
              <a:fillRect/>
            </a:stretch>
          </p:blipFill>
          <p:spPr bwMode="auto">
            <a:xfrm>
              <a:off x="1083150" y="4464975"/>
              <a:ext cx="1828800" cy="1371600"/>
            </a:xfrm>
            <a:prstGeom prst="rect">
              <a:avLst/>
            </a:prstGeom>
            <a:noFill/>
          </p:spPr>
        </p:pic>
        <p:sp>
          <p:nvSpPr>
            <p:cNvPr id="37" name="TextBox 36"/>
            <p:cNvSpPr txBox="1"/>
            <p:nvPr/>
          </p:nvSpPr>
          <p:spPr>
            <a:xfrm>
              <a:off x="817045" y="5758353"/>
              <a:ext cx="2417849" cy="830997"/>
            </a:xfrm>
            <a:prstGeom prst="rect">
              <a:avLst/>
            </a:prstGeom>
            <a:noFill/>
          </p:spPr>
          <p:txBody>
            <a:bodyPr wrap="none" rtlCol="0">
              <a:spAutoFit/>
            </a:bodyPr>
            <a:lstStyle/>
            <a:p>
              <a:pPr algn="ctr"/>
              <a:r>
                <a:rPr lang="en-US" sz="2400" dirty="0" smtClean="0"/>
                <a:t>Mimic end user’s</a:t>
              </a:r>
            </a:p>
            <a:p>
              <a:pPr algn="ctr"/>
              <a:r>
                <a:rPr lang="en-US" sz="2400" dirty="0" smtClean="0"/>
                <a:t>perception </a:t>
              </a:r>
              <a:endParaRPr lang="en-US" sz="2400" dirty="0"/>
            </a:p>
          </p:txBody>
        </p:sp>
      </p:grpSp>
      <p:grpSp>
        <p:nvGrpSpPr>
          <p:cNvPr id="41" name="Group 40"/>
          <p:cNvGrpSpPr/>
          <p:nvPr/>
        </p:nvGrpSpPr>
        <p:grpSpPr>
          <a:xfrm>
            <a:off x="3054240" y="3958118"/>
            <a:ext cx="3104486" cy="2498667"/>
            <a:chOff x="3301144" y="4442275"/>
            <a:chExt cx="3104486" cy="2498667"/>
          </a:xfrm>
        </p:grpSpPr>
        <p:pic>
          <p:nvPicPr>
            <p:cNvPr id="42" name="Picture 8" descr="http://www.racineweb.com/images/code_snip.gif"/>
            <p:cNvPicPr>
              <a:picLocks noChangeAspect="1" noChangeArrowheads="1"/>
            </p:cNvPicPr>
            <p:nvPr/>
          </p:nvPicPr>
          <p:blipFill>
            <a:blip r:embed="rId5" cstate="print"/>
            <a:srcRect/>
            <a:stretch>
              <a:fillRect/>
            </a:stretch>
          </p:blipFill>
          <p:spPr bwMode="auto">
            <a:xfrm>
              <a:off x="4048916" y="4442275"/>
              <a:ext cx="1422442" cy="1303258"/>
            </a:xfrm>
            <a:prstGeom prst="rect">
              <a:avLst/>
            </a:prstGeom>
            <a:noFill/>
            <a:effectLst/>
          </p:spPr>
        </p:pic>
        <p:sp>
          <p:nvSpPr>
            <p:cNvPr id="43" name="TextBox 42"/>
            <p:cNvSpPr txBox="1"/>
            <p:nvPr/>
          </p:nvSpPr>
          <p:spPr>
            <a:xfrm>
              <a:off x="3301144" y="5740614"/>
              <a:ext cx="3104486" cy="1200328"/>
            </a:xfrm>
            <a:prstGeom prst="rect">
              <a:avLst/>
            </a:prstGeom>
            <a:noFill/>
          </p:spPr>
          <p:txBody>
            <a:bodyPr wrap="none" rtlCol="0">
              <a:spAutoFit/>
            </a:bodyPr>
            <a:lstStyle/>
            <a:p>
              <a:pPr algn="ctr"/>
              <a:r>
                <a:rPr lang="en-US" sz="2400" dirty="0" smtClean="0"/>
                <a:t>Produce readable, </a:t>
              </a:r>
            </a:p>
            <a:p>
              <a:pPr algn="ctr"/>
              <a:r>
                <a:rPr lang="en-US" sz="2400" dirty="0" smtClean="0"/>
                <a:t>effective &amp; actionable </a:t>
              </a:r>
            </a:p>
            <a:p>
              <a:pPr algn="ctr"/>
              <a:r>
                <a:rPr lang="en-US" sz="2400" dirty="0" smtClean="0"/>
                <a:t>reports</a:t>
              </a:r>
              <a:endParaRPr lang="en-US" sz="2400" dirty="0"/>
            </a:p>
          </p:txBody>
        </p:sp>
      </p:grpSp>
      <p:grpSp>
        <p:nvGrpSpPr>
          <p:cNvPr id="46" name="Group 45"/>
          <p:cNvGrpSpPr/>
          <p:nvPr/>
        </p:nvGrpSpPr>
        <p:grpSpPr>
          <a:xfrm>
            <a:off x="6797266" y="4154854"/>
            <a:ext cx="1847982" cy="2076504"/>
            <a:chOff x="6797266" y="4154854"/>
            <a:chExt cx="1847982" cy="2076504"/>
          </a:xfrm>
        </p:grpSpPr>
        <p:pic>
          <p:nvPicPr>
            <p:cNvPr id="3" name="Picture 2" descr="AA021270.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205" y="4322298"/>
              <a:ext cx="1446328" cy="957627"/>
            </a:xfrm>
            <a:prstGeom prst="rect">
              <a:avLst/>
            </a:prstGeom>
          </p:spPr>
        </p:pic>
        <p:pic>
          <p:nvPicPr>
            <p:cNvPr id="44" name="Picture 43" descr="AA021273.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1566" y="4154854"/>
              <a:ext cx="1580930" cy="881554"/>
            </a:xfrm>
            <a:prstGeom prst="rect">
              <a:avLst/>
            </a:prstGeom>
          </p:spPr>
        </p:pic>
        <p:sp>
          <p:nvSpPr>
            <p:cNvPr id="45" name="TextBox 44"/>
            <p:cNvSpPr txBox="1"/>
            <p:nvPr/>
          </p:nvSpPr>
          <p:spPr>
            <a:xfrm>
              <a:off x="6797266" y="5400361"/>
              <a:ext cx="1847982" cy="830997"/>
            </a:xfrm>
            <a:prstGeom prst="rect">
              <a:avLst/>
            </a:prstGeom>
            <a:noFill/>
          </p:spPr>
          <p:txBody>
            <a:bodyPr wrap="none" rtlCol="0">
              <a:spAutoFit/>
            </a:bodyPr>
            <a:lstStyle/>
            <a:p>
              <a:pPr algn="ctr"/>
              <a:r>
                <a:rPr lang="en-US" sz="2400" dirty="0" smtClean="0"/>
                <a:t>Engineering</a:t>
              </a:r>
            </a:p>
            <a:p>
              <a:pPr algn="ctr"/>
              <a:r>
                <a:rPr lang="en-US" sz="2400" dirty="0" smtClean="0"/>
                <a:t>Issues…</a:t>
              </a:r>
              <a:endParaRPr lang="en-US" sz="2400" dirty="0"/>
            </a:p>
          </p:txBody>
        </p:sp>
      </p:grpSp>
      <p:grpSp>
        <p:nvGrpSpPr>
          <p:cNvPr id="39" name="Group 38"/>
          <p:cNvGrpSpPr/>
          <p:nvPr/>
        </p:nvGrpSpPr>
        <p:grpSpPr>
          <a:xfrm>
            <a:off x="2937790" y="1115082"/>
            <a:ext cx="3138750" cy="2041582"/>
            <a:chOff x="2937790" y="1115082"/>
            <a:chExt cx="3138750" cy="2041582"/>
          </a:xfrm>
        </p:grpSpPr>
        <p:sp>
          <p:nvSpPr>
            <p:cNvPr id="8" name="TextBox 7"/>
            <p:cNvSpPr txBox="1"/>
            <p:nvPr/>
          </p:nvSpPr>
          <p:spPr>
            <a:xfrm>
              <a:off x="2937790" y="2325667"/>
              <a:ext cx="3138750" cy="830997"/>
            </a:xfrm>
            <a:prstGeom prst="rect">
              <a:avLst/>
            </a:prstGeom>
            <a:noFill/>
          </p:spPr>
          <p:txBody>
            <a:bodyPr wrap="none" rtlCol="0">
              <a:spAutoFit/>
            </a:bodyPr>
            <a:lstStyle/>
            <a:p>
              <a:pPr algn="ctr"/>
              <a:r>
                <a:rPr lang="en-US" sz="2400" dirty="0" smtClean="0"/>
                <a:t>Modern apps have</a:t>
              </a:r>
            </a:p>
            <a:p>
              <a:pPr algn="ctr"/>
              <a:r>
                <a:rPr lang="en-US" sz="2400" dirty="0" smtClean="0"/>
                <a:t>many dynamic screens </a:t>
              </a:r>
              <a:endParaRPr lang="en-US" sz="2400" dirty="0"/>
            </a:p>
          </p:txBody>
        </p:sp>
        <p:pic>
          <p:nvPicPr>
            <p:cNvPr id="38" name="Picture 37"/>
            <p:cNvPicPr>
              <a:picLocks noChangeAspect="1"/>
            </p:cNvPicPr>
            <p:nvPr/>
          </p:nvPicPr>
          <p:blipFill>
            <a:blip r:embed="rId8"/>
            <a:stretch>
              <a:fillRect/>
            </a:stretch>
          </p:blipFill>
          <p:spPr>
            <a:xfrm>
              <a:off x="3724479" y="1115082"/>
              <a:ext cx="1563126" cy="1401144"/>
            </a:xfrm>
            <a:prstGeom prst="rect">
              <a:avLst/>
            </a:prstGeom>
          </p:spPr>
        </p:pic>
      </p:grpSp>
    </p:spTree>
    <p:extLst>
      <p:ext uri="{BB962C8B-B14F-4D97-AF65-F5344CB8AC3E}">
        <p14:creationId xmlns:p14="http://schemas.microsoft.com/office/powerpoint/2010/main" val="917480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4591" y="0"/>
            <a:ext cx="8657919" cy="1600200"/>
          </a:xfrm>
        </p:spPr>
        <p:txBody>
          <a:bodyPr/>
          <a:lstStyle/>
          <a:p>
            <a:r>
              <a:rPr lang="en-US" dirty="0" smtClean="0"/>
              <a:t>Detection of</a:t>
            </a:r>
            <a:br>
              <a:rPr lang="en-US" dirty="0" smtClean="0"/>
            </a:br>
            <a:r>
              <a:rPr lang="en-US" dirty="0" smtClean="0"/>
              <a:t>Cross-Browser Issues (XBI)</a:t>
            </a:r>
            <a:endParaRPr lang="en-US" dirty="0"/>
          </a:p>
        </p:txBody>
      </p:sp>
      <p:grpSp>
        <p:nvGrpSpPr>
          <p:cNvPr id="5" name="Group 4"/>
          <p:cNvGrpSpPr/>
          <p:nvPr/>
        </p:nvGrpSpPr>
        <p:grpSpPr>
          <a:xfrm>
            <a:off x="2188404" y="1851435"/>
            <a:ext cx="4689659" cy="4267718"/>
            <a:chOff x="2182933" y="2045143"/>
            <a:chExt cx="4689659" cy="4267718"/>
          </a:xfrm>
        </p:grpSpPr>
        <p:sp>
          <p:nvSpPr>
            <p:cNvPr id="6" name="Rounded Rectangle 5"/>
            <p:cNvSpPr/>
            <p:nvPr/>
          </p:nvSpPr>
          <p:spPr>
            <a:xfrm>
              <a:off x="2182933" y="2045143"/>
              <a:ext cx="4689659" cy="4267718"/>
            </a:xfrm>
            <a:prstGeom prst="roundRect">
              <a:avLst>
                <a:gd name="adj" fmla="val 511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ound Same Side Corner Rectangle 6"/>
            <p:cNvSpPr/>
            <p:nvPr/>
          </p:nvSpPr>
          <p:spPr>
            <a:xfrm rot="10800000">
              <a:off x="2182934" y="5837026"/>
              <a:ext cx="4689658" cy="457589"/>
            </a:xfrm>
            <a:prstGeom prst="round2SameRect">
              <a:avLst>
                <a:gd name="adj1" fmla="val 50000"/>
                <a:gd name="adj2" fmla="val 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9" name="Group 8"/>
          <p:cNvGrpSpPr/>
          <p:nvPr/>
        </p:nvGrpSpPr>
        <p:grpSpPr>
          <a:xfrm>
            <a:off x="79526" y="2683469"/>
            <a:ext cx="1900017" cy="1985805"/>
            <a:chOff x="74055" y="2877177"/>
            <a:chExt cx="1900017" cy="1985805"/>
          </a:xfrm>
        </p:grpSpPr>
        <p:sp>
          <p:nvSpPr>
            <p:cNvPr id="10" name="TextBox 9"/>
            <p:cNvSpPr txBox="1"/>
            <p:nvPr/>
          </p:nvSpPr>
          <p:spPr>
            <a:xfrm>
              <a:off x="74055" y="4493650"/>
              <a:ext cx="1900017" cy="369332"/>
            </a:xfrm>
            <a:prstGeom prst="rect">
              <a:avLst/>
            </a:prstGeom>
            <a:noFill/>
          </p:spPr>
          <p:txBody>
            <a:bodyPr wrap="none" rtlCol="0">
              <a:spAutoFit/>
            </a:bodyPr>
            <a:lstStyle/>
            <a:p>
              <a:r>
                <a:rPr lang="en-US" dirty="0" smtClean="0"/>
                <a:t>Web Application</a:t>
              </a:r>
              <a:endParaRPr lang="en-US" dirty="0"/>
            </a:p>
          </p:txBody>
        </p:sp>
        <p:pic>
          <p:nvPicPr>
            <p:cNvPr id="11" name="Picture 10"/>
            <p:cNvPicPr>
              <a:picLocks noChangeAspect="1"/>
            </p:cNvPicPr>
            <p:nvPr/>
          </p:nvPicPr>
          <p:blipFill>
            <a:blip r:embed="rId2"/>
            <a:stretch>
              <a:fillRect/>
            </a:stretch>
          </p:blipFill>
          <p:spPr>
            <a:xfrm>
              <a:off x="289120" y="2877177"/>
              <a:ext cx="1465292" cy="1616473"/>
            </a:xfrm>
            <a:prstGeom prst="rect">
              <a:avLst/>
            </a:prstGeom>
          </p:spPr>
        </p:pic>
      </p:grpSp>
      <p:pic>
        <p:nvPicPr>
          <p:cNvPr id="12" name="Picture 11"/>
          <p:cNvPicPr>
            <a:picLocks noChangeAspect="1"/>
          </p:cNvPicPr>
          <p:nvPr/>
        </p:nvPicPr>
        <p:blipFill>
          <a:blip r:embed="rId3"/>
          <a:stretch>
            <a:fillRect/>
          </a:stretch>
        </p:blipFill>
        <p:spPr>
          <a:xfrm>
            <a:off x="3049405" y="3483706"/>
            <a:ext cx="663809" cy="663809"/>
          </a:xfrm>
          <a:prstGeom prst="rect">
            <a:avLst/>
          </a:prstGeom>
        </p:spPr>
      </p:pic>
      <p:pic>
        <p:nvPicPr>
          <p:cNvPr id="13" name="Picture 12" descr="1359610942_Firefo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9405" y="2246684"/>
            <a:ext cx="651745" cy="651745"/>
          </a:xfrm>
          <a:prstGeom prst="rect">
            <a:avLst/>
          </a:prstGeom>
        </p:spPr>
      </p:pic>
      <p:pic>
        <p:nvPicPr>
          <p:cNvPr id="14" name="Picture 13"/>
          <p:cNvPicPr>
            <a:picLocks noChangeAspect="1"/>
          </p:cNvPicPr>
          <p:nvPr/>
        </p:nvPicPr>
        <p:blipFill>
          <a:blip r:embed="rId5"/>
          <a:stretch>
            <a:fillRect/>
          </a:stretch>
        </p:blipFill>
        <p:spPr>
          <a:xfrm>
            <a:off x="3049405" y="4671267"/>
            <a:ext cx="663809" cy="663809"/>
          </a:xfrm>
          <a:prstGeom prst="rect">
            <a:avLst/>
          </a:prstGeom>
        </p:spPr>
      </p:pic>
      <p:pic>
        <p:nvPicPr>
          <p:cNvPr id="15" name="Picture 3" descr="C:\Documents and Settings\mukul\Local Settings\Temporary Internet Files\Content.IE5\I70O1034\MCj04366820000[1].wmf"/>
          <p:cNvPicPr>
            <a:picLocks noChangeAspect="1" noChangeArrowheads="1"/>
          </p:cNvPicPr>
          <p:nvPr/>
        </p:nvPicPr>
        <p:blipFill>
          <a:blip r:embed="rId6" cstate="print"/>
          <a:srcRect/>
          <a:stretch>
            <a:fillRect/>
          </a:stretch>
        </p:blipFill>
        <p:spPr bwMode="auto">
          <a:xfrm>
            <a:off x="2322404" y="2058604"/>
            <a:ext cx="727001" cy="917140"/>
          </a:xfrm>
          <a:prstGeom prst="rect">
            <a:avLst/>
          </a:prstGeom>
          <a:noFill/>
        </p:spPr>
      </p:pic>
      <p:grpSp>
        <p:nvGrpSpPr>
          <p:cNvPr id="16" name="Group 15"/>
          <p:cNvGrpSpPr/>
          <p:nvPr/>
        </p:nvGrpSpPr>
        <p:grpSpPr>
          <a:xfrm>
            <a:off x="4321921" y="2183656"/>
            <a:ext cx="762438" cy="3216860"/>
            <a:chOff x="4213732" y="2377364"/>
            <a:chExt cx="762438" cy="3216860"/>
          </a:xfrm>
        </p:grpSpPr>
        <p:grpSp>
          <p:nvGrpSpPr>
            <p:cNvPr id="17" name="Group 49"/>
            <p:cNvGrpSpPr/>
            <p:nvPr/>
          </p:nvGrpSpPr>
          <p:grpSpPr>
            <a:xfrm>
              <a:off x="4213732" y="2377364"/>
              <a:ext cx="720080" cy="792088"/>
              <a:chOff x="5562600" y="2667000"/>
              <a:chExt cx="1295400" cy="1447800"/>
            </a:xfrm>
          </p:grpSpPr>
          <p:sp>
            <p:nvSpPr>
              <p:cNvPr id="24" name="Oval 23"/>
              <p:cNvSpPr/>
              <p:nvPr/>
            </p:nvSpPr>
            <p:spPr bwMode="auto">
              <a:xfrm>
                <a:off x="5562600" y="2667000"/>
                <a:ext cx="1295400" cy="1447800"/>
              </a:xfrm>
              <a:prstGeom prst="ellipse">
                <a:avLst/>
              </a:prstGeom>
              <a:solidFill>
                <a:srgbClr val="D3F5F4"/>
              </a:solidFill>
              <a:ln w="9525" cap="flat" cmpd="sng" algn="ctr">
                <a:solidFill>
                  <a:schemeClr val="accent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34" charset="-128"/>
                </a:endParaRPr>
              </a:p>
            </p:txBody>
          </p:sp>
          <p:pic>
            <p:nvPicPr>
              <p:cNvPr id="25" name="Picture 24" descr="digraph.jpg"/>
              <p:cNvPicPr>
                <a:picLocks noChangeAspect="1"/>
              </p:cNvPicPr>
              <p:nvPr/>
            </p:nvPicPr>
            <p:blipFill>
              <a:blip r:embed="rId7" cstate="print">
                <a:clrChange>
                  <a:clrFrom>
                    <a:srgbClr val="FFFFFF"/>
                  </a:clrFrom>
                  <a:clrTo>
                    <a:srgbClr val="FFFFFF">
                      <a:alpha val="0"/>
                    </a:srgbClr>
                  </a:clrTo>
                </a:clrChange>
              </a:blip>
              <a:stretch>
                <a:fillRect/>
              </a:stretch>
            </p:blipFill>
            <p:spPr>
              <a:xfrm>
                <a:off x="5791200" y="2743200"/>
                <a:ext cx="990600" cy="1207589"/>
              </a:xfrm>
              <a:prstGeom prst="rect">
                <a:avLst/>
              </a:prstGeom>
            </p:spPr>
          </p:pic>
        </p:grpSp>
        <p:grpSp>
          <p:nvGrpSpPr>
            <p:cNvPr id="18" name="Group 30"/>
            <p:cNvGrpSpPr/>
            <p:nvPr/>
          </p:nvGrpSpPr>
          <p:grpSpPr>
            <a:xfrm>
              <a:off x="4213732" y="3658770"/>
              <a:ext cx="720080" cy="769640"/>
              <a:chOff x="6096000" y="4191000"/>
              <a:chExt cx="1295400" cy="1447800"/>
            </a:xfrm>
          </p:grpSpPr>
          <p:sp>
            <p:nvSpPr>
              <p:cNvPr id="22" name="Oval 21"/>
              <p:cNvSpPr/>
              <p:nvPr/>
            </p:nvSpPr>
            <p:spPr bwMode="auto">
              <a:xfrm>
                <a:off x="6096000" y="4191000"/>
                <a:ext cx="1295400" cy="1447800"/>
              </a:xfrm>
              <a:prstGeom prst="ellipse">
                <a:avLst/>
              </a:prstGeom>
              <a:solidFill>
                <a:srgbClr val="FFE3B9"/>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34" charset="-128"/>
                </a:endParaRPr>
              </a:p>
            </p:txBody>
          </p:sp>
          <p:pic>
            <p:nvPicPr>
              <p:cNvPr id="23" name="Picture 22" descr="digraph.jpg"/>
              <p:cNvPicPr>
                <a:picLocks noChangeAspect="1"/>
              </p:cNvPicPr>
              <p:nvPr/>
            </p:nvPicPr>
            <p:blipFill>
              <a:blip r:embed="rId7" cstate="print">
                <a:clrChange>
                  <a:clrFrom>
                    <a:srgbClr val="FFFFFF"/>
                  </a:clrFrom>
                  <a:clrTo>
                    <a:srgbClr val="FFFFFF">
                      <a:alpha val="0"/>
                    </a:srgbClr>
                  </a:clrTo>
                </a:clrChange>
              </a:blip>
              <a:stretch>
                <a:fillRect/>
              </a:stretch>
            </p:blipFill>
            <p:spPr>
              <a:xfrm>
                <a:off x="6324600" y="4267200"/>
                <a:ext cx="990600" cy="1207589"/>
              </a:xfrm>
              <a:prstGeom prst="rect">
                <a:avLst/>
              </a:prstGeom>
            </p:spPr>
          </p:pic>
        </p:grpSp>
        <p:grpSp>
          <p:nvGrpSpPr>
            <p:cNvPr id="19" name="Group 18"/>
            <p:cNvGrpSpPr/>
            <p:nvPr/>
          </p:nvGrpSpPr>
          <p:grpSpPr>
            <a:xfrm>
              <a:off x="4256090" y="4776240"/>
              <a:ext cx="720080" cy="817984"/>
              <a:chOff x="6019800" y="1295400"/>
              <a:chExt cx="1295400" cy="1447800"/>
            </a:xfrm>
          </p:grpSpPr>
          <p:sp>
            <p:nvSpPr>
              <p:cNvPr id="20" name="Oval 19"/>
              <p:cNvSpPr/>
              <p:nvPr/>
            </p:nvSpPr>
            <p:spPr bwMode="auto">
              <a:xfrm>
                <a:off x="6019800" y="1295400"/>
                <a:ext cx="1295400" cy="1447800"/>
              </a:xfrm>
              <a:prstGeom prst="ellipse">
                <a:avLst/>
              </a:prstGeom>
              <a:solidFill>
                <a:srgbClr val="FFFFE7"/>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34" charset="-128"/>
                </a:endParaRPr>
              </a:p>
            </p:txBody>
          </p:sp>
          <p:pic>
            <p:nvPicPr>
              <p:cNvPr id="21" name="Picture 20" descr="digraph.jpg"/>
              <p:cNvPicPr>
                <a:picLocks noChangeAspect="1"/>
              </p:cNvPicPr>
              <p:nvPr/>
            </p:nvPicPr>
            <p:blipFill>
              <a:blip r:embed="rId7" cstate="print">
                <a:clrChange>
                  <a:clrFrom>
                    <a:srgbClr val="FFFFFF"/>
                  </a:clrFrom>
                  <a:clrTo>
                    <a:srgbClr val="FFFFFF">
                      <a:alpha val="0"/>
                    </a:srgbClr>
                  </a:clrTo>
                </a:clrChange>
              </a:blip>
              <a:stretch>
                <a:fillRect/>
              </a:stretch>
            </p:blipFill>
            <p:spPr>
              <a:xfrm>
                <a:off x="6248400" y="1371600"/>
                <a:ext cx="990600" cy="1207589"/>
              </a:xfrm>
              <a:prstGeom prst="rect">
                <a:avLst/>
              </a:prstGeom>
            </p:spPr>
          </p:pic>
        </p:grpSp>
      </p:grpSp>
      <p:grpSp>
        <p:nvGrpSpPr>
          <p:cNvPr id="26" name="Group 25"/>
          <p:cNvGrpSpPr/>
          <p:nvPr/>
        </p:nvGrpSpPr>
        <p:grpSpPr>
          <a:xfrm>
            <a:off x="3883656" y="2449105"/>
            <a:ext cx="354835" cy="2720502"/>
            <a:chOff x="3775467" y="2642813"/>
            <a:chExt cx="354835" cy="2720502"/>
          </a:xfrm>
        </p:grpSpPr>
        <p:sp>
          <p:nvSpPr>
            <p:cNvPr id="27" name="Striped Right Arrow 26"/>
            <p:cNvSpPr/>
            <p:nvPr/>
          </p:nvSpPr>
          <p:spPr>
            <a:xfrm>
              <a:off x="3775467" y="2642813"/>
              <a:ext cx="354835" cy="252141"/>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Striped Right Arrow 27"/>
            <p:cNvSpPr/>
            <p:nvPr/>
          </p:nvSpPr>
          <p:spPr>
            <a:xfrm>
              <a:off x="3775467" y="3904420"/>
              <a:ext cx="354835" cy="252141"/>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Striped Right Arrow 28"/>
            <p:cNvSpPr/>
            <p:nvPr/>
          </p:nvSpPr>
          <p:spPr>
            <a:xfrm>
              <a:off x="3775467" y="5111174"/>
              <a:ext cx="354835" cy="252141"/>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30" name="Picture 3" descr="C:\Documents and Settings\mukul\Local Settings\Temporary Internet Files\Content.IE5\I70O1034\MCj04366820000[1].wmf"/>
          <p:cNvPicPr>
            <a:picLocks noChangeAspect="1" noChangeArrowheads="1"/>
          </p:cNvPicPr>
          <p:nvPr/>
        </p:nvPicPr>
        <p:blipFill>
          <a:blip r:embed="rId6" cstate="print"/>
          <a:srcRect/>
          <a:stretch>
            <a:fillRect/>
          </a:stretch>
        </p:blipFill>
        <p:spPr bwMode="auto">
          <a:xfrm>
            <a:off x="2322404" y="3252142"/>
            <a:ext cx="727001" cy="917140"/>
          </a:xfrm>
          <a:prstGeom prst="rect">
            <a:avLst/>
          </a:prstGeom>
          <a:noFill/>
        </p:spPr>
      </p:pic>
      <p:pic>
        <p:nvPicPr>
          <p:cNvPr id="31" name="Picture 3" descr="C:\Documents and Settings\mukul\Local Settings\Temporary Internet Files\Content.IE5\I70O1034\MCj04366820000[1].wmf"/>
          <p:cNvPicPr>
            <a:picLocks noChangeAspect="1" noChangeArrowheads="1"/>
          </p:cNvPicPr>
          <p:nvPr/>
        </p:nvPicPr>
        <p:blipFill>
          <a:blip r:embed="rId6" cstate="print"/>
          <a:srcRect/>
          <a:stretch>
            <a:fillRect/>
          </a:stretch>
        </p:blipFill>
        <p:spPr bwMode="auto">
          <a:xfrm>
            <a:off x="2322404" y="4582532"/>
            <a:ext cx="727001" cy="917140"/>
          </a:xfrm>
          <a:prstGeom prst="rect">
            <a:avLst/>
          </a:prstGeom>
          <a:noFill/>
        </p:spPr>
      </p:pic>
      <p:sp>
        <p:nvSpPr>
          <p:cNvPr id="43" name="TextBox 42"/>
          <p:cNvSpPr txBox="1"/>
          <p:nvPr/>
        </p:nvSpPr>
        <p:spPr>
          <a:xfrm>
            <a:off x="2372796" y="5680674"/>
            <a:ext cx="2096659" cy="369332"/>
          </a:xfrm>
          <a:prstGeom prst="rect">
            <a:avLst/>
          </a:prstGeom>
          <a:noFill/>
        </p:spPr>
        <p:txBody>
          <a:bodyPr wrap="square" rtlCol="0">
            <a:spAutoFit/>
          </a:bodyPr>
          <a:lstStyle/>
          <a:p>
            <a:r>
              <a:rPr lang="en-US" dirty="0"/>
              <a:t>Model </a:t>
            </a:r>
            <a:r>
              <a:rPr lang="en-US" dirty="0" smtClean="0"/>
              <a:t>Generation</a:t>
            </a:r>
            <a:endParaRPr lang="en-US" dirty="0"/>
          </a:p>
        </p:txBody>
      </p:sp>
      <p:grpSp>
        <p:nvGrpSpPr>
          <p:cNvPr id="44" name="Group 43"/>
          <p:cNvGrpSpPr/>
          <p:nvPr/>
        </p:nvGrpSpPr>
        <p:grpSpPr>
          <a:xfrm>
            <a:off x="4538705" y="5639112"/>
            <a:ext cx="2287518" cy="457589"/>
            <a:chOff x="4533234" y="5832820"/>
            <a:chExt cx="2287518" cy="457589"/>
          </a:xfrm>
        </p:grpSpPr>
        <p:sp>
          <p:nvSpPr>
            <p:cNvPr id="45" name="TextBox 44"/>
            <p:cNvSpPr txBox="1"/>
            <p:nvPr/>
          </p:nvSpPr>
          <p:spPr>
            <a:xfrm>
              <a:off x="4587974" y="5874382"/>
              <a:ext cx="2232778" cy="369332"/>
            </a:xfrm>
            <a:prstGeom prst="rect">
              <a:avLst/>
            </a:prstGeom>
            <a:noFill/>
          </p:spPr>
          <p:txBody>
            <a:bodyPr wrap="square" rtlCol="0">
              <a:spAutoFit/>
            </a:bodyPr>
            <a:lstStyle/>
            <a:p>
              <a:r>
                <a:rPr lang="en-US" dirty="0"/>
                <a:t>Model </a:t>
              </a:r>
              <a:r>
                <a:rPr lang="en-US" dirty="0" smtClean="0"/>
                <a:t>Comparison</a:t>
              </a:r>
              <a:endParaRPr lang="en-US" dirty="0"/>
            </a:p>
          </p:txBody>
        </p:sp>
        <p:cxnSp>
          <p:nvCxnSpPr>
            <p:cNvPr id="46" name="Straight Connector 45"/>
            <p:cNvCxnSpPr/>
            <p:nvPr/>
          </p:nvCxnSpPr>
          <p:spPr>
            <a:xfrm>
              <a:off x="4533234" y="5832820"/>
              <a:ext cx="0" cy="457589"/>
            </a:xfrm>
            <a:prstGeom prst="line">
              <a:avLst/>
            </a:prstGeom>
          </p:spPr>
          <p:style>
            <a:lnRef idx="1">
              <a:schemeClr val="accent6"/>
            </a:lnRef>
            <a:fillRef idx="0">
              <a:schemeClr val="accent6"/>
            </a:fillRef>
            <a:effectRef idx="0">
              <a:schemeClr val="accent6"/>
            </a:effectRef>
            <a:fontRef idx="minor">
              <a:schemeClr val="tx1"/>
            </a:fontRef>
          </p:style>
        </p:cxnSp>
      </p:grpSp>
      <p:sp>
        <p:nvSpPr>
          <p:cNvPr id="47" name="Striped Right Arrow 46"/>
          <p:cNvSpPr/>
          <p:nvPr/>
        </p:nvSpPr>
        <p:spPr>
          <a:xfrm>
            <a:off x="1804312" y="3379498"/>
            <a:ext cx="354835" cy="252141"/>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48" name="Group 47"/>
          <p:cNvGrpSpPr/>
          <p:nvPr/>
        </p:nvGrpSpPr>
        <p:grpSpPr>
          <a:xfrm>
            <a:off x="7088903" y="2558637"/>
            <a:ext cx="1743527" cy="1850137"/>
            <a:chOff x="7003173" y="3035629"/>
            <a:chExt cx="1743527" cy="1850137"/>
          </a:xfrm>
        </p:grpSpPr>
        <p:grpSp>
          <p:nvGrpSpPr>
            <p:cNvPr id="49" name="Group 48"/>
            <p:cNvGrpSpPr/>
            <p:nvPr/>
          </p:nvGrpSpPr>
          <p:grpSpPr>
            <a:xfrm>
              <a:off x="7267772" y="3035629"/>
              <a:ext cx="1478928" cy="1850137"/>
              <a:chOff x="7267772" y="3035629"/>
              <a:chExt cx="1478928" cy="1850137"/>
            </a:xfrm>
          </p:grpSpPr>
          <p:pic>
            <p:nvPicPr>
              <p:cNvPr id="51" name="Picture 5" descr="C:\Documents and Settings\mukul\Local Settings\Temporary Internet Files\Content.IE5\IG1Z62AR\MC900030044[1].wmf"/>
              <p:cNvPicPr>
                <a:picLocks noChangeAspect="1" noChangeArrowheads="1"/>
              </p:cNvPicPr>
              <p:nvPr/>
            </p:nvPicPr>
            <p:blipFill>
              <a:blip r:embed="rId8" cstate="print"/>
              <a:srcRect/>
              <a:stretch>
                <a:fillRect/>
              </a:stretch>
            </p:blipFill>
            <p:spPr bwMode="auto">
              <a:xfrm>
                <a:off x="7373668" y="3035629"/>
                <a:ext cx="1188692" cy="1327361"/>
              </a:xfrm>
              <a:prstGeom prst="rect">
                <a:avLst/>
              </a:prstGeom>
              <a:noFill/>
            </p:spPr>
          </p:pic>
          <p:sp>
            <p:nvSpPr>
              <p:cNvPr id="52" name="TextBox 51"/>
              <p:cNvSpPr txBox="1"/>
              <p:nvPr/>
            </p:nvSpPr>
            <p:spPr>
              <a:xfrm>
                <a:off x="7267772" y="4516434"/>
                <a:ext cx="1478928" cy="369332"/>
              </a:xfrm>
              <a:prstGeom prst="rect">
                <a:avLst/>
              </a:prstGeom>
              <a:noFill/>
            </p:spPr>
            <p:txBody>
              <a:bodyPr wrap="none" rtlCol="0">
                <a:spAutoFit/>
              </a:bodyPr>
              <a:lstStyle/>
              <a:p>
                <a:r>
                  <a:rPr lang="en-US" dirty="0" smtClean="0"/>
                  <a:t>Error Report</a:t>
                </a:r>
                <a:endParaRPr lang="en-US" dirty="0"/>
              </a:p>
            </p:txBody>
          </p:sp>
        </p:grpSp>
        <p:sp>
          <p:nvSpPr>
            <p:cNvPr id="50" name="Striped Right Arrow 49"/>
            <p:cNvSpPr/>
            <p:nvPr/>
          </p:nvSpPr>
          <p:spPr>
            <a:xfrm>
              <a:off x="7003173" y="3895084"/>
              <a:ext cx="354835" cy="252141"/>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 name="Group 31"/>
          <p:cNvGrpSpPr/>
          <p:nvPr/>
        </p:nvGrpSpPr>
        <p:grpSpPr>
          <a:xfrm>
            <a:off x="5237631" y="2493853"/>
            <a:ext cx="575561" cy="2633869"/>
            <a:chOff x="5078888" y="2687561"/>
            <a:chExt cx="453275" cy="2633869"/>
          </a:xfrm>
        </p:grpSpPr>
        <p:sp>
          <p:nvSpPr>
            <p:cNvPr id="33" name="Curved Left Arrow 32"/>
            <p:cNvSpPr/>
            <p:nvPr/>
          </p:nvSpPr>
          <p:spPr>
            <a:xfrm>
              <a:off x="5078888" y="2687561"/>
              <a:ext cx="453275" cy="1216859"/>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34" name="Curved Left Arrow 33"/>
            <p:cNvSpPr/>
            <p:nvPr/>
          </p:nvSpPr>
          <p:spPr>
            <a:xfrm flipV="1">
              <a:off x="5078888" y="4079096"/>
              <a:ext cx="453275" cy="1242334"/>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grpSp>
      <p:grpSp>
        <p:nvGrpSpPr>
          <p:cNvPr id="55" name="Group 54"/>
          <p:cNvGrpSpPr/>
          <p:nvPr/>
        </p:nvGrpSpPr>
        <p:grpSpPr>
          <a:xfrm>
            <a:off x="5964700" y="2449399"/>
            <a:ext cx="644152" cy="2472635"/>
            <a:chOff x="5964700" y="2126139"/>
            <a:chExt cx="644152" cy="2472635"/>
          </a:xfrm>
        </p:grpSpPr>
        <p:sp>
          <p:nvSpPr>
            <p:cNvPr id="8" name="Rectangle 7"/>
            <p:cNvSpPr/>
            <p:nvPr/>
          </p:nvSpPr>
          <p:spPr>
            <a:xfrm>
              <a:off x="5964700" y="2126139"/>
              <a:ext cx="644152" cy="1015663"/>
            </a:xfrm>
            <a:prstGeom prst="rect">
              <a:avLst/>
            </a:prstGeom>
          </p:spPr>
          <p:txBody>
            <a:bodyPr wrap="none">
              <a:spAutoFit/>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r>
                <a:rPr lang="el-GR" sz="6000" b="1" dirty="0">
                  <a:ln w="11430"/>
                  <a:solidFill>
                    <a:srgbClr val="000000"/>
                  </a:solidFill>
                  <a:effectLst>
                    <a:outerShdw blurRad="50800" dist="39000" dir="5460000" algn="tl">
                      <a:srgbClr val="000000">
                        <a:alpha val="38000"/>
                      </a:srgbClr>
                    </a:outerShdw>
                  </a:effectLst>
                </a:rPr>
                <a:t>δ</a:t>
              </a:r>
            </a:p>
          </p:txBody>
        </p:sp>
        <p:sp>
          <p:nvSpPr>
            <p:cNvPr id="54" name="Rectangle 53"/>
            <p:cNvSpPr/>
            <p:nvPr/>
          </p:nvSpPr>
          <p:spPr>
            <a:xfrm>
              <a:off x="5964700" y="3583111"/>
              <a:ext cx="644152" cy="1015663"/>
            </a:xfrm>
            <a:prstGeom prst="rect">
              <a:avLst/>
            </a:prstGeom>
          </p:spPr>
          <p:txBody>
            <a:bodyPr wrap="none">
              <a:spAutoFit/>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r>
                <a:rPr lang="el-GR" sz="6000" b="1" dirty="0">
                  <a:ln w="11430"/>
                  <a:solidFill>
                    <a:srgbClr val="000000"/>
                  </a:solidFill>
                  <a:effectLst>
                    <a:outerShdw blurRad="50800" dist="39000" dir="5460000" algn="tl">
                      <a:srgbClr val="000000">
                        <a:alpha val="38000"/>
                      </a:srgbClr>
                    </a:outerShdw>
                  </a:effectLst>
                </a:rPr>
                <a:t>δ</a:t>
              </a:r>
            </a:p>
          </p:txBody>
        </p:sp>
      </p:grpSp>
    </p:spTree>
    <p:extLst>
      <p:ext uri="{BB962C8B-B14F-4D97-AF65-F5344CB8AC3E}">
        <p14:creationId xmlns:p14="http://schemas.microsoft.com/office/powerpoint/2010/main" val="442271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par>
                          <p:cTn id="30" fill="hold">
                            <p:stCondLst>
                              <p:cond delay="0"/>
                            </p:stCondLst>
                            <p:childTnLst>
                              <p:par>
                                <p:cTn id="31" presetID="32" presetClass="emph" presetSubtype="0" fill="hold" nodeType="afterEffect">
                                  <p:stCondLst>
                                    <p:cond delay="0"/>
                                  </p:stCondLst>
                                  <p:childTnLst>
                                    <p:animRot by="120000">
                                      <p:cBhvr>
                                        <p:cTn id="32" dur="100" fill="hold">
                                          <p:stCondLst>
                                            <p:cond delay="0"/>
                                          </p:stCondLst>
                                        </p:cTn>
                                        <p:tgtEl>
                                          <p:spTgt spid="15"/>
                                        </p:tgtEl>
                                        <p:attrNameLst>
                                          <p:attrName>r</p:attrName>
                                        </p:attrNameLst>
                                      </p:cBhvr>
                                    </p:animRot>
                                    <p:animRot by="-240000">
                                      <p:cBhvr>
                                        <p:cTn id="33" dur="200" fill="hold">
                                          <p:stCondLst>
                                            <p:cond delay="200"/>
                                          </p:stCondLst>
                                        </p:cTn>
                                        <p:tgtEl>
                                          <p:spTgt spid="15"/>
                                        </p:tgtEl>
                                        <p:attrNameLst>
                                          <p:attrName>r</p:attrName>
                                        </p:attrNameLst>
                                      </p:cBhvr>
                                    </p:animRot>
                                    <p:animRot by="240000">
                                      <p:cBhvr>
                                        <p:cTn id="34" dur="200" fill="hold">
                                          <p:stCondLst>
                                            <p:cond delay="400"/>
                                          </p:stCondLst>
                                        </p:cTn>
                                        <p:tgtEl>
                                          <p:spTgt spid="15"/>
                                        </p:tgtEl>
                                        <p:attrNameLst>
                                          <p:attrName>r</p:attrName>
                                        </p:attrNameLst>
                                      </p:cBhvr>
                                    </p:animRot>
                                    <p:animRot by="-240000">
                                      <p:cBhvr>
                                        <p:cTn id="35" dur="200" fill="hold">
                                          <p:stCondLst>
                                            <p:cond delay="600"/>
                                          </p:stCondLst>
                                        </p:cTn>
                                        <p:tgtEl>
                                          <p:spTgt spid="15"/>
                                        </p:tgtEl>
                                        <p:attrNameLst>
                                          <p:attrName>r</p:attrName>
                                        </p:attrNameLst>
                                      </p:cBhvr>
                                    </p:animRot>
                                    <p:animRot by="120000">
                                      <p:cBhvr>
                                        <p:cTn id="36" dur="200" fill="hold">
                                          <p:stCondLst>
                                            <p:cond delay="800"/>
                                          </p:stCondLst>
                                        </p:cTn>
                                        <p:tgtEl>
                                          <p:spTgt spid="15"/>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30"/>
                                        </p:tgtEl>
                                        <p:attrNameLst>
                                          <p:attrName>r</p:attrName>
                                        </p:attrNameLst>
                                      </p:cBhvr>
                                    </p:animRot>
                                    <p:animRot by="-240000">
                                      <p:cBhvr>
                                        <p:cTn id="39" dur="200" fill="hold">
                                          <p:stCondLst>
                                            <p:cond delay="200"/>
                                          </p:stCondLst>
                                        </p:cTn>
                                        <p:tgtEl>
                                          <p:spTgt spid="30"/>
                                        </p:tgtEl>
                                        <p:attrNameLst>
                                          <p:attrName>r</p:attrName>
                                        </p:attrNameLst>
                                      </p:cBhvr>
                                    </p:animRot>
                                    <p:animRot by="240000">
                                      <p:cBhvr>
                                        <p:cTn id="40" dur="200" fill="hold">
                                          <p:stCondLst>
                                            <p:cond delay="400"/>
                                          </p:stCondLst>
                                        </p:cTn>
                                        <p:tgtEl>
                                          <p:spTgt spid="30"/>
                                        </p:tgtEl>
                                        <p:attrNameLst>
                                          <p:attrName>r</p:attrName>
                                        </p:attrNameLst>
                                      </p:cBhvr>
                                    </p:animRot>
                                    <p:animRot by="-240000">
                                      <p:cBhvr>
                                        <p:cTn id="41" dur="200" fill="hold">
                                          <p:stCondLst>
                                            <p:cond delay="600"/>
                                          </p:stCondLst>
                                        </p:cTn>
                                        <p:tgtEl>
                                          <p:spTgt spid="30"/>
                                        </p:tgtEl>
                                        <p:attrNameLst>
                                          <p:attrName>r</p:attrName>
                                        </p:attrNameLst>
                                      </p:cBhvr>
                                    </p:animRot>
                                    <p:animRot by="120000">
                                      <p:cBhvr>
                                        <p:cTn id="42" dur="200" fill="hold">
                                          <p:stCondLst>
                                            <p:cond delay="800"/>
                                          </p:stCondLst>
                                        </p:cTn>
                                        <p:tgtEl>
                                          <p:spTgt spid="30"/>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31"/>
                                        </p:tgtEl>
                                        <p:attrNameLst>
                                          <p:attrName>r</p:attrName>
                                        </p:attrNameLst>
                                      </p:cBhvr>
                                    </p:animRot>
                                    <p:animRot by="-240000">
                                      <p:cBhvr>
                                        <p:cTn id="45" dur="200" fill="hold">
                                          <p:stCondLst>
                                            <p:cond delay="200"/>
                                          </p:stCondLst>
                                        </p:cTn>
                                        <p:tgtEl>
                                          <p:spTgt spid="31"/>
                                        </p:tgtEl>
                                        <p:attrNameLst>
                                          <p:attrName>r</p:attrName>
                                        </p:attrNameLst>
                                      </p:cBhvr>
                                    </p:animRot>
                                    <p:animRot by="240000">
                                      <p:cBhvr>
                                        <p:cTn id="46" dur="200" fill="hold">
                                          <p:stCondLst>
                                            <p:cond delay="400"/>
                                          </p:stCondLst>
                                        </p:cTn>
                                        <p:tgtEl>
                                          <p:spTgt spid="31"/>
                                        </p:tgtEl>
                                        <p:attrNameLst>
                                          <p:attrName>r</p:attrName>
                                        </p:attrNameLst>
                                      </p:cBhvr>
                                    </p:animRot>
                                    <p:animRot by="-240000">
                                      <p:cBhvr>
                                        <p:cTn id="47" dur="200" fill="hold">
                                          <p:stCondLst>
                                            <p:cond delay="600"/>
                                          </p:stCondLst>
                                        </p:cTn>
                                        <p:tgtEl>
                                          <p:spTgt spid="31"/>
                                        </p:tgtEl>
                                        <p:attrNameLst>
                                          <p:attrName>r</p:attrName>
                                        </p:attrNameLst>
                                      </p:cBhvr>
                                    </p:animRot>
                                    <p:animRot by="120000">
                                      <p:cBhvr>
                                        <p:cTn id="48" dur="200" fill="hold">
                                          <p:stCondLst>
                                            <p:cond delay="800"/>
                                          </p:stCondLst>
                                        </p:cTn>
                                        <p:tgtEl>
                                          <p:spTgt spid="31"/>
                                        </p:tgtEl>
                                        <p:attrNameLst>
                                          <p:attrName>r</p:attrName>
                                        </p:attrNameLst>
                                      </p:cBhvr>
                                    </p:animRo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1500"/>
                            </p:stCondLst>
                            <p:childTnLst>
                              <p:par>
                                <p:cTn id="54" presetID="1" presetClass="entr" presetSubtype="0"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Definition </a:t>
            </a:r>
            <a:br>
              <a:rPr lang="en-US" dirty="0" smtClean="0"/>
            </a:br>
            <a:r>
              <a:rPr lang="en-US" dirty="0" smtClean="0"/>
              <a:t>and Comparison</a:t>
            </a:r>
            <a:endParaRPr lang="en-US" dirty="0"/>
          </a:p>
        </p:txBody>
      </p:sp>
      <p:pic>
        <p:nvPicPr>
          <p:cNvPr id="4" name="Picture 3"/>
          <p:cNvPicPr>
            <a:picLocks noChangeAspect="1"/>
          </p:cNvPicPr>
          <p:nvPr/>
        </p:nvPicPr>
        <p:blipFill>
          <a:blip r:embed="rId3"/>
          <a:stretch>
            <a:fillRect/>
          </a:stretch>
        </p:blipFill>
        <p:spPr>
          <a:xfrm>
            <a:off x="889000" y="1754672"/>
            <a:ext cx="2451100" cy="2197100"/>
          </a:xfrm>
          <a:prstGeom prst="rect">
            <a:avLst/>
          </a:prstGeom>
        </p:spPr>
      </p:pic>
      <p:grpSp>
        <p:nvGrpSpPr>
          <p:cNvPr id="53" name="Group 52"/>
          <p:cNvGrpSpPr/>
          <p:nvPr/>
        </p:nvGrpSpPr>
        <p:grpSpPr>
          <a:xfrm>
            <a:off x="4592839" y="2659791"/>
            <a:ext cx="4267143" cy="3019328"/>
            <a:chOff x="4592839" y="2659791"/>
            <a:chExt cx="4267143" cy="3019328"/>
          </a:xfrm>
        </p:grpSpPr>
        <p:sp>
          <p:nvSpPr>
            <p:cNvPr id="10" name="TextBox 9"/>
            <p:cNvSpPr txBox="1"/>
            <p:nvPr/>
          </p:nvSpPr>
          <p:spPr>
            <a:xfrm>
              <a:off x="4595759" y="2659791"/>
              <a:ext cx="3341630" cy="830997"/>
            </a:xfrm>
            <a:prstGeom prst="rect">
              <a:avLst/>
            </a:prstGeom>
            <a:noFill/>
          </p:spPr>
          <p:txBody>
            <a:bodyPr wrap="none" rtlCol="0">
              <a:spAutoFit/>
            </a:bodyPr>
            <a:lstStyle/>
            <a:p>
              <a:r>
                <a:rPr lang="en-US" sz="2800" b="1" dirty="0" err="1" smtClean="0"/>
                <a:t>WebDiff</a:t>
              </a:r>
              <a:r>
                <a:rPr lang="en-US" sz="2800" b="1" dirty="0" smtClean="0"/>
                <a:t> [ICSM’10]</a:t>
              </a:r>
            </a:p>
            <a:p>
              <a:r>
                <a:rPr lang="en-US" sz="2000" dirty="0" smtClean="0"/>
                <a:t>Roy Choudhary and </a:t>
              </a:r>
              <a:r>
                <a:rPr lang="en-US" sz="2000" dirty="0" err="1" smtClean="0"/>
                <a:t>Orso</a:t>
              </a:r>
              <a:endParaRPr lang="en-US" sz="2000" dirty="0"/>
            </a:p>
          </p:txBody>
        </p:sp>
        <p:sp>
          <p:nvSpPr>
            <p:cNvPr id="11" name="TextBox 10"/>
            <p:cNvSpPr txBox="1"/>
            <p:nvPr/>
          </p:nvSpPr>
          <p:spPr>
            <a:xfrm>
              <a:off x="4595759" y="4848122"/>
              <a:ext cx="4264223" cy="830997"/>
            </a:xfrm>
            <a:prstGeom prst="rect">
              <a:avLst/>
            </a:prstGeom>
            <a:noFill/>
          </p:spPr>
          <p:txBody>
            <a:bodyPr wrap="square" rtlCol="0">
              <a:spAutoFit/>
            </a:bodyPr>
            <a:lstStyle/>
            <a:p>
              <a:r>
                <a:rPr lang="en-US" sz="2800" b="1" dirty="0" err="1" smtClean="0"/>
                <a:t>CrossCheck</a:t>
              </a:r>
              <a:r>
                <a:rPr lang="en-US" sz="2800" b="1" dirty="0" smtClean="0"/>
                <a:t> [ICST’12]</a:t>
              </a:r>
            </a:p>
            <a:p>
              <a:r>
                <a:rPr lang="en-US" sz="2000" dirty="0" smtClean="0"/>
                <a:t>Roy Choudhary, Prasad and </a:t>
              </a:r>
              <a:r>
                <a:rPr lang="en-US" sz="2000" dirty="0" err="1" smtClean="0"/>
                <a:t>Orso</a:t>
              </a:r>
              <a:endParaRPr lang="en-US" sz="2800" dirty="0"/>
            </a:p>
          </p:txBody>
        </p:sp>
        <p:sp>
          <p:nvSpPr>
            <p:cNvPr id="12" name="TextBox 11"/>
            <p:cNvSpPr txBox="1"/>
            <p:nvPr/>
          </p:nvSpPr>
          <p:spPr>
            <a:xfrm>
              <a:off x="4592839" y="3730912"/>
              <a:ext cx="2965375" cy="830997"/>
            </a:xfrm>
            <a:prstGeom prst="rect">
              <a:avLst/>
            </a:prstGeom>
            <a:noFill/>
          </p:spPr>
          <p:txBody>
            <a:bodyPr wrap="none" rtlCol="0">
              <a:spAutoFit/>
            </a:bodyPr>
            <a:lstStyle/>
            <a:p>
              <a:r>
                <a:rPr lang="en-US" sz="2800" b="1" dirty="0" err="1" smtClean="0"/>
                <a:t>CrossT</a:t>
              </a:r>
              <a:r>
                <a:rPr lang="en-US" sz="2800" b="1" dirty="0" smtClean="0"/>
                <a:t> [ICSE’11]</a:t>
              </a:r>
              <a:br>
                <a:rPr lang="en-US" sz="2800" b="1" dirty="0" smtClean="0"/>
              </a:br>
              <a:r>
                <a:rPr lang="en-US" sz="2000" dirty="0" err="1" smtClean="0"/>
                <a:t>Mesbah</a:t>
              </a:r>
              <a:r>
                <a:rPr lang="en-US" sz="2000" dirty="0" smtClean="0"/>
                <a:t> and Prasad</a:t>
              </a:r>
              <a:endParaRPr lang="en-US" sz="2000" dirty="0"/>
            </a:p>
          </p:txBody>
        </p:sp>
      </p:grpSp>
      <p:grpSp>
        <p:nvGrpSpPr>
          <p:cNvPr id="15" name="Group 14"/>
          <p:cNvGrpSpPr/>
          <p:nvPr/>
        </p:nvGrpSpPr>
        <p:grpSpPr>
          <a:xfrm>
            <a:off x="859283" y="3882502"/>
            <a:ext cx="2451100" cy="2952519"/>
            <a:chOff x="859283" y="3882502"/>
            <a:chExt cx="2451100" cy="2952519"/>
          </a:xfrm>
        </p:grpSpPr>
        <p:cxnSp>
          <p:nvCxnSpPr>
            <p:cNvPr id="289" name="Straight Arrow Connector 288"/>
            <p:cNvCxnSpPr/>
            <p:nvPr/>
          </p:nvCxnSpPr>
          <p:spPr>
            <a:xfrm flipV="1">
              <a:off x="2054724" y="3882502"/>
              <a:ext cx="0" cy="758926"/>
            </a:xfrm>
            <a:prstGeom prst="straightConnector1">
              <a:avLst/>
            </a:prstGeom>
            <a:ln w="76200" cmpd="sng">
              <a:solidFill>
                <a:srgbClr val="000000"/>
              </a:solidFill>
              <a:headEnd type="triangle"/>
              <a:tailEnd type="triangle"/>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4"/>
            <a:stretch>
              <a:fillRect/>
            </a:stretch>
          </p:blipFill>
          <p:spPr>
            <a:xfrm>
              <a:off x="859283" y="4637921"/>
              <a:ext cx="2451100" cy="2197100"/>
            </a:xfrm>
            <a:prstGeom prst="rect">
              <a:avLst/>
            </a:prstGeom>
          </p:spPr>
        </p:pic>
      </p:grpSp>
      <p:sp>
        <p:nvSpPr>
          <p:cNvPr id="54" name="TextBox 53"/>
          <p:cNvSpPr txBox="1"/>
          <p:nvPr/>
        </p:nvSpPr>
        <p:spPr>
          <a:xfrm>
            <a:off x="376384" y="3862928"/>
            <a:ext cx="3608477" cy="461665"/>
          </a:xfrm>
          <a:prstGeom prst="rect">
            <a:avLst/>
          </a:prstGeom>
          <a:noFill/>
        </p:spPr>
        <p:txBody>
          <a:bodyPr wrap="square" rtlCol="0">
            <a:spAutoFit/>
          </a:bodyPr>
          <a:lstStyle/>
          <a:p>
            <a:r>
              <a:rPr lang="en-US" sz="2400" b="1" dirty="0" smtClean="0"/>
              <a:t>Screen Transition Graph</a:t>
            </a:r>
            <a:endParaRPr lang="en-US" sz="2400" b="1" dirty="0"/>
          </a:p>
        </p:txBody>
      </p:sp>
      <p:grpSp>
        <p:nvGrpSpPr>
          <p:cNvPr id="16" name="Group 15"/>
          <p:cNvGrpSpPr/>
          <p:nvPr/>
        </p:nvGrpSpPr>
        <p:grpSpPr>
          <a:xfrm>
            <a:off x="3340100" y="2230690"/>
            <a:ext cx="4125092" cy="4340405"/>
            <a:chOff x="5237631" y="2360209"/>
            <a:chExt cx="4125092" cy="4340405"/>
          </a:xfrm>
        </p:grpSpPr>
        <p:sp>
          <p:nvSpPr>
            <p:cNvPr id="17" name="Rounded Rectangular Callout 16"/>
            <p:cNvSpPr/>
            <p:nvPr/>
          </p:nvSpPr>
          <p:spPr>
            <a:xfrm>
              <a:off x="5237631" y="2360209"/>
              <a:ext cx="3783208" cy="4340405"/>
            </a:xfrm>
            <a:prstGeom prst="wedgeRoundRectCallout">
              <a:avLst>
                <a:gd name="adj1" fmla="val -59853"/>
                <a:gd name="adj2" fmla="val -2479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8" name="Group 17"/>
            <p:cNvGrpSpPr/>
            <p:nvPr/>
          </p:nvGrpSpPr>
          <p:grpSpPr>
            <a:xfrm>
              <a:off x="5339361" y="2489996"/>
              <a:ext cx="4023362" cy="3863710"/>
              <a:chOff x="5503581" y="2873211"/>
              <a:chExt cx="4023362" cy="3863710"/>
            </a:xfrm>
          </p:grpSpPr>
          <p:grpSp>
            <p:nvGrpSpPr>
              <p:cNvPr id="19" name="Group 18"/>
              <p:cNvGrpSpPr/>
              <p:nvPr/>
            </p:nvGrpSpPr>
            <p:grpSpPr>
              <a:xfrm>
                <a:off x="5503581" y="3320244"/>
                <a:ext cx="1884815" cy="1370274"/>
                <a:chOff x="571375" y="2823940"/>
                <a:chExt cx="3695825" cy="2205260"/>
              </a:xfrm>
            </p:grpSpPr>
            <p:sp>
              <p:nvSpPr>
                <p:cNvPr id="24" name="Rounded Rectangle 23"/>
                <p:cNvSpPr/>
                <p:nvPr/>
              </p:nvSpPr>
              <p:spPr>
                <a:xfrm>
                  <a:off x="2154385" y="2823940"/>
                  <a:ext cx="7620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sp>
              <p:nvSpPr>
                <p:cNvPr id="25" name="Rounded Rectangle 24"/>
                <p:cNvSpPr/>
                <p:nvPr/>
              </p:nvSpPr>
              <p:spPr>
                <a:xfrm>
                  <a:off x="1025235" y="3322705"/>
                  <a:ext cx="5334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sp>
              <p:nvSpPr>
                <p:cNvPr id="26" name="Rounded Rectangle 25"/>
                <p:cNvSpPr/>
                <p:nvPr/>
              </p:nvSpPr>
              <p:spPr>
                <a:xfrm>
                  <a:off x="2992585" y="3357340"/>
                  <a:ext cx="5334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sp>
              <p:nvSpPr>
                <p:cNvPr id="27" name="Rounded Rectangle 26"/>
                <p:cNvSpPr/>
                <p:nvPr/>
              </p:nvSpPr>
              <p:spPr>
                <a:xfrm>
                  <a:off x="2265220" y="3357340"/>
                  <a:ext cx="5334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sp>
              <p:nvSpPr>
                <p:cNvPr id="28" name="Rounded Rectangle 27"/>
                <p:cNvSpPr/>
                <p:nvPr/>
              </p:nvSpPr>
              <p:spPr>
                <a:xfrm>
                  <a:off x="571375" y="3889310"/>
                  <a:ext cx="4572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29" name="Rounded Rectangle 28"/>
                <p:cNvSpPr/>
                <p:nvPr/>
              </p:nvSpPr>
              <p:spPr>
                <a:xfrm>
                  <a:off x="1087575" y="3889310"/>
                  <a:ext cx="3810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30" name="Rounded Rectangle 29"/>
                <p:cNvSpPr/>
                <p:nvPr/>
              </p:nvSpPr>
              <p:spPr>
                <a:xfrm>
                  <a:off x="1523995" y="3889310"/>
                  <a:ext cx="4572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cxnSp>
              <p:nvCxnSpPr>
                <p:cNvPr id="31" name="Straight Arrow Connector 30"/>
                <p:cNvCxnSpPr>
                  <a:stCxn id="24" idx="2"/>
                  <a:endCxn id="25" idx="0"/>
                </p:cNvCxnSpPr>
                <p:nvPr/>
              </p:nvCxnSpPr>
              <p:spPr>
                <a:xfrm rot="5400000">
                  <a:off x="1816678" y="2603997"/>
                  <a:ext cx="193965" cy="124345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32" name="Straight Arrow Connector 31"/>
                <p:cNvCxnSpPr>
                  <a:stCxn id="24" idx="2"/>
                  <a:endCxn id="27" idx="0"/>
                </p:cNvCxnSpPr>
                <p:nvPr/>
              </p:nvCxnSpPr>
              <p:spPr>
                <a:xfrm rot="5400000">
                  <a:off x="2419353" y="3241308"/>
                  <a:ext cx="228600" cy="3465"/>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33" name="Straight Arrow Connector 32"/>
                <p:cNvCxnSpPr>
                  <a:stCxn id="24" idx="2"/>
                  <a:endCxn id="26" idx="0"/>
                </p:cNvCxnSpPr>
                <p:nvPr/>
              </p:nvCxnSpPr>
              <p:spPr>
                <a:xfrm rot="16200000" flipH="1">
                  <a:off x="2783035" y="2881090"/>
                  <a:ext cx="228600" cy="72390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34" name="Straight Arrow Connector 33"/>
                <p:cNvCxnSpPr>
                  <a:stCxn id="25" idx="2"/>
                  <a:endCxn id="28" idx="0"/>
                </p:cNvCxnSpPr>
                <p:nvPr/>
              </p:nvCxnSpPr>
              <p:spPr>
                <a:xfrm rot="5400000">
                  <a:off x="915053" y="3512427"/>
                  <a:ext cx="261805" cy="49196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35" name="Straight Arrow Connector 34"/>
                <p:cNvCxnSpPr>
                  <a:stCxn id="25" idx="2"/>
                  <a:endCxn id="29" idx="0"/>
                </p:cNvCxnSpPr>
                <p:nvPr/>
              </p:nvCxnSpPr>
              <p:spPr>
                <a:xfrm rot="5400000">
                  <a:off x="1154103" y="3751477"/>
                  <a:ext cx="261805" cy="1386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36" name="Straight Arrow Connector 35"/>
                <p:cNvCxnSpPr>
                  <a:stCxn id="25" idx="2"/>
                  <a:endCxn id="30" idx="0"/>
                </p:cNvCxnSpPr>
                <p:nvPr/>
              </p:nvCxnSpPr>
              <p:spPr>
                <a:xfrm rot="16200000" flipH="1">
                  <a:off x="1391363" y="3528077"/>
                  <a:ext cx="261805" cy="46066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sp>
              <p:nvSpPr>
                <p:cNvPr id="37" name="Rounded Rectangle 36"/>
                <p:cNvSpPr/>
                <p:nvPr/>
              </p:nvSpPr>
              <p:spPr>
                <a:xfrm>
                  <a:off x="2057400" y="3876885"/>
                  <a:ext cx="5334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sp>
              <p:nvSpPr>
                <p:cNvPr id="38" name="Rounded Rectangle 37"/>
                <p:cNvSpPr/>
                <p:nvPr/>
              </p:nvSpPr>
              <p:spPr>
                <a:xfrm>
                  <a:off x="2827055" y="3883570"/>
                  <a:ext cx="5334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sp>
              <p:nvSpPr>
                <p:cNvPr id="39" name="Rounded Rectangle 38"/>
                <p:cNvSpPr/>
                <p:nvPr/>
              </p:nvSpPr>
              <p:spPr>
                <a:xfrm>
                  <a:off x="2296510" y="4319755"/>
                  <a:ext cx="5334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sp>
              <p:nvSpPr>
                <p:cNvPr id="40" name="Rounded Rectangle 39"/>
                <p:cNvSpPr/>
                <p:nvPr/>
              </p:nvSpPr>
              <p:spPr>
                <a:xfrm>
                  <a:off x="1794640" y="4319755"/>
                  <a:ext cx="4572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cxnSp>
              <p:nvCxnSpPr>
                <p:cNvPr id="41" name="Straight Arrow Connector 40"/>
                <p:cNvCxnSpPr>
                  <a:stCxn id="27" idx="2"/>
                  <a:endCxn id="37" idx="0"/>
                </p:cNvCxnSpPr>
                <p:nvPr/>
              </p:nvCxnSpPr>
              <p:spPr>
                <a:xfrm rot="5400000">
                  <a:off x="2320638" y="3665602"/>
                  <a:ext cx="214745" cy="20782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42" name="Straight Arrow Connector 41"/>
                <p:cNvCxnSpPr>
                  <a:stCxn id="27" idx="2"/>
                  <a:endCxn id="38" idx="0"/>
                </p:cNvCxnSpPr>
                <p:nvPr/>
              </p:nvCxnSpPr>
              <p:spPr>
                <a:xfrm rot="16200000" flipH="1">
                  <a:off x="2702122" y="3491937"/>
                  <a:ext cx="221430" cy="561835"/>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43" name="Straight Arrow Connector 42"/>
                <p:cNvCxnSpPr>
                  <a:stCxn id="37" idx="2"/>
                  <a:endCxn id="40" idx="0"/>
                </p:cNvCxnSpPr>
                <p:nvPr/>
              </p:nvCxnSpPr>
              <p:spPr>
                <a:xfrm rot="5400000">
                  <a:off x="2104635" y="4100290"/>
                  <a:ext cx="138070" cy="30086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44" name="Straight Arrow Connector 43"/>
                <p:cNvCxnSpPr>
                  <a:stCxn id="37" idx="2"/>
                  <a:endCxn id="39" idx="0"/>
                </p:cNvCxnSpPr>
                <p:nvPr/>
              </p:nvCxnSpPr>
              <p:spPr>
                <a:xfrm rot="16200000" flipH="1">
                  <a:off x="2374620" y="4131165"/>
                  <a:ext cx="138070" cy="23911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sp>
              <p:nvSpPr>
                <p:cNvPr id="45" name="Rounded Rectangle 44"/>
                <p:cNvSpPr/>
                <p:nvPr/>
              </p:nvSpPr>
              <p:spPr>
                <a:xfrm>
                  <a:off x="2588415" y="4724400"/>
                  <a:ext cx="5334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sp>
              <p:nvSpPr>
                <p:cNvPr id="46" name="Rounded Rectangle 45"/>
                <p:cNvSpPr/>
                <p:nvPr/>
              </p:nvSpPr>
              <p:spPr>
                <a:xfrm>
                  <a:off x="3159795" y="4724400"/>
                  <a:ext cx="5334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sp>
              <p:nvSpPr>
                <p:cNvPr id="47" name="Rounded Rectangle 46"/>
                <p:cNvSpPr/>
                <p:nvPr/>
              </p:nvSpPr>
              <p:spPr>
                <a:xfrm>
                  <a:off x="3733800" y="4719140"/>
                  <a:ext cx="53340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sp>
              <p:nvSpPr>
                <p:cNvPr id="48" name="Rounded Rectangle 47"/>
                <p:cNvSpPr/>
                <p:nvPr/>
              </p:nvSpPr>
              <p:spPr>
                <a:xfrm>
                  <a:off x="3739060" y="4215125"/>
                  <a:ext cx="528140" cy="304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alatino Linotype"/>
                    <a:ea typeface="+mn-ea"/>
                    <a:cs typeface="+mn-cs"/>
                  </a:endParaRPr>
                </a:p>
              </p:txBody>
            </p:sp>
            <p:cxnSp>
              <p:nvCxnSpPr>
                <p:cNvPr id="49" name="Straight Arrow Connector 48"/>
                <p:cNvCxnSpPr>
                  <a:stCxn id="38" idx="2"/>
                  <a:endCxn id="48" idx="1"/>
                </p:cNvCxnSpPr>
                <p:nvPr/>
              </p:nvCxnSpPr>
              <p:spPr>
                <a:xfrm rot="16200000" flipH="1">
                  <a:off x="3326830" y="3955294"/>
                  <a:ext cx="179155" cy="645305"/>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50" name="Straight Arrow Connector 49"/>
                <p:cNvCxnSpPr>
                  <a:stCxn id="38" idx="2"/>
                  <a:endCxn id="47" idx="0"/>
                </p:cNvCxnSpPr>
                <p:nvPr/>
              </p:nvCxnSpPr>
              <p:spPr>
                <a:xfrm rot="16200000" flipH="1">
                  <a:off x="3281742" y="4000382"/>
                  <a:ext cx="530770" cy="906745"/>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51" name="Straight Arrow Connector 50"/>
                <p:cNvCxnSpPr>
                  <a:stCxn id="38" idx="2"/>
                  <a:endCxn id="46" idx="0"/>
                </p:cNvCxnSpPr>
                <p:nvPr/>
              </p:nvCxnSpPr>
              <p:spPr>
                <a:xfrm rot="16200000" flipH="1">
                  <a:off x="2992110" y="4290015"/>
                  <a:ext cx="536030" cy="33274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cxnSp>
              <p:nvCxnSpPr>
                <p:cNvPr id="52" name="Straight Arrow Connector 51"/>
                <p:cNvCxnSpPr>
                  <a:stCxn id="38" idx="2"/>
                  <a:endCxn id="45" idx="0"/>
                </p:cNvCxnSpPr>
                <p:nvPr/>
              </p:nvCxnSpPr>
              <p:spPr>
                <a:xfrm rot="5400000">
                  <a:off x="2706420" y="4337065"/>
                  <a:ext cx="536030" cy="23864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none"/>
                </a:ln>
                <a:effectLst>
                  <a:outerShdw blurRad="40000" dist="20000" dir="5400000" rotWithShape="0">
                    <a:srgbClr val="000000">
                      <a:alpha val="38000"/>
                    </a:srgbClr>
                  </a:outerShdw>
                </a:effectLst>
              </p:spPr>
            </p:cxnSp>
          </p:grpSp>
          <p:sp>
            <p:nvSpPr>
              <p:cNvPr id="20" name="TextBox 19"/>
              <p:cNvSpPr txBox="1"/>
              <p:nvPr/>
            </p:nvSpPr>
            <p:spPr>
              <a:xfrm>
                <a:off x="6874375" y="2873211"/>
                <a:ext cx="2154044" cy="461665"/>
              </a:xfrm>
              <a:prstGeom prst="rect">
                <a:avLst/>
              </a:prstGeom>
              <a:noFill/>
            </p:spPr>
            <p:txBody>
              <a:bodyPr wrap="square" rtlCol="0">
                <a:spAutoFit/>
              </a:bodyPr>
              <a:lstStyle/>
              <a:p>
                <a:r>
                  <a:rPr lang="en-US" sz="2400" b="1" dirty="0" smtClean="0"/>
                  <a:t>Screen Model</a:t>
                </a:r>
                <a:endParaRPr lang="en-US" sz="2400" b="1" dirty="0"/>
              </a:p>
            </p:txBody>
          </p:sp>
          <p:pic>
            <p:nvPicPr>
              <p:cNvPr id="21" name="Picture 20" descr="C:\Documents and Settings\shauvik\Desktop\gatech_full.png"/>
              <p:cNvPicPr>
                <a:picLocks noChangeAspect="1" noChangeArrowheads="1"/>
              </p:cNvPicPr>
              <p:nvPr/>
            </p:nvPicPr>
            <p:blipFill>
              <a:blip r:embed="rId5" cstate="print"/>
              <a:srcRect/>
              <a:stretch>
                <a:fillRect/>
              </a:stretch>
            </p:blipFill>
            <p:spPr bwMode="auto">
              <a:xfrm>
                <a:off x="5595310" y="4853057"/>
                <a:ext cx="1793086" cy="1883864"/>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7464307" y="5308265"/>
                <a:ext cx="1720752" cy="707886"/>
              </a:xfrm>
              <a:prstGeom prst="rect">
                <a:avLst/>
              </a:prstGeom>
              <a:noFill/>
            </p:spPr>
            <p:txBody>
              <a:bodyPr wrap="square" rtlCol="0">
                <a:spAutoFit/>
              </a:bodyPr>
              <a:lstStyle/>
              <a:p>
                <a:r>
                  <a:rPr lang="en-US" sz="2000" dirty="0" smtClean="0">
                    <a:solidFill>
                      <a:srgbClr val="000000"/>
                    </a:solidFill>
                  </a:rPr>
                  <a:t>Screen image </a:t>
                </a:r>
              </a:p>
              <a:p>
                <a:r>
                  <a:rPr lang="en-US" sz="2000" dirty="0" smtClean="0">
                    <a:solidFill>
                      <a:srgbClr val="000000"/>
                    </a:solidFill>
                  </a:rPr>
                  <a:t>+ geometry</a:t>
                </a:r>
                <a:endParaRPr lang="en-US" sz="2000" dirty="0">
                  <a:solidFill>
                    <a:srgbClr val="000000"/>
                  </a:solidFill>
                </a:endParaRPr>
              </a:p>
            </p:txBody>
          </p:sp>
          <p:sp>
            <p:nvSpPr>
              <p:cNvPr id="23" name="TextBox 22"/>
              <p:cNvSpPr txBox="1"/>
              <p:nvPr/>
            </p:nvSpPr>
            <p:spPr>
              <a:xfrm>
                <a:off x="7464306" y="3786653"/>
                <a:ext cx="2062637" cy="400110"/>
              </a:xfrm>
              <a:prstGeom prst="rect">
                <a:avLst/>
              </a:prstGeom>
              <a:noFill/>
            </p:spPr>
            <p:txBody>
              <a:bodyPr wrap="square" rtlCol="0">
                <a:spAutoFit/>
              </a:bodyPr>
              <a:lstStyle/>
              <a:p>
                <a:r>
                  <a:rPr lang="en-US" sz="2000" dirty="0" smtClean="0">
                    <a:solidFill>
                      <a:srgbClr val="000000"/>
                    </a:solidFill>
                  </a:rPr>
                  <a:t>DOM Tree</a:t>
                </a:r>
                <a:endParaRPr lang="en-US" sz="2000" dirty="0">
                  <a:solidFill>
                    <a:srgbClr val="000000"/>
                  </a:solidFill>
                </a:endParaRPr>
              </a:p>
            </p:txBody>
          </p:sp>
        </p:grpSp>
      </p:grpSp>
    </p:spTree>
    <p:extLst>
      <p:ext uri="{BB962C8B-B14F-4D97-AF65-F5344CB8AC3E}">
        <p14:creationId xmlns:p14="http://schemas.microsoft.com/office/powerpoint/2010/main" val="1681618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600200"/>
          </a:xfrm>
        </p:spPr>
        <p:txBody>
          <a:bodyPr/>
          <a:lstStyle/>
          <a:p>
            <a:r>
              <a:rPr lang="en-US" dirty="0" smtClean="0"/>
              <a:t>Study of Real World </a:t>
            </a:r>
            <a:br>
              <a:rPr lang="en-US" dirty="0" smtClean="0"/>
            </a:br>
            <a:r>
              <a:rPr lang="en-US" dirty="0" smtClean="0"/>
              <a:t>Cross-Browser Issues (XBIs)</a:t>
            </a:r>
            <a:endParaRPr lang="en-US" dirty="0"/>
          </a:p>
        </p:txBody>
      </p:sp>
      <p:sp>
        <p:nvSpPr>
          <p:cNvPr id="3" name="Content Placeholder 2"/>
          <p:cNvSpPr>
            <a:spLocks noGrp="1"/>
          </p:cNvSpPr>
          <p:nvPr>
            <p:ph idx="1"/>
          </p:nvPr>
        </p:nvSpPr>
        <p:spPr>
          <a:xfrm>
            <a:off x="218975" y="1742252"/>
            <a:ext cx="8530919" cy="4525963"/>
          </a:xfrm>
        </p:spPr>
        <p:txBody>
          <a:bodyPr>
            <a:normAutofit/>
          </a:bodyPr>
          <a:lstStyle/>
          <a:p>
            <a:pPr>
              <a:spcBef>
                <a:spcPts val="0"/>
              </a:spcBef>
            </a:pPr>
            <a:r>
              <a:rPr lang="en-US" sz="3600" dirty="0" smtClean="0"/>
              <a:t>Examined </a:t>
            </a:r>
            <a:r>
              <a:rPr lang="en-US" sz="3600" b="1" dirty="0" smtClean="0"/>
              <a:t>100</a:t>
            </a:r>
            <a:r>
              <a:rPr lang="en-US" sz="3600" dirty="0" smtClean="0"/>
              <a:t> websites</a:t>
            </a:r>
          </a:p>
          <a:p>
            <a:pPr>
              <a:spcBef>
                <a:spcPts val="0"/>
              </a:spcBef>
            </a:pPr>
            <a:r>
              <a:rPr lang="en-US" sz="3600" dirty="0" smtClean="0"/>
              <a:t>Found </a:t>
            </a:r>
            <a:r>
              <a:rPr lang="en-US" sz="3600" b="1" dirty="0" smtClean="0"/>
              <a:t>23</a:t>
            </a:r>
            <a:r>
              <a:rPr lang="en-US" sz="3600" dirty="0" smtClean="0"/>
              <a:t> with XBIs</a:t>
            </a:r>
          </a:p>
          <a:p>
            <a:pPr>
              <a:spcBef>
                <a:spcPts val="0"/>
              </a:spcBef>
            </a:pPr>
            <a:endParaRPr lang="en-US" sz="3600" dirty="0" smtClean="0"/>
          </a:p>
          <a:p>
            <a:pPr>
              <a:spcBef>
                <a:spcPts val="0"/>
              </a:spcBef>
            </a:pPr>
            <a:r>
              <a:rPr lang="en-US" sz="3600" dirty="0" smtClean="0"/>
              <a:t>XBI Types</a:t>
            </a:r>
          </a:p>
          <a:p>
            <a:pPr lvl="1">
              <a:spcBef>
                <a:spcPts val="0"/>
              </a:spcBef>
            </a:pPr>
            <a:r>
              <a:rPr lang="en-US" sz="2800" b="1" dirty="0" smtClean="0"/>
              <a:t>Behavioral XBIs</a:t>
            </a:r>
          </a:p>
          <a:p>
            <a:pPr lvl="1">
              <a:spcBef>
                <a:spcPts val="0"/>
              </a:spcBef>
            </a:pPr>
            <a:endParaRPr lang="en-US" sz="2800" dirty="0" smtClean="0"/>
          </a:p>
          <a:p>
            <a:pPr lvl="1">
              <a:spcBef>
                <a:spcPts val="0"/>
              </a:spcBef>
            </a:pPr>
            <a:r>
              <a:rPr lang="en-US" sz="2800" b="1" dirty="0" smtClean="0"/>
              <a:t>Content XBIs</a:t>
            </a:r>
          </a:p>
          <a:p>
            <a:pPr lvl="1">
              <a:spcBef>
                <a:spcPts val="0"/>
              </a:spcBef>
            </a:pPr>
            <a:endParaRPr lang="en-US" sz="2400" dirty="0" smtClean="0"/>
          </a:p>
          <a:p>
            <a:pPr lvl="1">
              <a:spcBef>
                <a:spcPts val="0"/>
              </a:spcBef>
            </a:pPr>
            <a:r>
              <a:rPr lang="en-US" sz="2800" b="1" dirty="0"/>
              <a:t>Structural </a:t>
            </a:r>
            <a:r>
              <a:rPr lang="en-US" sz="2800" b="1" dirty="0" smtClean="0"/>
              <a:t>XBIs</a:t>
            </a:r>
            <a:endParaRPr lang="en-US" sz="2400" dirty="0"/>
          </a:p>
        </p:txBody>
      </p:sp>
      <p:grpSp>
        <p:nvGrpSpPr>
          <p:cNvPr id="9" name="Group 8"/>
          <p:cNvGrpSpPr/>
          <p:nvPr/>
        </p:nvGrpSpPr>
        <p:grpSpPr>
          <a:xfrm>
            <a:off x="3733799" y="3886200"/>
            <a:ext cx="2073561" cy="2215009"/>
            <a:chOff x="4100473" y="3820506"/>
            <a:chExt cx="1913667" cy="2215009"/>
          </a:xfrm>
        </p:grpSpPr>
        <p:sp>
          <p:nvSpPr>
            <p:cNvPr id="4" name="TextBox 3"/>
            <p:cNvSpPr txBox="1"/>
            <p:nvPr/>
          </p:nvSpPr>
          <p:spPr>
            <a:xfrm>
              <a:off x="4100474" y="3820506"/>
              <a:ext cx="852724" cy="538609"/>
            </a:xfrm>
            <a:prstGeom prst="rect">
              <a:avLst/>
            </a:prstGeom>
            <a:noFill/>
          </p:spPr>
          <p:txBody>
            <a:bodyPr wrap="square" rtlCol="0">
              <a:spAutoFit/>
            </a:bodyPr>
            <a:lstStyle/>
            <a:p>
              <a:r>
                <a:rPr lang="en-US" sz="2900" b="1" dirty="0" smtClean="0">
                  <a:solidFill>
                    <a:srgbClr val="FF0000"/>
                  </a:solidFill>
                </a:rPr>
                <a:t>  9%</a:t>
              </a:r>
              <a:endParaRPr lang="en-US" sz="2900" b="1" dirty="0">
                <a:solidFill>
                  <a:srgbClr val="FF0000"/>
                </a:solidFill>
              </a:endParaRPr>
            </a:p>
          </p:txBody>
        </p:sp>
        <p:sp>
          <p:nvSpPr>
            <p:cNvPr id="10" name="TextBox 9"/>
            <p:cNvSpPr txBox="1"/>
            <p:nvPr/>
          </p:nvSpPr>
          <p:spPr>
            <a:xfrm>
              <a:off x="5137749" y="4455226"/>
              <a:ext cx="876391" cy="984885"/>
            </a:xfrm>
            <a:prstGeom prst="rect">
              <a:avLst/>
            </a:prstGeom>
            <a:noFill/>
          </p:spPr>
          <p:txBody>
            <a:bodyPr wrap="square" rtlCol="0">
              <a:spAutoFit/>
            </a:bodyPr>
            <a:lstStyle/>
            <a:p>
              <a:r>
                <a:rPr lang="en-US" sz="2900" b="1" dirty="0" smtClean="0">
                  <a:solidFill>
                    <a:srgbClr val="FF0000"/>
                  </a:solidFill>
                </a:rPr>
                <a:t>22%</a:t>
              </a:r>
            </a:p>
            <a:p>
              <a:r>
                <a:rPr lang="en-US" sz="2900" b="1" dirty="0" smtClean="0">
                  <a:solidFill>
                    <a:srgbClr val="FF0000"/>
                  </a:solidFill>
                </a:rPr>
                <a:t>30%</a:t>
              </a:r>
              <a:endParaRPr lang="en-US" sz="2900" b="1" dirty="0">
                <a:solidFill>
                  <a:srgbClr val="FF0000"/>
                </a:solidFill>
              </a:endParaRPr>
            </a:p>
          </p:txBody>
        </p:sp>
        <p:sp>
          <p:nvSpPr>
            <p:cNvPr id="12" name="TextBox 11"/>
            <p:cNvSpPr txBox="1"/>
            <p:nvPr/>
          </p:nvSpPr>
          <p:spPr>
            <a:xfrm>
              <a:off x="4100473" y="5496906"/>
              <a:ext cx="868539" cy="538609"/>
            </a:xfrm>
            <a:prstGeom prst="rect">
              <a:avLst/>
            </a:prstGeom>
            <a:noFill/>
          </p:spPr>
          <p:txBody>
            <a:bodyPr wrap="square" rtlCol="0">
              <a:spAutoFit/>
            </a:bodyPr>
            <a:lstStyle/>
            <a:p>
              <a:r>
                <a:rPr lang="en-US" sz="2900" b="1" dirty="0" smtClean="0">
                  <a:solidFill>
                    <a:srgbClr val="FF0000"/>
                  </a:solidFill>
                </a:rPr>
                <a:t>57%</a:t>
              </a:r>
              <a:endParaRPr lang="en-US" sz="2900" b="1" dirty="0">
                <a:solidFill>
                  <a:srgbClr val="FF0000"/>
                </a:solidFill>
              </a:endParaRPr>
            </a:p>
          </p:txBody>
        </p:sp>
      </p:grpSp>
      <p:grpSp>
        <p:nvGrpSpPr>
          <p:cNvPr id="8" name="Group 7"/>
          <p:cNvGrpSpPr/>
          <p:nvPr/>
        </p:nvGrpSpPr>
        <p:grpSpPr>
          <a:xfrm>
            <a:off x="3180674" y="4531869"/>
            <a:ext cx="1997543" cy="954107"/>
            <a:chOff x="3257310" y="4531869"/>
            <a:chExt cx="1997543" cy="954107"/>
          </a:xfrm>
        </p:grpSpPr>
        <p:sp>
          <p:nvSpPr>
            <p:cNvPr id="5" name="Rectangle 4"/>
            <p:cNvSpPr/>
            <p:nvPr/>
          </p:nvSpPr>
          <p:spPr>
            <a:xfrm>
              <a:off x="3257310" y="4531869"/>
              <a:ext cx="1997543" cy="954107"/>
            </a:xfrm>
            <a:prstGeom prst="rect">
              <a:avLst/>
            </a:prstGeom>
          </p:spPr>
          <p:txBody>
            <a:bodyPr wrap="square">
              <a:spAutoFit/>
            </a:bodyPr>
            <a:lstStyle/>
            <a:p>
              <a:pPr lvl="1">
                <a:spcBef>
                  <a:spcPts val="0"/>
                </a:spcBef>
              </a:pPr>
              <a:r>
                <a:rPr lang="en-US" sz="2800" b="1" dirty="0" smtClean="0">
                  <a:latin typeface="Century Gothic"/>
                  <a:cs typeface="Century Gothic"/>
                </a:rPr>
                <a:t>Text</a:t>
              </a:r>
            </a:p>
            <a:p>
              <a:pPr lvl="1">
                <a:spcBef>
                  <a:spcPts val="0"/>
                </a:spcBef>
              </a:pPr>
              <a:r>
                <a:rPr lang="en-US" sz="2800" b="1" dirty="0" smtClean="0">
                  <a:latin typeface="Century Gothic"/>
                  <a:cs typeface="Century Gothic"/>
                </a:rPr>
                <a:t>Visual</a:t>
              </a:r>
              <a:endParaRPr lang="en-US" sz="2800" b="1" dirty="0">
                <a:latin typeface="Century Gothic"/>
                <a:cs typeface="Century Gothic"/>
              </a:endParaRPr>
            </a:p>
          </p:txBody>
        </p:sp>
        <p:sp>
          <p:nvSpPr>
            <p:cNvPr id="7" name="Left Brace 6"/>
            <p:cNvSpPr/>
            <p:nvPr/>
          </p:nvSpPr>
          <p:spPr>
            <a:xfrm>
              <a:off x="3514185" y="4620356"/>
              <a:ext cx="186110" cy="821824"/>
            </a:xfrm>
            <a:prstGeom prst="leftBrac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5201226" y="2441565"/>
            <a:ext cx="3274953" cy="949610"/>
            <a:chOff x="5485874" y="2375871"/>
            <a:chExt cx="3274953" cy="949610"/>
          </a:xfrm>
        </p:grpSpPr>
        <p:pic>
          <p:nvPicPr>
            <p:cNvPr id="13" name="Picture 12"/>
            <p:cNvPicPr>
              <a:picLocks noChangeAspect="1"/>
            </p:cNvPicPr>
            <p:nvPr/>
          </p:nvPicPr>
          <p:blipFill>
            <a:blip r:embed="rId3"/>
            <a:stretch>
              <a:fillRect/>
            </a:stretch>
          </p:blipFill>
          <p:spPr>
            <a:xfrm>
              <a:off x="5485874" y="2375871"/>
              <a:ext cx="3274953" cy="622241"/>
            </a:xfrm>
            <a:prstGeom prst="rect">
              <a:avLst/>
            </a:prstGeom>
          </p:spPr>
        </p:pic>
        <p:sp>
          <p:nvSpPr>
            <p:cNvPr id="19" name="TextBox 18"/>
            <p:cNvSpPr txBox="1"/>
            <p:nvPr/>
          </p:nvSpPr>
          <p:spPr>
            <a:xfrm>
              <a:off x="5846029" y="2956149"/>
              <a:ext cx="2671750" cy="369332"/>
            </a:xfrm>
            <a:prstGeom prst="rect">
              <a:avLst/>
            </a:prstGeom>
            <a:noFill/>
          </p:spPr>
          <p:txBody>
            <a:bodyPr wrap="none" rtlCol="0">
              <a:spAutoFit/>
            </a:bodyPr>
            <a:lstStyle/>
            <a:p>
              <a:r>
                <a:rPr lang="en-US" dirty="0" smtClean="0"/>
                <a:t>Random URL Generator</a:t>
              </a:r>
              <a:endParaRPr lang="en-US" dirty="0"/>
            </a:p>
          </p:txBody>
        </p:sp>
      </p:grpSp>
    </p:spTree>
    <p:extLst>
      <p:ext uri="{BB962C8B-B14F-4D97-AF65-F5344CB8AC3E}">
        <p14:creationId xmlns:p14="http://schemas.microsoft.com/office/powerpoint/2010/main" val="3453511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Limitations of </a:t>
            </a:r>
            <a:br>
              <a:rPr lang="en-US" dirty="0" smtClean="0"/>
            </a:br>
            <a:r>
              <a:rPr lang="en-US" dirty="0" smtClean="0"/>
              <a:t>existing techniques</a:t>
            </a:r>
            <a:endParaRPr lang="en-US" dirty="0"/>
          </a:p>
        </p:txBody>
      </p:sp>
      <p:sp>
        <p:nvSpPr>
          <p:cNvPr id="5" name="Content Placeholder 4"/>
          <p:cNvSpPr>
            <a:spLocks noGrp="1"/>
          </p:cNvSpPr>
          <p:nvPr>
            <p:ph idx="1"/>
          </p:nvPr>
        </p:nvSpPr>
        <p:spPr/>
        <p:txBody>
          <a:bodyPr>
            <a:normAutofit/>
          </a:bodyPr>
          <a:lstStyle/>
          <a:p>
            <a:endParaRPr lang="en-US" sz="3600" dirty="0" smtClean="0"/>
          </a:p>
          <a:p>
            <a:r>
              <a:rPr lang="en-US" sz="3600" dirty="0" smtClean="0"/>
              <a:t>Miss Structural XBIs</a:t>
            </a:r>
          </a:p>
          <a:p>
            <a:endParaRPr lang="en-US" sz="3600" dirty="0" smtClean="0"/>
          </a:p>
          <a:p>
            <a:r>
              <a:rPr lang="en-US" sz="3600" dirty="0" smtClean="0"/>
              <a:t>Focus </a:t>
            </a:r>
            <a:r>
              <a:rPr lang="en-US" sz="3600" dirty="0"/>
              <a:t>on symptoms rather than </a:t>
            </a:r>
            <a:r>
              <a:rPr lang="en-US" sz="3600" dirty="0" smtClean="0"/>
              <a:t>causes</a:t>
            </a:r>
          </a:p>
          <a:p>
            <a:pPr lvl="1"/>
            <a:r>
              <a:rPr lang="en-US" sz="2800" dirty="0" smtClean="0"/>
              <a:t> </a:t>
            </a:r>
            <a:r>
              <a:rPr lang="en-US" sz="3200" dirty="0" smtClean="0"/>
              <a:t>Duplicate reports</a:t>
            </a:r>
            <a:endParaRPr lang="en-US" sz="4000" dirty="0" smtClean="0"/>
          </a:p>
          <a:p>
            <a:pPr lvl="1"/>
            <a:r>
              <a:rPr lang="en-US" sz="2800" dirty="0" smtClean="0"/>
              <a:t> </a:t>
            </a:r>
            <a:r>
              <a:rPr lang="en-US" sz="3200" dirty="0" smtClean="0"/>
              <a:t>Low Precision</a:t>
            </a:r>
            <a:endParaRPr lang="en-US" sz="4000" dirty="0" smtClean="0"/>
          </a:p>
        </p:txBody>
      </p:sp>
    </p:spTree>
    <p:extLst>
      <p:ext uri="{BB962C8B-B14F-4D97-AF65-F5344CB8AC3E}">
        <p14:creationId xmlns:p14="http://schemas.microsoft.com/office/powerpoint/2010/main" val="3445494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600200"/>
          </a:xfrm>
        </p:spPr>
        <p:txBody>
          <a:bodyPr/>
          <a:lstStyle/>
          <a:p>
            <a:r>
              <a:rPr lang="en-US" dirty="0" smtClean="0"/>
              <a:t>Comprehensive</a:t>
            </a:r>
            <a:br>
              <a:rPr lang="en-US" dirty="0" smtClean="0"/>
            </a:br>
            <a:r>
              <a:rPr lang="en-US" dirty="0" smtClean="0"/>
              <a:t>XBI Detection</a:t>
            </a:r>
            <a:endParaRPr lang="en-US" dirty="0"/>
          </a:p>
        </p:txBody>
      </p:sp>
      <p:sp>
        <p:nvSpPr>
          <p:cNvPr id="3" name="Content Placeholder 2"/>
          <p:cNvSpPr>
            <a:spLocks noGrp="1"/>
          </p:cNvSpPr>
          <p:nvPr>
            <p:ph idx="1"/>
          </p:nvPr>
        </p:nvSpPr>
        <p:spPr>
          <a:xfrm>
            <a:off x="218975" y="1742252"/>
            <a:ext cx="8530919" cy="4525963"/>
          </a:xfrm>
        </p:spPr>
        <p:txBody>
          <a:bodyPr>
            <a:normAutofit/>
          </a:bodyPr>
          <a:lstStyle/>
          <a:p>
            <a:pPr>
              <a:spcBef>
                <a:spcPts val="0"/>
              </a:spcBef>
            </a:pPr>
            <a:r>
              <a:rPr lang="en-US" sz="3600" b="1" dirty="0"/>
              <a:t>Behavioral </a:t>
            </a:r>
            <a:r>
              <a:rPr lang="en-US" sz="3600" b="1" dirty="0" smtClean="0"/>
              <a:t>XBIs</a:t>
            </a:r>
          </a:p>
          <a:p>
            <a:pPr>
              <a:spcBef>
                <a:spcPts val="0"/>
              </a:spcBef>
            </a:pPr>
            <a:endParaRPr lang="en-US" sz="3600" dirty="0" smtClean="0"/>
          </a:p>
          <a:p>
            <a:pPr>
              <a:spcBef>
                <a:spcPts val="0"/>
              </a:spcBef>
            </a:pPr>
            <a:r>
              <a:rPr lang="en-US" sz="3600" b="1" dirty="0" smtClean="0"/>
              <a:t>Content XBIs</a:t>
            </a:r>
          </a:p>
          <a:p>
            <a:pPr>
              <a:spcBef>
                <a:spcPts val="0"/>
              </a:spcBef>
            </a:pPr>
            <a:endParaRPr lang="en-US" sz="3200" dirty="0" smtClean="0"/>
          </a:p>
          <a:p>
            <a:pPr>
              <a:spcBef>
                <a:spcPts val="0"/>
              </a:spcBef>
            </a:pPr>
            <a:r>
              <a:rPr lang="en-US" sz="3600" b="1" dirty="0"/>
              <a:t>Structural XBIs</a:t>
            </a:r>
            <a:endParaRPr lang="en-US" sz="3200" dirty="0"/>
          </a:p>
        </p:txBody>
      </p:sp>
      <p:grpSp>
        <p:nvGrpSpPr>
          <p:cNvPr id="8" name="Group 7"/>
          <p:cNvGrpSpPr/>
          <p:nvPr/>
        </p:nvGrpSpPr>
        <p:grpSpPr>
          <a:xfrm>
            <a:off x="3328074" y="2539200"/>
            <a:ext cx="1997543" cy="1200329"/>
            <a:chOff x="3301102" y="4422379"/>
            <a:chExt cx="1997543" cy="1200329"/>
          </a:xfrm>
        </p:grpSpPr>
        <p:sp>
          <p:nvSpPr>
            <p:cNvPr id="5" name="Rectangle 4"/>
            <p:cNvSpPr/>
            <p:nvPr/>
          </p:nvSpPr>
          <p:spPr>
            <a:xfrm>
              <a:off x="3301102" y="4422379"/>
              <a:ext cx="1997543" cy="1200329"/>
            </a:xfrm>
            <a:prstGeom prst="rect">
              <a:avLst/>
            </a:prstGeom>
          </p:spPr>
          <p:txBody>
            <a:bodyPr wrap="square">
              <a:spAutoFit/>
            </a:bodyPr>
            <a:lstStyle/>
            <a:p>
              <a:pPr lvl="1">
                <a:spcBef>
                  <a:spcPts val="0"/>
                </a:spcBef>
              </a:pPr>
              <a:r>
                <a:rPr lang="en-US" sz="3600" b="1" dirty="0" smtClean="0">
                  <a:latin typeface="Century Gothic"/>
                  <a:cs typeface="Century Gothic"/>
                </a:rPr>
                <a:t>Text</a:t>
              </a:r>
            </a:p>
            <a:p>
              <a:pPr lvl="1">
                <a:spcBef>
                  <a:spcPts val="0"/>
                </a:spcBef>
              </a:pPr>
              <a:r>
                <a:rPr lang="en-US" sz="3600" b="1" dirty="0" smtClean="0">
                  <a:latin typeface="Century Gothic"/>
                  <a:cs typeface="Century Gothic"/>
                </a:rPr>
                <a:t>Visual</a:t>
              </a:r>
              <a:endParaRPr lang="en-US" sz="3600" b="1" dirty="0">
                <a:latin typeface="Century Gothic"/>
                <a:cs typeface="Century Gothic"/>
              </a:endParaRPr>
            </a:p>
          </p:txBody>
        </p:sp>
        <p:sp>
          <p:nvSpPr>
            <p:cNvPr id="7" name="Left Brace 6"/>
            <p:cNvSpPr/>
            <p:nvPr/>
          </p:nvSpPr>
          <p:spPr>
            <a:xfrm>
              <a:off x="3514185" y="4620356"/>
              <a:ext cx="186110" cy="821824"/>
            </a:xfrm>
            <a:prstGeom prst="leftBrac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317234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8" name="Picture 7" descr="image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876" y="1849474"/>
            <a:ext cx="4182254" cy="4050009"/>
          </a:xfrm>
          <a:prstGeom prst="rect">
            <a:avLst/>
          </a:prstGeom>
        </p:spPr>
      </p:pic>
      <p:sp>
        <p:nvSpPr>
          <p:cNvPr id="4" name="Rectangle 3"/>
          <p:cNvSpPr/>
          <p:nvPr/>
        </p:nvSpPr>
        <p:spPr>
          <a:xfrm>
            <a:off x="3076281" y="2885061"/>
            <a:ext cx="1384954" cy="535043"/>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4706631" y="2885061"/>
            <a:ext cx="1302942" cy="535043"/>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18299" y="5290927"/>
            <a:ext cx="774546" cy="424422"/>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662199" y="5290927"/>
            <a:ext cx="1885821" cy="424422"/>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776243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endParaRPr lang="en-US" dirty="0"/>
          </a:p>
        </p:txBody>
      </p:sp>
      <p:sp>
        <p:nvSpPr>
          <p:cNvPr id="5" name="Rectangle 4"/>
          <p:cNvSpPr/>
          <p:nvPr/>
        </p:nvSpPr>
        <p:spPr>
          <a:xfrm>
            <a:off x="375995" y="1044472"/>
            <a:ext cx="8480786" cy="5715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image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781" y="1123921"/>
            <a:ext cx="2410327" cy="2334111"/>
          </a:xfrm>
          <a:prstGeom prst="rect">
            <a:avLst/>
          </a:prstGeom>
        </p:spPr>
      </p:pic>
      <p:pic>
        <p:nvPicPr>
          <p:cNvPr id="16" name="Picture 15" descr="imag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32" y="3734548"/>
            <a:ext cx="2410327" cy="2334111"/>
          </a:xfrm>
          <a:prstGeom prst="rect">
            <a:avLst/>
          </a:prstGeom>
        </p:spPr>
      </p:pic>
      <p:pic>
        <p:nvPicPr>
          <p:cNvPr id="19" name="Picture 18" descr="image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059" y="3734548"/>
            <a:ext cx="2410327" cy="2705664"/>
          </a:xfrm>
          <a:prstGeom prst="rect">
            <a:avLst/>
          </a:prstGeom>
        </p:spPr>
      </p:pic>
      <p:sp>
        <p:nvSpPr>
          <p:cNvPr id="20" name="Rectangle 19"/>
          <p:cNvSpPr/>
          <p:nvPr/>
        </p:nvSpPr>
        <p:spPr>
          <a:xfrm>
            <a:off x="3776920" y="1714960"/>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4706124" y="1714960"/>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4" name="Freeform 53"/>
          <p:cNvSpPr/>
          <p:nvPr/>
        </p:nvSpPr>
        <p:spPr>
          <a:xfrm rot="10800000">
            <a:off x="1873534" y="2022097"/>
            <a:ext cx="1601144" cy="171245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09BF5B"/>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rot="10800000">
            <a:off x="2200470" y="2290975"/>
            <a:ext cx="1274206" cy="1443571"/>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FF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rot="10800000" flipH="1">
            <a:off x="5846044" y="2022905"/>
            <a:ext cx="1601144" cy="171245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09BF5B"/>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rot="10800000" flipH="1">
            <a:off x="5833592" y="2291783"/>
            <a:ext cx="1274206" cy="1443571"/>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FF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6" name="Group 25"/>
          <p:cNvGrpSpPr/>
          <p:nvPr/>
        </p:nvGrpSpPr>
        <p:grpSpPr>
          <a:xfrm>
            <a:off x="3065334" y="3405050"/>
            <a:ext cx="3152043" cy="1915145"/>
            <a:chOff x="3065334" y="3405050"/>
            <a:chExt cx="3152043" cy="1915145"/>
          </a:xfrm>
        </p:grpSpPr>
        <p:sp>
          <p:nvSpPr>
            <p:cNvPr id="23" name="Freeform 22"/>
            <p:cNvSpPr/>
            <p:nvPr/>
          </p:nvSpPr>
          <p:spPr>
            <a:xfrm>
              <a:off x="3065334" y="3405050"/>
              <a:ext cx="821071" cy="93064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FF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3065334" y="3405050"/>
              <a:ext cx="1094762" cy="117063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09BF5B"/>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3087229" y="4587501"/>
              <a:ext cx="3120072" cy="492702"/>
            </a:xfrm>
            <a:custGeom>
              <a:avLst/>
              <a:gdLst>
                <a:gd name="connsiteX0" fmla="*/ 0 w 3120072"/>
                <a:gd name="connsiteY0" fmla="*/ 481753 h 492702"/>
                <a:gd name="connsiteX1" fmla="*/ 1598353 w 3120072"/>
                <a:gd name="connsiteY1" fmla="*/ 10 h 492702"/>
                <a:gd name="connsiteX2" fmla="*/ 3120072 w 3120072"/>
                <a:gd name="connsiteY2" fmla="*/ 492702 h 492702"/>
              </a:gdLst>
              <a:ahLst/>
              <a:cxnLst>
                <a:cxn ang="0">
                  <a:pos x="connsiteX0" y="connsiteY0"/>
                </a:cxn>
                <a:cxn ang="0">
                  <a:pos x="connsiteX1" y="connsiteY1"/>
                </a:cxn>
                <a:cxn ang="0">
                  <a:pos x="connsiteX2" y="connsiteY2"/>
                </a:cxn>
              </a:cxnLst>
              <a:rect l="l" t="t" r="r" b="b"/>
              <a:pathLst>
                <a:path w="3120072" h="492702">
                  <a:moveTo>
                    <a:pt x="0" y="481753"/>
                  </a:moveTo>
                  <a:cubicBezTo>
                    <a:pt x="539170" y="239969"/>
                    <a:pt x="1078341" y="-1815"/>
                    <a:pt x="1598353" y="10"/>
                  </a:cubicBezTo>
                  <a:cubicBezTo>
                    <a:pt x="2118365" y="1835"/>
                    <a:pt x="3120072" y="492702"/>
                    <a:pt x="3120072" y="492702"/>
                  </a:cubicBezTo>
                </a:path>
              </a:pathLst>
            </a:custGeom>
            <a:ln w="57150" cmpd="sng">
              <a:solidFill>
                <a:srgbClr val="09BF5B"/>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097305" y="4827493"/>
              <a:ext cx="3120072" cy="492702"/>
            </a:xfrm>
            <a:custGeom>
              <a:avLst/>
              <a:gdLst>
                <a:gd name="connsiteX0" fmla="*/ 0 w 3120072"/>
                <a:gd name="connsiteY0" fmla="*/ 481753 h 492702"/>
                <a:gd name="connsiteX1" fmla="*/ 1598353 w 3120072"/>
                <a:gd name="connsiteY1" fmla="*/ 10 h 492702"/>
                <a:gd name="connsiteX2" fmla="*/ 3120072 w 3120072"/>
                <a:gd name="connsiteY2" fmla="*/ 492702 h 492702"/>
              </a:gdLst>
              <a:ahLst/>
              <a:cxnLst>
                <a:cxn ang="0">
                  <a:pos x="connsiteX0" y="connsiteY0"/>
                </a:cxn>
                <a:cxn ang="0">
                  <a:pos x="connsiteX1" y="connsiteY1"/>
                </a:cxn>
                <a:cxn ang="0">
                  <a:pos x="connsiteX2" y="connsiteY2"/>
                </a:cxn>
              </a:cxnLst>
              <a:rect l="l" t="t" r="r" b="b"/>
              <a:pathLst>
                <a:path w="3120072" h="492702">
                  <a:moveTo>
                    <a:pt x="0" y="481753"/>
                  </a:moveTo>
                  <a:cubicBezTo>
                    <a:pt x="539170" y="239969"/>
                    <a:pt x="1078341" y="-1815"/>
                    <a:pt x="1598353" y="10"/>
                  </a:cubicBezTo>
                  <a:cubicBezTo>
                    <a:pt x="2118365" y="1835"/>
                    <a:pt x="3120072" y="492702"/>
                    <a:pt x="3120072" y="492702"/>
                  </a:cubicBezTo>
                </a:path>
              </a:pathLst>
            </a:custGeom>
            <a:ln w="57150" cmpd="sng">
              <a:solidFill>
                <a:srgbClr val="FF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3076282" y="3405050"/>
            <a:ext cx="3141096" cy="2899665"/>
            <a:chOff x="3076282" y="3405050"/>
            <a:chExt cx="3141096" cy="2899665"/>
          </a:xfrm>
        </p:grpSpPr>
        <p:sp>
          <p:nvSpPr>
            <p:cNvPr id="51" name="Freeform 50"/>
            <p:cNvSpPr/>
            <p:nvPr/>
          </p:nvSpPr>
          <p:spPr>
            <a:xfrm flipH="1">
              <a:off x="5419072" y="3405050"/>
              <a:ext cx="783882" cy="93064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FF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flipH="1">
              <a:off x="5123485" y="3447083"/>
              <a:ext cx="1078601" cy="117063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09BF5B"/>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Freeform 79"/>
            <p:cNvSpPr/>
            <p:nvPr/>
          </p:nvSpPr>
          <p:spPr>
            <a:xfrm flipV="1">
              <a:off x="3076282" y="5572021"/>
              <a:ext cx="3120072" cy="492702"/>
            </a:xfrm>
            <a:custGeom>
              <a:avLst/>
              <a:gdLst>
                <a:gd name="connsiteX0" fmla="*/ 0 w 3120072"/>
                <a:gd name="connsiteY0" fmla="*/ 481753 h 492702"/>
                <a:gd name="connsiteX1" fmla="*/ 1598353 w 3120072"/>
                <a:gd name="connsiteY1" fmla="*/ 10 h 492702"/>
                <a:gd name="connsiteX2" fmla="*/ 3120072 w 3120072"/>
                <a:gd name="connsiteY2" fmla="*/ 492702 h 492702"/>
              </a:gdLst>
              <a:ahLst/>
              <a:cxnLst>
                <a:cxn ang="0">
                  <a:pos x="connsiteX0" y="connsiteY0"/>
                </a:cxn>
                <a:cxn ang="0">
                  <a:pos x="connsiteX1" y="connsiteY1"/>
                </a:cxn>
                <a:cxn ang="0">
                  <a:pos x="connsiteX2" y="connsiteY2"/>
                </a:cxn>
              </a:cxnLst>
              <a:rect l="l" t="t" r="r" b="b"/>
              <a:pathLst>
                <a:path w="3120072" h="492702">
                  <a:moveTo>
                    <a:pt x="0" y="481753"/>
                  </a:moveTo>
                  <a:cubicBezTo>
                    <a:pt x="539170" y="239969"/>
                    <a:pt x="1078341" y="-1815"/>
                    <a:pt x="1598353" y="10"/>
                  </a:cubicBezTo>
                  <a:cubicBezTo>
                    <a:pt x="2118365" y="1835"/>
                    <a:pt x="3120072" y="492702"/>
                    <a:pt x="3120072" y="492702"/>
                  </a:cubicBezTo>
                </a:path>
              </a:pathLst>
            </a:custGeom>
            <a:ln w="57150" cmpd="sng">
              <a:solidFill>
                <a:srgbClr val="FF0000"/>
              </a:solidFill>
              <a:prstDash val="sysDash"/>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V="1">
              <a:off x="3097306" y="5812013"/>
              <a:ext cx="3120072" cy="492702"/>
            </a:xfrm>
            <a:custGeom>
              <a:avLst/>
              <a:gdLst>
                <a:gd name="connsiteX0" fmla="*/ 0 w 3120072"/>
                <a:gd name="connsiteY0" fmla="*/ 481753 h 492702"/>
                <a:gd name="connsiteX1" fmla="*/ 1598353 w 3120072"/>
                <a:gd name="connsiteY1" fmla="*/ 10 h 492702"/>
                <a:gd name="connsiteX2" fmla="*/ 3120072 w 3120072"/>
                <a:gd name="connsiteY2" fmla="*/ 492702 h 492702"/>
              </a:gdLst>
              <a:ahLst/>
              <a:cxnLst>
                <a:cxn ang="0">
                  <a:pos x="connsiteX0" y="connsiteY0"/>
                </a:cxn>
                <a:cxn ang="0">
                  <a:pos x="connsiteX1" y="connsiteY1"/>
                </a:cxn>
                <a:cxn ang="0">
                  <a:pos x="connsiteX2" y="connsiteY2"/>
                </a:cxn>
              </a:cxnLst>
              <a:rect l="l" t="t" r="r" b="b"/>
              <a:pathLst>
                <a:path w="3120072" h="492702">
                  <a:moveTo>
                    <a:pt x="0" y="481753"/>
                  </a:moveTo>
                  <a:cubicBezTo>
                    <a:pt x="539170" y="239969"/>
                    <a:pt x="1078341" y="-1815"/>
                    <a:pt x="1598353" y="10"/>
                  </a:cubicBezTo>
                  <a:cubicBezTo>
                    <a:pt x="2118365" y="1835"/>
                    <a:pt x="3120072" y="492702"/>
                    <a:pt x="3120072" y="492702"/>
                  </a:cubicBezTo>
                </a:path>
              </a:pathLst>
            </a:custGeom>
            <a:ln w="57150" cmpd="sng">
              <a:solidFill>
                <a:srgbClr val="09BF5B"/>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9" name="Rectangle 88"/>
          <p:cNvSpPr/>
          <p:nvPr/>
        </p:nvSpPr>
        <p:spPr>
          <a:xfrm>
            <a:off x="3612714" y="3120382"/>
            <a:ext cx="448853" cy="214678"/>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p:nvPr/>
        </p:nvSpPr>
        <p:spPr>
          <a:xfrm>
            <a:off x="4105357" y="3120382"/>
            <a:ext cx="1083814" cy="21987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8" name="Group 27"/>
          <p:cNvGrpSpPr/>
          <p:nvPr/>
        </p:nvGrpSpPr>
        <p:grpSpPr>
          <a:xfrm>
            <a:off x="895063" y="4335690"/>
            <a:ext cx="1847367" cy="1608158"/>
            <a:chOff x="895063" y="4335690"/>
            <a:chExt cx="1847367" cy="1608158"/>
          </a:xfrm>
        </p:grpSpPr>
        <p:sp>
          <p:nvSpPr>
            <p:cNvPr id="86" name="Rectangle 85"/>
            <p:cNvSpPr/>
            <p:nvPr/>
          </p:nvSpPr>
          <p:spPr>
            <a:xfrm>
              <a:off x="1940561" y="4335690"/>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7" name="Rectangle 86"/>
            <p:cNvSpPr/>
            <p:nvPr/>
          </p:nvSpPr>
          <p:spPr>
            <a:xfrm>
              <a:off x="1038821" y="4335690"/>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Rectangle 90"/>
            <p:cNvSpPr/>
            <p:nvPr/>
          </p:nvSpPr>
          <p:spPr>
            <a:xfrm>
              <a:off x="895063" y="5723973"/>
              <a:ext cx="448853" cy="214678"/>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a:off x="1387706" y="5723973"/>
              <a:ext cx="1083814" cy="21987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a:off x="6357899" y="4328177"/>
            <a:ext cx="1858315" cy="1993256"/>
            <a:chOff x="6357899" y="4328177"/>
            <a:chExt cx="1858315" cy="1993256"/>
          </a:xfrm>
        </p:grpSpPr>
        <p:sp>
          <p:nvSpPr>
            <p:cNvPr id="85" name="Rectangle 84"/>
            <p:cNvSpPr/>
            <p:nvPr/>
          </p:nvSpPr>
          <p:spPr>
            <a:xfrm>
              <a:off x="7414345" y="4328177"/>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8" name="Rectangle 87"/>
            <p:cNvSpPr/>
            <p:nvPr/>
          </p:nvSpPr>
          <p:spPr>
            <a:xfrm>
              <a:off x="6502010" y="4335690"/>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3" name="Rectangle 92"/>
            <p:cNvSpPr/>
            <p:nvPr/>
          </p:nvSpPr>
          <p:spPr>
            <a:xfrm>
              <a:off x="6357899" y="6101558"/>
              <a:ext cx="448853" cy="214678"/>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4" name="Rectangle 93"/>
            <p:cNvSpPr/>
            <p:nvPr/>
          </p:nvSpPr>
          <p:spPr>
            <a:xfrm>
              <a:off x="6850542" y="6101558"/>
              <a:ext cx="1083814" cy="21987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37" name="Picture 36" descr="Firefox-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171" y="1175088"/>
            <a:ext cx="901519" cy="901519"/>
          </a:xfrm>
          <a:prstGeom prst="rect">
            <a:avLst/>
          </a:prstGeom>
        </p:spPr>
      </p:pic>
    </p:spTree>
    <p:extLst>
      <p:ext uri="{BB962C8B-B14F-4D97-AF65-F5344CB8AC3E}">
        <p14:creationId xmlns:p14="http://schemas.microsoft.com/office/powerpoint/2010/main" val="3953140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right)">
                                      <p:cBhvr>
                                        <p:cTn id="11" dur="500"/>
                                        <p:tgtEl>
                                          <p:spTgt spid="55"/>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right)">
                                      <p:cBhvr>
                                        <p:cTn id="36" dur="500"/>
                                        <p:tgtEl>
                                          <p:spTgt spid="5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6" grpId="0" animBg="1"/>
      <p:bldP spid="54" grpId="0" animBg="1"/>
      <p:bldP spid="55" grpId="0" animBg="1"/>
      <p:bldP spid="56" grpId="0" animBg="1"/>
      <p:bldP spid="57" grpId="0" animBg="1"/>
      <p:bldP spid="89" grpId="0" animBg="1"/>
      <p:bldP spid="9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endParaRPr lang="en-US" dirty="0"/>
          </a:p>
        </p:txBody>
      </p:sp>
      <p:sp>
        <p:nvSpPr>
          <p:cNvPr id="5" name="Rectangle 4"/>
          <p:cNvSpPr/>
          <p:nvPr/>
        </p:nvSpPr>
        <p:spPr>
          <a:xfrm>
            <a:off x="375995" y="1044472"/>
            <a:ext cx="8480786" cy="5715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14" descr="Firefox-2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71" y="1175088"/>
            <a:ext cx="901519" cy="901519"/>
          </a:xfrm>
          <a:prstGeom prst="rect">
            <a:avLst/>
          </a:prstGeom>
        </p:spPr>
      </p:pic>
      <p:pic>
        <p:nvPicPr>
          <p:cNvPr id="8" name="Picture 7" descr="image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781" y="1123921"/>
            <a:ext cx="2410327" cy="2334111"/>
          </a:xfrm>
          <a:prstGeom prst="rect">
            <a:avLst/>
          </a:prstGeom>
        </p:spPr>
      </p:pic>
      <p:pic>
        <p:nvPicPr>
          <p:cNvPr id="16" name="Picture 15" descr="image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32" y="3734548"/>
            <a:ext cx="2410327" cy="2334111"/>
          </a:xfrm>
          <a:prstGeom prst="rect">
            <a:avLst/>
          </a:prstGeom>
        </p:spPr>
      </p:pic>
      <p:pic>
        <p:nvPicPr>
          <p:cNvPr id="19" name="Picture 18" descr="image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059" y="3734548"/>
            <a:ext cx="2410327" cy="2705664"/>
          </a:xfrm>
          <a:prstGeom prst="rect">
            <a:avLst/>
          </a:prstGeom>
        </p:spPr>
      </p:pic>
      <p:sp>
        <p:nvSpPr>
          <p:cNvPr id="20" name="Rectangle 19"/>
          <p:cNvSpPr/>
          <p:nvPr/>
        </p:nvSpPr>
        <p:spPr>
          <a:xfrm>
            <a:off x="3776920" y="1714960"/>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4706124" y="1714960"/>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4" name="Freeform 53"/>
          <p:cNvSpPr/>
          <p:nvPr/>
        </p:nvSpPr>
        <p:spPr>
          <a:xfrm rot="10800000">
            <a:off x="1873534" y="2022097"/>
            <a:ext cx="1601144" cy="171245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09BF5B"/>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rot="10800000" flipH="1">
            <a:off x="5846044" y="2022905"/>
            <a:ext cx="1601144" cy="171245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09BF5B"/>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3065334" y="3405050"/>
            <a:ext cx="1094762" cy="117063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09BF5B"/>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3087229" y="4587501"/>
            <a:ext cx="3120072" cy="492702"/>
          </a:xfrm>
          <a:custGeom>
            <a:avLst/>
            <a:gdLst>
              <a:gd name="connsiteX0" fmla="*/ 0 w 3120072"/>
              <a:gd name="connsiteY0" fmla="*/ 481753 h 492702"/>
              <a:gd name="connsiteX1" fmla="*/ 1598353 w 3120072"/>
              <a:gd name="connsiteY1" fmla="*/ 10 h 492702"/>
              <a:gd name="connsiteX2" fmla="*/ 3120072 w 3120072"/>
              <a:gd name="connsiteY2" fmla="*/ 492702 h 492702"/>
            </a:gdLst>
            <a:ahLst/>
            <a:cxnLst>
              <a:cxn ang="0">
                <a:pos x="connsiteX0" y="connsiteY0"/>
              </a:cxn>
              <a:cxn ang="0">
                <a:pos x="connsiteX1" y="connsiteY1"/>
              </a:cxn>
              <a:cxn ang="0">
                <a:pos x="connsiteX2" y="connsiteY2"/>
              </a:cxn>
            </a:cxnLst>
            <a:rect l="l" t="t" r="r" b="b"/>
            <a:pathLst>
              <a:path w="3120072" h="492702">
                <a:moveTo>
                  <a:pt x="0" y="481753"/>
                </a:moveTo>
                <a:cubicBezTo>
                  <a:pt x="539170" y="239969"/>
                  <a:pt x="1078341" y="-1815"/>
                  <a:pt x="1598353" y="10"/>
                </a:cubicBezTo>
                <a:cubicBezTo>
                  <a:pt x="2118365" y="1835"/>
                  <a:pt x="3120072" y="492702"/>
                  <a:pt x="3120072" y="492702"/>
                </a:cubicBezTo>
              </a:path>
            </a:pathLst>
          </a:custGeom>
          <a:ln w="57150" cmpd="sng">
            <a:solidFill>
              <a:srgbClr val="09BF5B"/>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flipH="1">
            <a:off x="5123485" y="3447083"/>
            <a:ext cx="1078601" cy="117063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09BF5B"/>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2"/>
          <p:cNvGrpSpPr/>
          <p:nvPr/>
        </p:nvGrpSpPr>
        <p:grpSpPr>
          <a:xfrm>
            <a:off x="2200470" y="2290975"/>
            <a:ext cx="4907328" cy="3773748"/>
            <a:chOff x="2200470" y="2290975"/>
            <a:chExt cx="4907328" cy="3773748"/>
          </a:xfrm>
        </p:grpSpPr>
        <p:sp>
          <p:nvSpPr>
            <p:cNvPr id="55" name="Freeform 54"/>
            <p:cNvSpPr/>
            <p:nvPr/>
          </p:nvSpPr>
          <p:spPr>
            <a:xfrm rot="10800000">
              <a:off x="2200470" y="2290975"/>
              <a:ext cx="1274206" cy="1443571"/>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FF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rot="10800000" flipH="1">
              <a:off x="5833592" y="2291783"/>
              <a:ext cx="1274206" cy="1443571"/>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FF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3065334" y="3405050"/>
              <a:ext cx="821071" cy="93064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FF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097305" y="4827493"/>
              <a:ext cx="3120072" cy="492702"/>
            </a:xfrm>
            <a:custGeom>
              <a:avLst/>
              <a:gdLst>
                <a:gd name="connsiteX0" fmla="*/ 0 w 3120072"/>
                <a:gd name="connsiteY0" fmla="*/ 481753 h 492702"/>
                <a:gd name="connsiteX1" fmla="*/ 1598353 w 3120072"/>
                <a:gd name="connsiteY1" fmla="*/ 10 h 492702"/>
                <a:gd name="connsiteX2" fmla="*/ 3120072 w 3120072"/>
                <a:gd name="connsiteY2" fmla="*/ 492702 h 492702"/>
              </a:gdLst>
              <a:ahLst/>
              <a:cxnLst>
                <a:cxn ang="0">
                  <a:pos x="connsiteX0" y="connsiteY0"/>
                </a:cxn>
                <a:cxn ang="0">
                  <a:pos x="connsiteX1" y="connsiteY1"/>
                </a:cxn>
                <a:cxn ang="0">
                  <a:pos x="connsiteX2" y="connsiteY2"/>
                </a:cxn>
              </a:cxnLst>
              <a:rect l="l" t="t" r="r" b="b"/>
              <a:pathLst>
                <a:path w="3120072" h="492702">
                  <a:moveTo>
                    <a:pt x="0" y="481753"/>
                  </a:moveTo>
                  <a:cubicBezTo>
                    <a:pt x="539170" y="239969"/>
                    <a:pt x="1078341" y="-1815"/>
                    <a:pt x="1598353" y="10"/>
                  </a:cubicBezTo>
                  <a:cubicBezTo>
                    <a:pt x="2118365" y="1835"/>
                    <a:pt x="3120072" y="492702"/>
                    <a:pt x="3120072" y="492702"/>
                  </a:cubicBezTo>
                </a:path>
              </a:pathLst>
            </a:custGeom>
            <a:ln w="57150" cmpd="sng">
              <a:solidFill>
                <a:srgbClr val="FF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50"/>
            <p:cNvSpPr/>
            <p:nvPr/>
          </p:nvSpPr>
          <p:spPr>
            <a:xfrm flipH="1">
              <a:off x="5419072" y="3405050"/>
              <a:ext cx="783882" cy="930640"/>
            </a:xfrm>
            <a:custGeom>
              <a:avLst/>
              <a:gdLst>
                <a:gd name="connsiteX0" fmla="*/ 0 w 930547"/>
                <a:gd name="connsiteY0" fmla="*/ 832102 h 832102"/>
                <a:gd name="connsiteX1" fmla="*/ 722543 w 930547"/>
                <a:gd name="connsiteY1" fmla="*/ 624076 h 832102"/>
                <a:gd name="connsiteX2" fmla="*/ 930547 w 930547"/>
                <a:gd name="connsiteY2" fmla="*/ 0 h 832102"/>
              </a:gdLst>
              <a:ahLst/>
              <a:cxnLst>
                <a:cxn ang="0">
                  <a:pos x="connsiteX0" y="connsiteY0"/>
                </a:cxn>
                <a:cxn ang="0">
                  <a:pos x="connsiteX1" y="connsiteY1"/>
                </a:cxn>
                <a:cxn ang="0">
                  <a:pos x="connsiteX2" y="connsiteY2"/>
                </a:cxn>
              </a:cxnLst>
              <a:rect l="l" t="t" r="r" b="b"/>
              <a:pathLst>
                <a:path w="930547" h="832102">
                  <a:moveTo>
                    <a:pt x="0" y="832102"/>
                  </a:moveTo>
                  <a:cubicBezTo>
                    <a:pt x="283726" y="797431"/>
                    <a:pt x="567452" y="762760"/>
                    <a:pt x="722543" y="624076"/>
                  </a:cubicBezTo>
                  <a:cubicBezTo>
                    <a:pt x="877634" y="485392"/>
                    <a:pt x="930547" y="0"/>
                    <a:pt x="930547" y="0"/>
                  </a:cubicBezTo>
                </a:path>
              </a:pathLst>
            </a:custGeom>
            <a:ln w="57150" cmpd="sng">
              <a:solidFill>
                <a:srgbClr val="FF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Freeform 79"/>
            <p:cNvSpPr/>
            <p:nvPr/>
          </p:nvSpPr>
          <p:spPr>
            <a:xfrm flipV="1">
              <a:off x="3076282" y="5572021"/>
              <a:ext cx="3120072" cy="492702"/>
            </a:xfrm>
            <a:custGeom>
              <a:avLst/>
              <a:gdLst>
                <a:gd name="connsiteX0" fmla="*/ 0 w 3120072"/>
                <a:gd name="connsiteY0" fmla="*/ 481753 h 492702"/>
                <a:gd name="connsiteX1" fmla="*/ 1598353 w 3120072"/>
                <a:gd name="connsiteY1" fmla="*/ 10 h 492702"/>
                <a:gd name="connsiteX2" fmla="*/ 3120072 w 3120072"/>
                <a:gd name="connsiteY2" fmla="*/ 492702 h 492702"/>
              </a:gdLst>
              <a:ahLst/>
              <a:cxnLst>
                <a:cxn ang="0">
                  <a:pos x="connsiteX0" y="connsiteY0"/>
                </a:cxn>
                <a:cxn ang="0">
                  <a:pos x="connsiteX1" y="connsiteY1"/>
                </a:cxn>
                <a:cxn ang="0">
                  <a:pos x="connsiteX2" y="connsiteY2"/>
                </a:cxn>
              </a:cxnLst>
              <a:rect l="l" t="t" r="r" b="b"/>
              <a:pathLst>
                <a:path w="3120072" h="492702">
                  <a:moveTo>
                    <a:pt x="0" y="481753"/>
                  </a:moveTo>
                  <a:cubicBezTo>
                    <a:pt x="539170" y="239969"/>
                    <a:pt x="1078341" y="-1815"/>
                    <a:pt x="1598353" y="10"/>
                  </a:cubicBezTo>
                  <a:cubicBezTo>
                    <a:pt x="2118365" y="1835"/>
                    <a:pt x="3120072" y="492702"/>
                    <a:pt x="3120072" y="492702"/>
                  </a:cubicBezTo>
                </a:path>
              </a:pathLst>
            </a:custGeom>
            <a:ln w="57150" cmpd="sng">
              <a:solidFill>
                <a:srgbClr val="FF0000"/>
              </a:solidFill>
              <a:prstDash val="sysDash"/>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4" name="Freeform 83"/>
          <p:cNvSpPr/>
          <p:nvPr/>
        </p:nvSpPr>
        <p:spPr>
          <a:xfrm flipV="1">
            <a:off x="3097306" y="5812013"/>
            <a:ext cx="3120072" cy="492702"/>
          </a:xfrm>
          <a:custGeom>
            <a:avLst/>
            <a:gdLst>
              <a:gd name="connsiteX0" fmla="*/ 0 w 3120072"/>
              <a:gd name="connsiteY0" fmla="*/ 481753 h 492702"/>
              <a:gd name="connsiteX1" fmla="*/ 1598353 w 3120072"/>
              <a:gd name="connsiteY1" fmla="*/ 10 h 492702"/>
              <a:gd name="connsiteX2" fmla="*/ 3120072 w 3120072"/>
              <a:gd name="connsiteY2" fmla="*/ 492702 h 492702"/>
            </a:gdLst>
            <a:ahLst/>
            <a:cxnLst>
              <a:cxn ang="0">
                <a:pos x="connsiteX0" y="connsiteY0"/>
              </a:cxn>
              <a:cxn ang="0">
                <a:pos x="connsiteX1" y="connsiteY1"/>
              </a:cxn>
              <a:cxn ang="0">
                <a:pos x="connsiteX2" y="connsiteY2"/>
              </a:cxn>
            </a:cxnLst>
            <a:rect l="l" t="t" r="r" b="b"/>
            <a:pathLst>
              <a:path w="3120072" h="492702">
                <a:moveTo>
                  <a:pt x="0" y="481753"/>
                </a:moveTo>
                <a:cubicBezTo>
                  <a:pt x="539170" y="239969"/>
                  <a:pt x="1078341" y="-1815"/>
                  <a:pt x="1598353" y="10"/>
                </a:cubicBezTo>
                <a:cubicBezTo>
                  <a:pt x="2118365" y="1835"/>
                  <a:pt x="3120072" y="492702"/>
                  <a:pt x="3120072" y="492702"/>
                </a:cubicBezTo>
              </a:path>
            </a:pathLst>
          </a:custGeom>
          <a:ln w="57150" cmpd="sng">
            <a:solidFill>
              <a:srgbClr val="09BF5B"/>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ectangle 88"/>
          <p:cNvSpPr/>
          <p:nvPr/>
        </p:nvSpPr>
        <p:spPr>
          <a:xfrm>
            <a:off x="3612714" y="3120382"/>
            <a:ext cx="448853" cy="214678"/>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p:nvPr/>
        </p:nvSpPr>
        <p:spPr>
          <a:xfrm>
            <a:off x="4105357" y="3120382"/>
            <a:ext cx="1083814" cy="21987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8" name="Group 27"/>
          <p:cNvGrpSpPr/>
          <p:nvPr/>
        </p:nvGrpSpPr>
        <p:grpSpPr>
          <a:xfrm>
            <a:off x="895063" y="4335690"/>
            <a:ext cx="1847367" cy="1608158"/>
            <a:chOff x="895063" y="4335690"/>
            <a:chExt cx="1847367" cy="1608158"/>
          </a:xfrm>
        </p:grpSpPr>
        <p:sp>
          <p:nvSpPr>
            <p:cNvPr id="86" name="Rectangle 85"/>
            <p:cNvSpPr/>
            <p:nvPr/>
          </p:nvSpPr>
          <p:spPr>
            <a:xfrm>
              <a:off x="1940561" y="4335690"/>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7" name="Rectangle 86"/>
            <p:cNvSpPr/>
            <p:nvPr/>
          </p:nvSpPr>
          <p:spPr>
            <a:xfrm>
              <a:off x="1038821" y="4335690"/>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Rectangle 90"/>
            <p:cNvSpPr/>
            <p:nvPr/>
          </p:nvSpPr>
          <p:spPr>
            <a:xfrm>
              <a:off x="895063" y="5723973"/>
              <a:ext cx="448853" cy="214678"/>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a:off x="1387706" y="5723973"/>
              <a:ext cx="1083814" cy="21987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a:off x="6357899" y="4328177"/>
            <a:ext cx="1858315" cy="1993256"/>
            <a:chOff x="6357899" y="4328177"/>
            <a:chExt cx="1858315" cy="1993256"/>
          </a:xfrm>
        </p:grpSpPr>
        <p:sp>
          <p:nvSpPr>
            <p:cNvPr id="85" name="Rectangle 84"/>
            <p:cNvSpPr/>
            <p:nvPr/>
          </p:nvSpPr>
          <p:spPr>
            <a:xfrm>
              <a:off x="7414345" y="4328177"/>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8" name="Rectangle 87"/>
            <p:cNvSpPr/>
            <p:nvPr/>
          </p:nvSpPr>
          <p:spPr>
            <a:xfrm>
              <a:off x="6502010" y="4335690"/>
              <a:ext cx="801869" cy="30713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3" name="Rectangle 92"/>
            <p:cNvSpPr/>
            <p:nvPr/>
          </p:nvSpPr>
          <p:spPr>
            <a:xfrm>
              <a:off x="6357899" y="6101558"/>
              <a:ext cx="448853" cy="214678"/>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4" name="Rectangle 93"/>
            <p:cNvSpPr/>
            <p:nvPr/>
          </p:nvSpPr>
          <p:spPr>
            <a:xfrm>
              <a:off x="6850542" y="6101558"/>
              <a:ext cx="1083814" cy="21987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37" name="Picture 36" descr="IE-25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1826" y="1175088"/>
            <a:ext cx="830298" cy="830298"/>
          </a:xfrm>
          <a:prstGeom prst="rect">
            <a:avLst/>
          </a:prstGeom>
        </p:spPr>
      </p:pic>
      <p:grpSp>
        <p:nvGrpSpPr>
          <p:cNvPr id="38" name="Group 37"/>
          <p:cNvGrpSpPr/>
          <p:nvPr/>
        </p:nvGrpSpPr>
        <p:grpSpPr>
          <a:xfrm>
            <a:off x="1087857" y="1432525"/>
            <a:ext cx="7128357" cy="3554718"/>
            <a:chOff x="904066" y="1741689"/>
            <a:chExt cx="7128357" cy="3554718"/>
          </a:xfrm>
        </p:grpSpPr>
        <p:pic>
          <p:nvPicPr>
            <p:cNvPr id="39" name="Picture 38"/>
            <p:cNvPicPr>
              <a:picLocks noChangeAspect="1"/>
            </p:cNvPicPr>
            <p:nvPr/>
          </p:nvPicPr>
          <p:blipFill>
            <a:blip r:embed="rId7"/>
            <a:stretch>
              <a:fillRect/>
            </a:stretch>
          </p:blipFill>
          <p:spPr>
            <a:xfrm>
              <a:off x="3580446" y="1741689"/>
              <a:ext cx="750531" cy="858450"/>
            </a:xfrm>
            <a:prstGeom prst="rect">
              <a:avLst/>
            </a:prstGeom>
          </p:spPr>
        </p:pic>
        <p:pic>
          <p:nvPicPr>
            <p:cNvPr id="40" name="Picture 39"/>
            <p:cNvPicPr>
              <a:picLocks noChangeAspect="1"/>
            </p:cNvPicPr>
            <p:nvPr/>
          </p:nvPicPr>
          <p:blipFill>
            <a:blip r:embed="rId7"/>
            <a:stretch>
              <a:fillRect/>
            </a:stretch>
          </p:blipFill>
          <p:spPr>
            <a:xfrm>
              <a:off x="4484750" y="1741689"/>
              <a:ext cx="750531" cy="858450"/>
            </a:xfrm>
            <a:prstGeom prst="rect">
              <a:avLst/>
            </a:prstGeom>
          </p:spPr>
        </p:pic>
        <p:pic>
          <p:nvPicPr>
            <p:cNvPr id="41" name="Picture 40"/>
            <p:cNvPicPr>
              <a:picLocks noChangeAspect="1"/>
            </p:cNvPicPr>
            <p:nvPr/>
          </p:nvPicPr>
          <p:blipFill>
            <a:blip r:embed="rId7"/>
            <a:stretch>
              <a:fillRect/>
            </a:stretch>
          </p:blipFill>
          <p:spPr>
            <a:xfrm>
              <a:off x="904066" y="4316965"/>
              <a:ext cx="772594" cy="883685"/>
            </a:xfrm>
            <a:prstGeom prst="rect">
              <a:avLst/>
            </a:prstGeom>
          </p:spPr>
        </p:pic>
        <p:pic>
          <p:nvPicPr>
            <p:cNvPr id="42" name="Picture 41"/>
            <p:cNvPicPr>
              <a:picLocks noChangeAspect="1"/>
            </p:cNvPicPr>
            <p:nvPr/>
          </p:nvPicPr>
          <p:blipFill>
            <a:blip r:embed="rId7"/>
            <a:stretch>
              <a:fillRect/>
            </a:stretch>
          </p:blipFill>
          <p:spPr>
            <a:xfrm>
              <a:off x="1756770" y="4347602"/>
              <a:ext cx="772594" cy="883685"/>
            </a:xfrm>
            <a:prstGeom prst="rect">
              <a:avLst/>
            </a:prstGeom>
          </p:spPr>
        </p:pic>
        <p:pic>
          <p:nvPicPr>
            <p:cNvPr id="43" name="Picture 42"/>
            <p:cNvPicPr>
              <a:picLocks noChangeAspect="1"/>
            </p:cNvPicPr>
            <p:nvPr/>
          </p:nvPicPr>
          <p:blipFill>
            <a:blip r:embed="rId7"/>
            <a:stretch>
              <a:fillRect/>
            </a:stretch>
          </p:blipFill>
          <p:spPr>
            <a:xfrm>
              <a:off x="6385798" y="4473281"/>
              <a:ext cx="719648" cy="823126"/>
            </a:xfrm>
            <a:prstGeom prst="rect">
              <a:avLst/>
            </a:prstGeom>
          </p:spPr>
        </p:pic>
        <p:pic>
          <p:nvPicPr>
            <p:cNvPr id="44" name="Picture 43"/>
            <p:cNvPicPr>
              <a:picLocks noChangeAspect="1"/>
            </p:cNvPicPr>
            <p:nvPr/>
          </p:nvPicPr>
          <p:blipFill>
            <a:blip r:embed="rId7"/>
            <a:stretch>
              <a:fillRect/>
            </a:stretch>
          </p:blipFill>
          <p:spPr>
            <a:xfrm>
              <a:off x="7312775" y="4473281"/>
              <a:ext cx="719648" cy="823126"/>
            </a:xfrm>
            <a:prstGeom prst="rect">
              <a:avLst/>
            </a:prstGeom>
          </p:spPr>
        </p:pic>
      </p:grpSp>
      <p:sp>
        <p:nvSpPr>
          <p:cNvPr id="45" name="Rounded Rectangle 44"/>
          <p:cNvSpPr/>
          <p:nvPr/>
        </p:nvSpPr>
        <p:spPr>
          <a:xfrm>
            <a:off x="6502010" y="2375208"/>
            <a:ext cx="2611299" cy="91400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smtClean="0"/>
              <a:t>Behavior XBI</a:t>
            </a:r>
          </a:p>
          <a:p>
            <a:pPr algn="ctr"/>
            <a:r>
              <a:rPr lang="en-US" sz="2800" b="1" dirty="0" smtClean="0"/>
              <a:t>9%</a:t>
            </a:r>
            <a:endParaRPr lang="en-US" sz="2800" b="1" dirty="0"/>
          </a:p>
        </p:txBody>
      </p:sp>
    </p:spTree>
    <p:extLst>
      <p:ext uri="{BB962C8B-B14F-4D97-AF65-F5344CB8AC3E}">
        <p14:creationId xmlns:p14="http://schemas.microsoft.com/office/powerpoint/2010/main" val="3965056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endParaRPr lang="en-US" dirty="0"/>
          </a:p>
        </p:txBody>
      </p:sp>
      <p:pic>
        <p:nvPicPr>
          <p:cNvPr id="4" name="Picture 3" descr="ff-pap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29" y="2255088"/>
            <a:ext cx="3222177" cy="3616989"/>
          </a:xfrm>
          <a:prstGeom prst="rect">
            <a:avLst/>
          </a:prstGeom>
        </p:spPr>
      </p:pic>
      <p:pic>
        <p:nvPicPr>
          <p:cNvPr id="7" name="Picture 6" descr="ie-pap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86" y="2255088"/>
            <a:ext cx="3181314" cy="4090262"/>
          </a:xfrm>
          <a:prstGeom prst="rect">
            <a:avLst/>
          </a:prstGeom>
        </p:spPr>
      </p:pic>
      <p:pic>
        <p:nvPicPr>
          <p:cNvPr id="8" name="Picture 7" descr="Firefox-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30" y="1685934"/>
            <a:ext cx="901519" cy="901519"/>
          </a:xfrm>
          <a:prstGeom prst="rect">
            <a:avLst/>
          </a:prstGeom>
        </p:spPr>
      </p:pic>
      <p:pic>
        <p:nvPicPr>
          <p:cNvPr id="9" name="Picture 8" descr="IE-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2584" y="1757155"/>
            <a:ext cx="830298" cy="830298"/>
          </a:xfrm>
          <a:prstGeom prst="rect">
            <a:avLst/>
          </a:prstGeom>
        </p:spPr>
      </p:pic>
      <p:grpSp>
        <p:nvGrpSpPr>
          <p:cNvPr id="29" name="Group 28"/>
          <p:cNvGrpSpPr/>
          <p:nvPr/>
        </p:nvGrpSpPr>
        <p:grpSpPr>
          <a:xfrm>
            <a:off x="838930" y="1364825"/>
            <a:ext cx="7695272" cy="1612679"/>
            <a:chOff x="838930" y="1364825"/>
            <a:chExt cx="7695272" cy="1612679"/>
          </a:xfrm>
        </p:grpSpPr>
        <p:sp>
          <p:nvSpPr>
            <p:cNvPr id="10" name="Rounded Rectangle 9"/>
            <p:cNvSpPr/>
            <p:nvPr/>
          </p:nvSpPr>
          <p:spPr>
            <a:xfrm>
              <a:off x="3311603" y="1364825"/>
              <a:ext cx="2611299" cy="91400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b="1" dirty="0" smtClean="0"/>
                <a:t>Content XBI</a:t>
              </a:r>
            </a:p>
            <a:p>
              <a:pPr algn="ctr"/>
              <a:r>
                <a:rPr lang="en-US" sz="2800" b="1" dirty="0" smtClean="0"/>
                <a:t>(Visual</a:t>
              </a:r>
              <a:r>
                <a:rPr lang="en-US" sz="2800" b="1" dirty="0"/>
                <a:t>) – </a:t>
              </a:r>
              <a:r>
                <a:rPr lang="en-US" sz="2800" b="1" dirty="0" smtClean="0"/>
                <a:t>30%</a:t>
              </a:r>
              <a:endParaRPr lang="en-US" sz="2800" b="1" dirty="0"/>
            </a:p>
          </p:txBody>
        </p:sp>
        <p:sp>
          <p:nvSpPr>
            <p:cNvPr id="13" name="Rectangle 12"/>
            <p:cNvSpPr/>
            <p:nvPr/>
          </p:nvSpPr>
          <p:spPr>
            <a:xfrm>
              <a:off x="5683607" y="2457129"/>
              <a:ext cx="2850595" cy="474807"/>
            </a:xfrm>
            <a:prstGeom prst="rect">
              <a:avLst/>
            </a:prstGeom>
            <a:noFill/>
            <a:ln w="57150" cmpd="sng"/>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Rectangle 13"/>
            <p:cNvSpPr/>
            <p:nvPr/>
          </p:nvSpPr>
          <p:spPr>
            <a:xfrm>
              <a:off x="838930" y="2502697"/>
              <a:ext cx="2850595" cy="474807"/>
            </a:xfrm>
            <a:prstGeom prst="rect">
              <a:avLst/>
            </a:prstGeom>
            <a:noFill/>
            <a:ln w="57150" cmpd="sng"/>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8" name="Straight Arrow Connector 17"/>
            <p:cNvCxnSpPr>
              <a:stCxn id="10" idx="1"/>
              <a:endCxn id="14" idx="0"/>
            </p:cNvCxnSpPr>
            <p:nvPr/>
          </p:nvCxnSpPr>
          <p:spPr>
            <a:xfrm flipH="1">
              <a:off x="2264228" y="1821827"/>
              <a:ext cx="1047375" cy="680870"/>
            </a:xfrm>
            <a:prstGeom prst="straightConnector1">
              <a:avLst/>
            </a:prstGeom>
            <a:ln w="57150" cmpd="sng">
              <a:tailEnd type="arrow"/>
            </a:ln>
          </p:spPr>
          <p:style>
            <a:lnRef idx="1">
              <a:schemeClr val="accent4"/>
            </a:lnRef>
            <a:fillRef idx="3">
              <a:schemeClr val="accent4"/>
            </a:fillRef>
            <a:effectRef idx="2">
              <a:schemeClr val="accent4"/>
            </a:effectRef>
            <a:fontRef idx="minor">
              <a:schemeClr val="lt1"/>
            </a:fontRef>
          </p:style>
        </p:cxnSp>
        <p:cxnSp>
          <p:nvCxnSpPr>
            <p:cNvPr id="19" name="Straight Arrow Connector 18"/>
            <p:cNvCxnSpPr>
              <a:stCxn id="10" idx="3"/>
            </p:cNvCxnSpPr>
            <p:nvPr/>
          </p:nvCxnSpPr>
          <p:spPr>
            <a:xfrm>
              <a:off x="5922902" y="1821827"/>
              <a:ext cx="973303" cy="635302"/>
            </a:xfrm>
            <a:prstGeom prst="straightConnector1">
              <a:avLst/>
            </a:prstGeom>
            <a:ln w="57150" cmpd="sng">
              <a:tailEnd type="arrow"/>
            </a:ln>
          </p:spPr>
          <p:style>
            <a:lnRef idx="1">
              <a:schemeClr val="accent4"/>
            </a:lnRef>
            <a:fillRef idx="3">
              <a:schemeClr val="accent4"/>
            </a:fillRef>
            <a:effectRef idx="2">
              <a:schemeClr val="accent4"/>
            </a:effectRef>
            <a:fontRef idx="minor">
              <a:schemeClr val="lt1"/>
            </a:fontRef>
          </p:style>
        </p:cxnSp>
      </p:grpSp>
      <p:grpSp>
        <p:nvGrpSpPr>
          <p:cNvPr id="28" name="Group 27"/>
          <p:cNvGrpSpPr/>
          <p:nvPr/>
        </p:nvGrpSpPr>
        <p:grpSpPr>
          <a:xfrm>
            <a:off x="838930" y="4045829"/>
            <a:ext cx="7101795" cy="2492484"/>
            <a:chOff x="838930" y="4045829"/>
            <a:chExt cx="7101795" cy="2492484"/>
          </a:xfrm>
        </p:grpSpPr>
        <p:sp>
          <p:nvSpPr>
            <p:cNvPr id="11" name="Rounded Rectangle 10"/>
            <p:cNvSpPr/>
            <p:nvPr/>
          </p:nvSpPr>
          <p:spPr>
            <a:xfrm>
              <a:off x="3072308" y="5624309"/>
              <a:ext cx="2611299" cy="91400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smtClean="0"/>
                <a:t>Content XBI</a:t>
              </a:r>
            </a:p>
            <a:p>
              <a:pPr algn="ctr"/>
              <a:r>
                <a:rPr lang="en-US" sz="2800" b="1" dirty="0" smtClean="0"/>
                <a:t>(Text) – 22%</a:t>
              </a:r>
              <a:endParaRPr lang="en-US" sz="2800" b="1" dirty="0"/>
            </a:p>
          </p:txBody>
        </p:sp>
        <p:sp>
          <p:nvSpPr>
            <p:cNvPr id="15" name="Rectangle 14"/>
            <p:cNvSpPr/>
            <p:nvPr/>
          </p:nvSpPr>
          <p:spPr>
            <a:xfrm>
              <a:off x="5726052" y="4475061"/>
              <a:ext cx="2214673" cy="367976"/>
            </a:xfrm>
            <a:prstGeom prst="rect">
              <a:avLst/>
            </a:prstGeom>
            <a:noFill/>
            <a:ln w="57150" cmpd="sng"/>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Rectangle 15"/>
            <p:cNvSpPr/>
            <p:nvPr/>
          </p:nvSpPr>
          <p:spPr>
            <a:xfrm>
              <a:off x="838930" y="4045829"/>
              <a:ext cx="1677413" cy="286796"/>
            </a:xfrm>
            <a:prstGeom prst="rect">
              <a:avLst/>
            </a:prstGeom>
            <a:noFill/>
            <a:ln w="57150" cmpd="sng"/>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 name="Straight Arrow Connector 21"/>
            <p:cNvCxnSpPr>
              <a:stCxn id="11" idx="1"/>
              <a:endCxn id="16" idx="2"/>
            </p:cNvCxnSpPr>
            <p:nvPr/>
          </p:nvCxnSpPr>
          <p:spPr>
            <a:xfrm flipH="1" flipV="1">
              <a:off x="1677637" y="4332625"/>
              <a:ext cx="1394671" cy="1748686"/>
            </a:xfrm>
            <a:prstGeom prst="straightConnector1">
              <a:avLst/>
            </a:prstGeom>
            <a:ln w="57150" cmpd="sng">
              <a:tailEnd type="arrow"/>
            </a:ln>
          </p:spPr>
          <p:style>
            <a:lnRef idx="1">
              <a:schemeClr val="accent6"/>
            </a:lnRef>
            <a:fillRef idx="3">
              <a:schemeClr val="accent6"/>
            </a:fillRef>
            <a:effectRef idx="2">
              <a:schemeClr val="accent6"/>
            </a:effectRef>
            <a:fontRef idx="minor">
              <a:schemeClr val="lt1"/>
            </a:fontRef>
          </p:style>
        </p:cxnSp>
        <p:cxnSp>
          <p:nvCxnSpPr>
            <p:cNvPr id="23" name="Straight Arrow Connector 22"/>
            <p:cNvCxnSpPr>
              <a:stCxn id="11" idx="3"/>
              <a:endCxn id="15" idx="2"/>
            </p:cNvCxnSpPr>
            <p:nvPr/>
          </p:nvCxnSpPr>
          <p:spPr>
            <a:xfrm flipV="1">
              <a:off x="5683607" y="4843037"/>
              <a:ext cx="1149782" cy="1238274"/>
            </a:xfrm>
            <a:prstGeom prst="straightConnector1">
              <a:avLst/>
            </a:prstGeom>
            <a:ln w="57150" cmpd="sng">
              <a:tailEnd type="arrow"/>
            </a:ln>
          </p:spPr>
          <p:style>
            <a:lnRef idx="1">
              <a:schemeClr val="accent6"/>
            </a:lnRef>
            <a:fillRef idx="3">
              <a:schemeClr val="accent6"/>
            </a:fillRef>
            <a:effectRef idx="2">
              <a:schemeClr val="accent6"/>
            </a:effectRef>
            <a:fontRef idx="minor">
              <a:schemeClr val="lt1"/>
            </a:fontRef>
          </p:style>
        </p:cxnSp>
      </p:grpSp>
      <p:grpSp>
        <p:nvGrpSpPr>
          <p:cNvPr id="40" name="Group 39"/>
          <p:cNvGrpSpPr/>
          <p:nvPr/>
        </p:nvGrpSpPr>
        <p:grpSpPr>
          <a:xfrm>
            <a:off x="991330" y="2930023"/>
            <a:ext cx="6166009" cy="1723180"/>
            <a:chOff x="991330" y="2930023"/>
            <a:chExt cx="6166009" cy="1723180"/>
          </a:xfrm>
        </p:grpSpPr>
        <p:sp>
          <p:nvSpPr>
            <p:cNvPr id="12" name="Rounded Rectangle 11"/>
            <p:cNvSpPr/>
            <p:nvPr/>
          </p:nvSpPr>
          <p:spPr>
            <a:xfrm>
              <a:off x="2965478" y="3780481"/>
              <a:ext cx="2611299" cy="87272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smtClean="0"/>
                <a:t>Structural XBI</a:t>
              </a:r>
            </a:p>
            <a:p>
              <a:pPr algn="ctr"/>
              <a:r>
                <a:rPr lang="en-US" sz="2800" b="1" dirty="0" smtClean="0"/>
                <a:t>57%</a:t>
              </a:r>
            </a:p>
          </p:txBody>
        </p:sp>
        <p:grpSp>
          <p:nvGrpSpPr>
            <p:cNvPr id="39" name="Group 38"/>
            <p:cNvGrpSpPr/>
            <p:nvPr/>
          </p:nvGrpSpPr>
          <p:grpSpPr>
            <a:xfrm>
              <a:off x="991330" y="2930023"/>
              <a:ext cx="6166009" cy="1286819"/>
              <a:chOff x="991330" y="2930023"/>
              <a:chExt cx="6166009" cy="1286819"/>
            </a:xfrm>
          </p:grpSpPr>
          <p:sp>
            <p:nvSpPr>
              <p:cNvPr id="30" name="Rectangle 29"/>
              <p:cNvSpPr/>
              <p:nvPr/>
            </p:nvSpPr>
            <p:spPr>
              <a:xfrm>
                <a:off x="991330" y="2977504"/>
                <a:ext cx="2850595" cy="595422"/>
              </a:xfrm>
              <a:prstGeom prst="rect">
                <a:avLst/>
              </a:prstGeom>
              <a:noFill/>
              <a:ln w="57150" cmpd="sng"/>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30"/>
              <p:cNvSpPr/>
              <p:nvPr/>
            </p:nvSpPr>
            <p:spPr>
              <a:xfrm>
                <a:off x="5809143" y="2930023"/>
                <a:ext cx="1348196" cy="1068325"/>
              </a:xfrm>
              <a:prstGeom prst="rect">
                <a:avLst/>
              </a:prstGeom>
              <a:noFill/>
              <a:ln w="57150" cmpd="sng"/>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32" name="Straight Arrow Connector 31"/>
              <p:cNvCxnSpPr>
                <a:stCxn id="12" idx="1"/>
                <a:endCxn id="30" idx="2"/>
              </p:cNvCxnSpPr>
              <p:nvPr/>
            </p:nvCxnSpPr>
            <p:spPr>
              <a:xfrm flipH="1" flipV="1">
                <a:off x="2416628" y="3572926"/>
                <a:ext cx="548850" cy="643916"/>
              </a:xfrm>
              <a:prstGeom prst="straightConnector1">
                <a:avLst/>
              </a:prstGeom>
              <a:ln w="57150" cmpd="sng">
                <a:tailEnd type="arrow"/>
              </a:ln>
            </p:spPr>
            <p:style>
              <a:lnRef idx="1">
                <a:schemeClr val="accent5"/>
              </a:lnRef>
              <a:fillRef idx="3">
                <a:schemeClr val="accent5"/>
              </a:fillRef>
              <a:effectRef idx="2">
                <a:schemeClr val="accent5"/>
              </a:effectRef>
              <a:fontRef idx="minor">
                <a:schemeClr val="lt1"/>
              </a:fontRef>
            </p:style>
          </p:cxnSp>
          <p:cxnSp>
            <p:nvCxnSpPr>
              <p:cNvPr id="36" name="Straight Arrow Connector 35"/>
              <p:cNvCxnSpPr>
                <a:stCxn id="12" idx="3"/>
                <a:endCxn id="31" idx="2"/>
              </p:cNvCxnSpPr>
              <p:nvPr/>
            </p:nvCxnSpPr>
            <p:spPr>
              <a:xfrm flipV="1">
                <a:off x="5576777" y="3998348"/>
                <a:ext cx="906464" cy="218494"/>
              </a:xfrm>
              <a:prstGeom prst="straightConnector1">
                <a:avLst/>
              </a:prstGeom>
              <a:ln w="57150" cmpd="sng">
                <a:tailEnd type="arrow"/>
              </a:ln>
            </p:spPr>
            <p:style>
              <a:lnRef idx="3">
                <a:schemeClr val="accent5"/>
              </a:lnRef>
              <a:fillRef idx="0">
                <a:schemeClr val="accent5"/>
              </a:fillRef>
              <a:effectRef idx="2">
                <a:schemeClr val="accent5"/>
              </a:effectRef>
              <a:fontRef idx="minor">
                <a:schemeClr val="tx1"/>
              </a:fontRef>
            </p:style>
          </p:cxnSp>
        </p:grpSp>
      </p:grpSp>
    </p:spTree>
    <p:extLst>
      <p:ext uri="{BB962C8B-B14F-4D97-AF65-F5344CB8AC3E}">
        <p14:creationId xmlns:p14="http://schemas.microsoft.com/office/powerpoint/2010/main" val="549656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C:\Documents and Settings\shauvik\My Documents\Downloads\gtedu.png"/>
          <p:cNvPicPr>
            <a:picLocks noChangeAspect="1" noChangeArrowheads="1"/>
          </p:cNvPicPr>
          <p:nvPr/>
        </p:nvPicPr>
        <p:blipFill>
          <a:blip r:embed="rId3" cstate="print"/>
          <a:srcRect/>
          <a:stretch>
            <a:fillRect/>
          </a:stretch>
        </p:blipFill>
        <p:spPr bwMode="auto">
          <a:xfrm>
            <a:off x="533400" y="1183409"/>
            <a:ext cx="4762501" cy="4819650"/>
          </a:xfrm>
          <a:prstGeom prst="rect">
            <a:avLst/>
          </a:prstGeom>
          <a:noFill/>
        </p:spPr>
      </p:pic>
      <p:sp>
        <p:nvSpPr>
          <p:cNvPr id="11" name="Slide Number Placeholder 10"/>
          <p:cNvSpPr>
            <a:spLocks noGrp="1"/>
          </p:cNvSpPr>
          <p:nvPr>
            <p:ph type="sldNum" sz="quarter" idx="12"/>
          </p:nvPr>
        </p:nvSpPr>
        <p:spPr/>
        <p:txBody>
          <a:bodyPr/>
          <a:lstStyle/>
          <a:p>
            <a:fld id="{9C1F5A0A-F6FC-4FFD-9B49-0DA8697211D9}" type="slidenum">
              <a:rPr lang="en-US" smtClean="0"/>
              <a:t>3</a:t>
            </a:fld>
            <a:endParaRPr lang="en-US"/>
          </a:p>
        </p:txBody>
      </p:sp>
    </p:spTree>
    <p:extLst>
      <p:ext uri="{BB962C8B-B14F-4D97-AF65-F5344CB8AC3E}">
        <p14:creationId xmlns:p14="http://schemas.microsoft.com/office/powerpoint/2010/main" val="9563249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600200"/>
          </a:xfrm>
        </p:spPr>
        <p:txBody>
          <a:bodyPr/>
          <a:lstStyle/>
          <a:p>
            <a:r>
              <a:rPr lang="en-US" dirty="0" smtClean="0"/>
              <a:t>Comprehensive</a:t>
            </a:r>
            <a:br>
              <a:rPr lang="en-US" dirty="0" smtClean="0"/>
            </a:br>
            <a:r>
              <a:rPr lang="en-US" dirty="0" smtClean="0"/>
              <a:t>XBI Detection</a:t>
            </a:r>
            <a:endParaRPr lang="en-US" dirty="0"/>
          </a:p>
        </p:txBody>
      </p:sp>
      <p:sp>
        <p:nvSpPr>
          <p:cNvPr id="3" name="Content Placeholder 2"/>
          <p:cNvSpPr>
            <a:spLocks noGrp="1"/>
          </p:cNvSpPr>
          <p:nvPr>
            <p:ph idx="1"/>
          </p:nvPr>
        </p:nvSpPr>
        <p:spPr>
          <a:xfrm>
            <a:off x="218975" y="1742252"/>
            <a:ext cx="8530919" cy="4525963"/>
          </a:xfrm>
        </p:spPr>
        <p:txBody>
          <a:bodyPr>
            <a:normAutofit/>
          </a:bodyPr>
          <a:lstStyle/>
          <a:p>
            <a:pPr>
              <a:spcBef>
                <a:spcPts val="0"/>
              </a:spcBef>
            </a:pPr>
            <a:r>
              <a:rPr lang="en-US" sz="3600" b="1" dirty="0"/>
              <a:t>Behavioral </a:t>
            </a:r>
            <a:r>
              <a:rPr lang="en-US" sz="3600" b="1" dirty="0" smtClean="0"/>
              <a:t>XBIs</a:t>
            </a:r>
          </a:p>
          <a:p>
            <a:pPr>
              <a:spcBef>
                <a:spcPts val="0"/>
              </a:spcBef>
            </a:pPr>
            <a:endParaRPr lang="en-US" sz="3600" dirty="0" smtClean="0"/>
          </a:p>
          <a:p>
            <a:pPr>
              <a:spcBef>
                <a:spcPts val="0"/>
              </a:spcBef>
            </a:pPr>
            <a:r>
              <a:rPr lang="en-US" sz="3600" b="1" dirty="0" smtClean="0"/>
              <a:t>Content XBIs</a:t>
            </a:r>
          </a:p>
          <a:p>
            <a:pPr>
              <a:spcBef>
                <a:spcPts val="0"/>
              </a:spcBef>
            </a:pPr>
            <a:endParaRPr lang="en-US" sz="3200" dirty="0" smtClean="0"/>
          </a:p>
          <a:p>
            <a:pPr>
              <a:spcBef>
                <a:spcPts val="0"/>
              </a:spcBef>
            </a:pPr>
            <a:r>
              <a:rPr lang="en-US" sz="3600" b="1" dirty="0"/>
              <a:t>Structural XBIs</a:t>
            </a:r>
            <a:endParaRPr lang="en-US" sz="3200" dirty="0"/>
          </a:p>
        </p:txBody>
      </p:sp>
      <p:grpSp>
        <p:nvGrpSpPr>
          <p:cNvPr id="8" name="Group 7"/>
          <p:cNvGrpSpPr/>
          <p:nvPr/>
        </p:nvGrpSpPr>
        <p:grpSpPr>
          <a:xfrm>
            <a:off x="3328074" y="2539200"/>
            <a:ext cx="1997543" cy="1200329"/>
            <a:chOff x="3301102" y="4422379"/>
            <a:chExt cx="1997543" cy="1200329"/>
          </a:xfrm>
        </p:grpSpPr>
        <p:sp>
          <p:nvSpPr>
            <p:cNvPr id="5" name="Rectangle 4"/>
            <p:cNvSpPr/>
            <p:nvPr/>
          </p:nvSpPr>
          <p:spPr>
            <a:xfrm>
              <a:off x="3301102" y="4422379"/>
              <a:ext cx="1997543" cy="1200329"/>
            </a:xfrm>
            <a:prstGeom prst="rect">
              <a:avLst/>
            </a:prstGeom>
          </p:spPr>
          <p:txBody>
            <a:bodyPr wrap="square">
              <a:spAutoFit/>
            </a:bodyPr>
            <a:lstStyle/>
            <a:p>
              <a:pPr lvl="1">
                <a:spcBef>
                  <a:spcPts val="0"/>
                </a:spcBef>
              </a:pPr>
              <a:r>
                <a:rPr lang="en-US" sz="3600" b="1" dirty="0" smtClean="0">
                  <a:latin typeface="Century Gothic"/>
                  <a:cs typeface="Century Gothic"/>
                </a:rPr>
                <a:t>Text</a:t>
              </a:r>
            </a:p>
            <a:p>
              <a:pPr lvl="1">
                <a:spcBef>
                  <a:spcPts val="0"/>
                </a:spcBef>
              </a:pPr>
              <a:r>
                <a:rPr lang="en-US" sz="3600" b="1" dirty="0" smtClean="0">
                  <a:latin typeface="Century Gothic"/>
                  <a:cs typeface="Century Gothic"/>
                </a:rPr>
                <a:t>Visual</a:t>
              </a:r>
              <a:endParaRPr lang="en-US" sz="3600" b="1" dirty="0">
                <a:latin typeface="Century Gothic"/>
                <a:cs typeface="Century Gothic"/>
              </a:endParaRPr>
            </a:p>
          </p:txBody>
        </p:sp>
        <p:sp>
          <p:nvSpPr>
            <p:cNvPr id="7" name="Left Brace 6"/>
            <p:cNvSpPr/>
            <p:nvPr/>
          </p:nvSpPr>
          <p:spPr>
            <a:xfrm>
              <a:off x="3514185" y="4620356"/>
              <a:ext cx="186110" cy="821824"/>
            </a:xfrm>
            <a:prstGeom prst="leftBrac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295689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600200"/>
          </a:xfrm>
        </p:spPr>
        <p:txBody>
          <a:bodyPr/>
          <a:lstStyle/>
          <a:p>
            <a:r>
              <a:rPr lang="en-US" dirty="0"/>
              <a:t>Comprehensive</a:t>
            </a:r>
            <a:br>
              <a:rPr lang="en-US" dirty="0"/>
            </a:br>
            <a:r>
              <a:rPr lang="en-US" dirty="0"/>
              <a:t>XBI Detection</a:t>
            </a:r>
          </a:p>
        </p:txBody>
      </p:sp>
      <p:sp>
        <p:nvSpPr>
          <p:cNvPr id="3" name="Content Placeholder 2"/>
          <p:cNvSpPr>
            <a:spLocks noGrp="1"/>
          </p:cNvSpPr>
          <p:nvPr>
            <p:ph idx="1"/>
          </p:nvPr>
        </p:nvSpPr>
        <p:spPr>
          <a:xfrm>
            <a:off x="218975" y="1742252"/>
            <a:ext cx="8530919" cy="4525963"/>
          </a:xfrm>
        </p:spPr>
        <p:txBody>
          <a:bodyPr>
            <a:normAutofit/>
          </a:bodyPr>
          <a:lstStyle/>
          <a:p>
            <a:pPr>
              <a:spcBef>
                <a:spcPts val="0"/>
              </a:spcBef>
            </a:pPr>
            <a:r>
              <a:rPr lang="en-US" sz="3600" b="1" dirty="0"/>
              <a:t>Behavioral </a:t>
            </a:r>
            <a:r>
              <a:rPr lang="en-US" sz="3600" b="1" dirty="0" smtClean="0"/>
              <a:t>XBIs</a:t>
            </a:r>
            <a:endParaRPr lang="en-US" sz="3600" b="1" dirty="0" smtClean="0">
              <a:solidFill>
                <a:schemeClr val="bg1">
                  <a:lumMod val="75000"/>
                </a:schemeClr>
              </a:solidFill>
            </a:endParaRPr>
          </a:p>
          <a:p>
            <a:pPr>
              <a:spcBef>
                <a:spcPts val="0"/>
              </a:spcBef>
            </a:pPr>
            <a:endParaRPr lang="en-US" sz="3600" dirty="0" smtClean="0">
              <a:solidFill>
                <a:schemeClr val="bg1">
                  <a:lumMod val="75000"/>
                </a:schemeClr>
              </a:solidFill>
            </a:endParaRPr>
          </a:p>
          <a:p>
            <a:pPr>
              <a:spcBef>
                <a:spcPts val="0"/>
              </a:spcBef>
            </a:pPr>
            <a:r>
              <a:rPr lang="en-US" sz="3600" b="1" dirty="0" smtClean="0">
                <a:solidFill>
                  <a:schemeClr val="bg1">
                    <a:lumMod val="75000"/>
                  </a:schemeClr>
                </a:solidFill>
              </a:rPr>
              <a:t>Content XBIs</a:t>
            </a:r>
          </a:p>
          <a:p>
            <a:pPr>
              <a:spcBef>
                <a:spcPts val="0"/>
              </a:spcBef>
            </a:pPr>
            <a:endParaRPr lang="en-US" sz="3200" dirty="0" smtClean="0"/>
          </a:p>
          <a:p>
            <a:pPr>
              <a:spcBef>
                <a:spcPts val="0"/>
              </a:spcBef>
            </a:pPr>
            <a:r>
              <a:rPr lang="en-US" sz="3600" b="1" dirty="0">
                <a:solidFill>
                  <a:schemeClr val="bg1">
                    <a:lumMod val="75000"/>
                  </a:schemeClr>
                </a:solidFill>
              </a:rPr>
              <a:t>Structural XBIs</a:t>
            </a:r>
            <a:endParaRPr lang="en-US" sz="3600" dirty="0" smtClean="0"/>
          </a:p>
        </p:txBody>
      </p:sp>
      <p:grpSp>
        <p:nvGrpSpPr>
          <p:cNvPr id="8" name="Group 7"/>
          <p:cNvGrpSpPr/>
          <p:nvPr/>
        </p:nvGrpSpPr>
        <p:grpSpPr>
          <a:xfrm>
            <a:off x="3328074" y="2539200"/>
            <a:ext cx="1997543" cy="1200329"/>
            <a:chOff x="3301102" y="4422379"/>
            <a:chExt cx="1997543" cy="1200329"/>
          </a:xfrm>
        </p:grpSpPr>
        <p:sp>
          <p:nvSpPr>
            <p:cNvPr id="5" name="Rectangle 4"/>
            <p:cNvSpPr/>
            <p:nvPr/>
          </p:nvSpPr>
          <p:spPr>
            <a:xfrm>
              <a:off x="3301102" y="4422379"/>
              <a:ext cx="1997543" cy="1200329"/>
            </a:xfrm>
            <a:prstGeom prst="rect">
              <a:avLst/>
            </a:prstGeom>
          </p:spPr>
          <p:txBody>
            <a:bodyPr wrap="square">
              <a:spAutoFit/>
            </a:bodyPr>
            <a:lstStyle/>
            <a:p>
              <a:pPr lvl="1">
                <a:spcBef>
                  <a:spcPts val="0"/>
                </a:spcBef>
              </a:pPr>
              <a:r>
                <a:rPr lang="en-US" sz="3600" b="1" dirty="0" smtClean="0">
                  <a:solidFill>
                    <a:srgbClr val="BFBFBF"/>
                  </a:solidFill>
                  <a:latin typeface="Century Gothic"/>
                  <a:cs typeface="Century Gothic"/>
                </a:rPr>
                <a:t>Text</a:t>
              </a:r>
            </a:p>
            <a:p>
              <a:pPr lvl="1">
                <a:spcBef>
                  <a:spcPts val="0"/>
                </a:spcBef>
              </a:pPr>
              <a:r>
                <a:rPr lang="en-US" sz="3600" b="1" dirty="0" smtClean="0">
                  <a:solidFill>
                    <a:srgbClr val="BFBFBF"/>
                  </a:solidFill>
                  <a:latin typeface="Century Gothic"/>
                  <a:cs typeface="Century Gothic"/>
                </a:rPr>
                <a:t>Visual</a:t>
              </a:r>
              <a:endParaRPr lang="en-US" sz="3600" b="1" dirty="0">
                <a:solidFill>
                  <a:srgbClr val="BFBFBF"/>
                </a:solidFill>
                <a:latin typeface="Century Gothic"/>
                <a:cs typeface="Century Gothic"/>
              </a:endParaRPr>
            </a:p>
          </p:txBody>
        </p:sp>
        <p:sp>
          <p:nvSpPr>
            <p:cNvPr id="7" name="Left Brace 6"/>
            <p:cNvSpPr/>
            <p:nvPr/>
          </p:nvSpPr>
          <p:spPr>
            <a:xfrm>
              <a:off x="3514185" y="4620356"/>
              <a:ext cx="186110" cy="821824"/>
            </a:xfrm>
            <a:prstGeom prst="leftBrace">
              <a:avLst/>
            </a:prstGeom>
            <a:ln w="57150"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BFBFBF"/>
                </a:solidFill>
              </a:endParaRPr>
            </a:p>
          </p:txBody>
        </p:sp>
      </p:grpSp>
      <p:sp>
        <p:nvSpPr>
          <p:cNvPr id="9" name="Rounded Rectangular Callout 8"/>
          <p:cNvSpPr/>
          <p:nvPr/>
        </p:nvSpPr>
        <p:spPr>
          <a:xfrm>
            <a:off x="5297361" y="862084"/>
            <a:ext cx="3676400" cy="5623435"/>
          </a:xfrm>
          <a:custGeom>
            <a:avLst/>
            <a:gdLst>
              <a:gd name="connsiteX0" fmla="*/ 0 w 3676400"/>
              <a:gd name="connsiteY0" fmla="*/ 612746 h 5623435"/>
              <a:gd name="connsiteX1" fmla="*/ 612746 w 3676400"/>
              <a:gd name="connsiteY1" fmla="*/ 0 h 5623435"/>
              <a:gd name="connsiteX2" fmla="*/ 612733 w 3676400"/>
              <a:gd name="connsiteY2" fmla="*/ 0 h 5623435"/>
              <a:gd name="connsiteX3" fmla="*/ 612733 w 3676400"/>
              <a:gd name="connsiteY3" fmla="*/ 0 h 5623435"/>
              <a:gd name="connsiteX4" fmla="*/ 1531833 w 3676400"/>
              <a:gd name="connsiteY4" fmla="*/ 0 h 5623435"/>
              <a:gd name="connsiteX5" fmla="*/ 3063654 w 3676400"/>
              <a:gd name="connsiteY5" fmla="*/ 0 h 5623435"/>
              <a:gd name="connsiteX6" fmla="*/ 3676400 w 3676400"/>
              <a:gd name="connsiteY6" fmla="*/ 612746 h 5623435"/>
              <a:gd name="connsiteX7" fmla="*/ 3676400 w 3676400"/>
              <a:gd name="connsiteY7" fmla="*/ 3280337 h 5623435"/>
              <a:gd name="connsiteX8" fmla="*/ 3676400 w 3676400"/>
              <a:gd name="connsiteY8" fmla="*/ 3280337 h 5623435"/>
              <a:gd name="connsiteX9" fmla="*/ 3676400 w 3676400"/>
              <a:gd name="connsiteY9" fmla="*/ 4686196 h 5623435"/>
              <a:gd name="connsiteX10" fmla="*/ 3676400 w 3676400"/>
              <a:gd name="connsiteY10" fmla="*/ 5010689 h 5623435"/>
              <a:gd name="connsiteX11" fmla="*/ 3063654 w 3676400"/>
              <a:gd name="connsiteY11" fmla="*/ 5623435 h 5623435"/>
              <a:gd name="connsiteX12" fmla="*/ 1531833 w 3676400"/>
              <a:gd name="connsiteY12" fmla="*/ 5623435 h 5623435"/>
              <a:gd name="connsiteX13" fmla="*/ 612733 w 3676400"/>
              <a:gd name="connsiteY13" fmla="*/ 5623435 h 5623435"/>
              <a:gd name="connsiteX14" fmla="*/ 612733 w 3676400"/>
              <a:gd name="connsiteY14" fmla="*/ 5623435 h 5623435"/>
              <a:gd name="connsiteX15" fmla="*/ 612746 w 3676400"/>
              <a:gd name="connsiteY15" fmla="*/ 5623435 h 5623435"/>
              <a:gd name="connsiteX16" fmla="*/ 0 w 3676400"/>
              <a:gd name="connsiteY16" fmla="*/ 5010689 h 5623435"/>
              <a:gd name="connsiteX17" fmla="*/ 0 w 3676400"/>
              <a:gd name="connsiteY17" fmla="*/ 4686196 h 5623435"/>
              <a:gd name="connsiteX18" fmla="*/ -1030458 w 3676400"/>
              <a:gd name="connsiteY18" fmla="*/ 3971270 h 5623435"/>
              <a:gd name="connsiteX19" fmla="*/ 0 w 3676400"/>
              <a:gd name="connsiteY19" fmla="*/ 3280337 h 5623435"/>
              <a:gd name="connsiteX20" fmla="*/ 0 w 3676400"/>
              <a:gd name="connsiteY20" fmla="*/ 612746 h 5623435"/>
              <a:gd name="connsiteX0" fmla="*/ 0 w 3676400"/>
              <a:gd name="connsiteY0" fmla="*/ 612746 h 5623435"/>
              <a:gd name="connsiteX1" fmla="*/ 612746 w 3676400"/>
              <a:gd name="connsiteY1" fmla="*/ 0 h 5623435"/>
              <a:gd name="connsiteX2" fmla="*/ 612733 w 3676400"/>
              <a:gd name="connsiteY2" fmla="*/ 0 h 5623435"/>
              <a:gd name="connsiteX3" fmla="*/ 612733 w 3676400"/>
              <a:gd name="connsiteY3" fmla="*/ 0 h 5623435"/>
              <a:gd name="connsiteX4" fmla="*/ 1531833 w 3676400"/>
              <a:gd name="connsiteY4" fmla="*/ 0 h 5623435"/>
              <a:gd name="connsiteX5" fmla="*/ 3063654 w 3676400"/>
              <a:gd name="connsiteY5" fmla="*/ 0 h 5623435"/>
              <a:gd name="connsiteX6" fmla="*/ 3676400 w 3676400"/>
              <a:gd name="connsiteY6" fmla="*/ 612746 h 5623435"/>
              <a:gd name="connsiteX7" fmla="*/ 3676400 w 3676400"/>
              <a:gd name="connsiteY7" fmla="*/ 3280337 h 5623435"/>
              <a:gd name="connsiteX8" fmla="*/ 3676400 w 3676400"/>
              <a:gd name="connsiteY8" fmla="*/ 3280337 h 5623435"/>
              <a:gd name="connsiteX9" fmla="*/ 3676400 w 3676400"/>
              <a:gd name="connsiteY9" fmla="*/ 4686196 h 5623435"/>
              <a:gd name="connsiteX10" fmla="*/ 3676400 w 3676400"/>
              <a:gd name="connsiteY10" fmla="*/ 5010689 h 5623435"/>
              <a:gd name="connsiteX11" fmla="*/ 3063654 w 3676400"/>
              <a:gd name="connsiteY11" fmla="*/ 5623435 h 5623435"/>
              <a:gd name="connsiteX12" fmla="*/ 1531833 w 3676400"/>
              <a:gd name="connsiteY12" fmla="*/ 5623435 h 5623435"/>
              <a:gd name="connsiteX13" fmla="*/ 612733 w 3676400"/>
              <a:gd name="connsiteY13" fmla="*/ 5623435 h 5623435"/>
              <a:gd name="connsiteX14" fmla="*/ 612733 w 3676400"/>
              <a:gd name="connsiteY14" fmla="*/ 5623435 h 5623435"/>
              <a:gd name="connsiteX15" fmla="*/ 612746 w 3676400"/>
              <a:gd name="connsiteY15" fmla="*/ 5623435 h 5623435"/>
              <a:gd name="connsiteX16" fmla="*/ 0 w 3676400"/>
              <a:gd name="connsiteY16" fmla="*/ 5010689 h 5623435"/>
              <a:gd name="connsiteX17" fmla="*/ 0 w 3676400"/>
              <a:gd name="connsiteY17" fmla="*/ 4686196 h 5623435"/>
              <a:gd name="connsiteX18" fmla="*/ 0 w 3676400"/>
              <a:gd name="connsiteY18" fmla="*/ 3280337 h 5623435"/>
              <a:gd name="connsiteX19" fmla="*/ 0 w 3676400"/>
              <a:gd name="connsiteY19" fmla="*/ 612746 h 562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6400" h="5623435">
                <a:moveTo>
                  <a:pt x="0" y="612746"/>
                </a:moveTo>
                <a:cubicBezTo>
                  <a:pt x="0" y="274336"/>
                  <a:pt x="274336" y="0"/>
                  <a:pt x="612746" y="0"/>
                </a:cubicBezTo>
                <a:lnTo>
                  <a:pt x="612733" y="0"/>
                </a:lnTo>
                <a:lnTo>
                  <a:pt x="612733" y="0"/>
                </a:lnTo>
                <a:lnTo>
                  <a:pt x="1531833" y="0"/>
                </a:lnTo>
                <a:lnTo>
                  <a:pt x="3063654" y="0"/>
                </a:lnTo>
                <a:cubicBezTo>
                  <a:pt x="3402064" y="0"/>
                  <a:pt x="3676400" y="274336"/>
                  <a:pt x="3676400" y="612746"/>
                </a:cubicBezTo>
                <a:lnTo>
                  <a:pt x="3676400" y="3280337"/>
                </a:lnTo>
                <a:lnTo>
                  <a:pt x="3676400" y="3280337"/>
                </a:lnTo>
                <a:lnTo>
                  <a:pt x="3676400" y="4686196"/>
                </a:lnTo>
                <a:lnTo>
                  <a:pt x="3676400" y="5010689"/>
                </a:lnTo>
                <a:cubicBezTo>
                  <a:pt x="3676400" y="5349099"/>
                  <a:pt x="3402064" y="5623435"/>
                  <a:pt x="3063654" y="5623435"/>
                </a:cubicBezTo>
                <a:lnTo>
                  <a:pt x="1531833" y="5623435"/>
                </a:lnTo>
                <a:lnTo>
                  <a:pt x="612733" y="5623435"/>
                </a:lnTo>
                <a:lnTo>
                  <a:pt x="612733" y="5623435"/>
                </a:lnTo>
                <a:lnTo>
                  <a:pt x="612746" y="5623435"/>
                </a:lnTo>
                <a:cubicBezTo>
                  <a:pt x="274336" y="5623435"/>
                  <a:pt x="0" y="5349099"/>
                  <a:pt x="0" y="5010689"/>
                </a:cubicBezTo>
                <a:lnTo>
                  <a:pt x="0" y="4686196"/>
                </a:lnTo>
                <a:lnTo>
                  <a:pt x="0" y="3280337"/>
                </a:lnTo>
                <a:lnTo>
                  <a:pt x="0" y="612746"/>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ectangle 9"/>
          <p:cNvSpPr/>
          <p:nvPr/>
        </p:nvSpPr>
        <p:spPr>
          <a:xfrm>
            <a:off x="5405980" y="1000718"/>
            <a:ext cx="3609556" cy="954107"/>
          </a:xfrm>
          <a:prstGeom prst="rect">
            <a:avLst/>
          </a:prstGeom>
        </p:spPr>
        <p:txBody>
          <a:bodyPr wrap="square">
            <a:spAutoFit/>
          </a:bodyPr>
          <a:lstStyle/>
          <a:p>
            <a:r>
              <a:rPr lang="en-US" sz="3200" b="1" dirty="0" smtClean="0"/>
              <a:t>Behavior </a:t>
            </a:r>
            <a:r>
              <a:rPr lang="en-US" sz="2400" dirty="0" smtClean="0"/>
              <a:t>check using </a:t>
            </a:r>
          </a:p>
          <a:p>
            <a:r>
              <a:rPr lang="en-US" sz="2400" dirty="0" smtClean="0"/>
              <a:t>Graph Isomorphism</a:t>
            </a:r>
            <a:endParaRPr lang="en-US" sz="2400" dirty="0"/>
          </a:p>
        </p:txBody>
      </p:sp>
      <p:pic>
        <p:nvPicPr>
          <p:cNvPr id="11" name="Picture 10"/>
          <p:cNvPicPr>
            <a:picLocks noChangeAspect="1"/>
          </p:cNvPicPr>
          <p:nvPr/>
        </p:nvPicPr>
        <p:blipFill>
          <a:blip r:embed="rId3"/>
          <a:stretch>
            <a:fillRect/>
          </a:stretch>
        </p:blipFill>
        <p:spPr>
          <a:xfrm>
            <a:off x="5470472" y="2198305"/>
            <a:ext cx="2241612" cy="1887007"/>
          </a:xfrm>
          <a:prstGeom prst="rect">
            <a:avLst/>
          </a:prstGeom>
        </p:spPr>
      </p:pic>
      <p:pic>
        <p:nvPicPr>
          <p:cNvPr id="12" name="Picture 11"/>
          <p:cNvPicPr>
            <a:picLocks noChangeAspect="1"/>
          </p:cNvPicPr>
          <p:nvPr/>
        </p:nvPicPr>
        <p:blipFill>
          <a:blip r:embed="rId4"/>
          <a:stretch>
            <a:fillRect/>
          </a:stretch>
        </p:blipFill>
        <p:spPr>
          <a:xfrm>
            <a:off x="5470472" y="4195938"/>
            <a:ext cx="2241611" cy="2099354"/>
          </a:xfrm>
          <a:prstGeom prst="rect">
            <a:avLst/>
          </a:prstGeom>
        </p:spPr>
      </p:pic>
      <p:grpSp>
        <p:nvGrpSpPr>
          <p:cNvPr id="13" name="Group 12"/>
          <p:cNvGrpSpPr/>
          <p:nvPr/>
        </p:nvGrpSpPr>
        <p:grpSpPr>
          <a:xfrm>
            <a:off x="7762220" y="3360460"/>
            <a:ext cx="1791189" cy="2179995"/>
            <a:chOff x="7762220" y="3601338"/>
            <a:chExt cx="1791189" cy="2179995"/>
          </a:xfrm>
        </p:grpSpPr>
        <p:sp>
          <p:nvSpPr>
            <p:cNvPr id="14" name="Freeform 13"/>
            <p:cNvSpPr/>
            <p:nvPr/>
          </p:nvSpPr>
          <p:spPr>
            <a:xfrm rot="190784">
              <a:off x="7762220" y="3601338"/>
              <a:ext cx="384351" cy="1971962"/>
            </a:xfrm>
            <a:custGeom>
              <a:avLst/>
              <a:gdLst>
                <a:gd name="connsiteX0" fmla="*/ 0 w 576599"/>
                <a:gd name="connsiteY0" fmla="*/ 0 h 1971962"/>
                <a:gd name="connsiteX1" fmla="*/ 576526 w 576599"/>
                <a:gd name="connsiteY1" fmla="*/ 960914 h 1971962"/>
                <a:gd name="connsiteX2" fmla="*/ 41777 w 576599"/>
                <a:gd name="connsiteY2" fmla="*/ 1971962 h 1971962"/>
              </a:gdLst>
              <a:ahLst/>
              <a:cxnLst>
                <a:cxn ang="0">
                  <a:pos x="connsiteX0" y="connsiteY0"/>
                </a:cxn>
                <a:cxn ang="0">
                  <a:pos x="connsiteX1" y="connsiteY1"/>
                </a:cxn>
                <a:cxn ang="0">
                  <a:pos x="connsiteX2" y="connsiteY2"/>
                </a:cxn>
              </a:cxnLst>
              <a:rect l="l" t="t" r="r" b="b"/>
              <a:pathLst>
                <a:path w="576599" h="1971962">
                  <a:moveTo>
                    <a:pt x="0" y="0"/>
                  </a:moveTo>
                  <a:cubicBezTo>
                    <a:pt x="284781" y="316127"/>
                    <a:pt x="569563" y="632254"/>
                    <a:pt x="576526" y="960914"/>
                  </a:cubicBezTo>
                  <a:cubicBezTo>
                    <a:pt x="583489" y="1289574"/>
                    <a:pt x="90517" y="1877263"/>
                    <a:pt x="41777" y="1971962"/>
                  </a:cubicBezTo>
                </a:path>
              </a:pathLst>
            </a:custGeom>
            <a:ln w="7620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7996167" y="4858003"/>
              <a:ext cx="1557242" cy="923330"/>
            </a:xfrm>
            <a:prstGeom prst="rect">
              <a:avLst/>
            </a:prstGeom>
            <a:noFill/>
          </p:spPr>
          <p:txBody>
            <a:bodyPr wrap="square" rtlCol="0">
              <a:spAutoFit/>
            </a:bodyPr>
            <a:lstStyle/>
            <a:p>
              <a:r>
                <a:rPr lang="en-US" sz="5400" b="1" dirty="0" smtClean="0">
                  <a:ln w="10541" cmpd="sng">
                    <a:solidFill>
                      <a:schemeClr val="tx1"/>
                    </a:solidFill>
                    <a:prstDash val="solid"/>
                  </a:ln>
                  <a:solidFill>
                    <a:schemeClr val="tx1">
                      <a:lumMod val="65000"/>
                      <a:lumOff val="35000"/>
                    </a:schemeClr>
                  </a:solidFill>
                </a:rPr>
                <a:t>= ?</a:t>
              </a:r>
              <a:endParaRPr lang="en-US" sz="5400" b="1" dirty="0">
                <a:ln w="10541" cmpd="sng">
                  <a:solidFill>
                    <a:schemeClr val="tx1"/>
                  </a:solidFill>
                  <a:prstDash val="solid"/>
                </a:ln>
                <a:solidFill>
                  <a:schemeClr val="tx1">
                    <a:lumMod val="65000"/>
                    <a:lumOff val="35000"/>
                  </a:schemeClr>
                </a:solidFill>
              </a:endParaRPr>
            </a:p>
          </p:txBody>
        </p:sp>
      </p:grpSp>
      <p:pic>
        <p:nvPicPr>
          <p:cNvPr id="16" name="Picture 15" descr="Firefox-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9775" y="2188805"/>
            <a:ext cx="549296" cy="549296"/>
          </a:xfrm>
          <a:prstGeom prst="rect">
            <a:avLst/>
          </a:prstGeom>
        </p:spPr>
      </p:pic>
      <p:pic>
        <p:nvPicPr>
          <p:cNvPr id="17" name="Picture 16" descr="IE-25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5980" y="4195938"/>
            <a:ext cx="553700" cy="553700"/>
          </a:xfrm>
          <a:prstGeom prst="rect">
            <a:avLst/>
          </a:prstGeom>
        </p:spPr>
      </p:pic>
      <p:sp>
        <p:nvSpPr>
          <p:cNvPr id="18" name="TextBox 17"/>
          <p:cNvSpPr txBox="1"/>
          <p:nvPr/>
        </p:nvSpPr>
        <p:spPr>
          <a:xfrm>
            <a:off x="2330608" y="5966139"/>
            <a:ext cx="4264223" cy="646331"/>
          </a:xfrm>
          <a:prstGeom prst="rect">
            <a:avLst/>
          </a:prstGeom>
          <a:noFill/>
        </p:spPr>
        <p:txBody>
          <a:bodyPr wrap="square" rtlCol="0">
            <a:spAutoFit/>
          </a:bodyPr>
          <a:lstStyle/>
          <a:p>
            <a:r>
              <a:rPr lang="en-US" sz="2000" b="1" dirty="0" err="1" smtClean="0"/>
              <a:t>CrossCheck</a:t>
            </a:r>
            <a:r>
              <a:rPr lang="en-US" sz="2000" b="1" dirty="0" smtClean="0"/>
              <a:t> [ICST’12]</a:t>
            </a:r>
          </a:p>
          <a:p>
            <a:r>
              <a:rPr lang="en-US" sz="1600" dirty="0" smtClean="0"/>
              <a:t>Roy Choudhary, Prasad and </a:t>
            </a:r>
            <a:r>
              <a:rPr lang="en-US" sz="1600" dirty="0" err="1" smtClean="0"/>
              <a:t>Orso</a:t>
            </a:r>
            <a:endParaRPr lang="en-US" sz="2000" dirty="0"/>
          </a:p>
        </p:txBody>
      </p:sp>
      <p:sp>
        <p:nvSpPr>
          <p:cNvPr id="19" name="TextBox 18"/>
          <p:cNvSpPr txBox="1"/>
          <p:nvPr/>
        </p:nvSpPr>
        <p:spPr>
          <a:xfrm>
            <a:off x="149000" y="5966139"/>
            <a:ext cx="2170887" cy="646331"/>
          </a:xfrm>
          <a:prstGeom prst="rect">
            <a:avLst/>
          </a:prstGeom>
          <a:noFill/>
        </p:spPr>
        <p:txBody>
          <a:bodyPr wrap="none" rtlCol="0">
            <a:spAutoFit/>
          </a:bodyPr>
          <a:lstStyle/>
          <a:p>
            <a:r>
              <a:rPr lang="en-US" sz="2000" b="1" dirty="0" err="1" smtClean="0"/>
              <a:t>CrossT</a:t>
            </a:r>
            <a:r>
              <a:rPr lang="en-US" sz="2000" b="1" dirty="0" smtClean="0"/>
              <a:t> [ICSE’11]</a:t>
            </a:r>
            <a:br>
              <a:rPr lang="en-US" sz="2000" b="1" dirty="0" smtClean="0"/>
            </a:br>
            <a:r>
              <a:rPr lang="en-US" sz="1600" dirty="0" err="1" smtClean="0"/>
              <a:t>Mesbah</a:t>
            </a:r>
            <a:r>
              <a:rPr lang="en-US" sz="1600" dirty="0" smtClean="0"/>
              <a:t> and Prasad</a:t>
            </a:r>
            <a:endParaRPr lang="en-US" sz="1600" dirty="0"/>
          </a:p>
        </p:txBody>
      </p:sp>
    </p:spTree>
    <p:extLst>
      <p:ext uri="{BB962C8B-B14F-4D97-AF65-F5344CB8AC3E}">
        <p14:creationId xmlns:p14="http://schemas.microsoft.com/office/powerpoint/2010/main" val="18067207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600200"/>
          </a:xfrm>
        </p:spPr>
        <p:txBody>
          <a:bodyPr/>
          <a:lstStyle/>
          <a:p>
            <a:r>
              <a:rPr lang="en-US" dirty="0"/>
              <a:t>Comprehensive</a:t>
            </a:r>
            <a:br>
              <a:rPr lang="en-US" dirty="0"/>
            </a:br>
            <a:r>
              <a:rPr lang="en-US" dirty="0"/>
              <a:t>XBI Detection</a:t>
            </a:r>
          </a:p>
        </p:txBody>
      </p:sp>
      <p:sp>
        <p:nvSpPr>
          <p:cNvPr id="3" name="Content Placeholder 2"/>
          <p:cNvSpPr>
            <a:spLocks noGrp="1"/>
          </p:cNvSpPr>
          <p:nvPr>
            <p:ph idx="1"/>
          </p:nvPr>
        </p:nvSpPr>
        <p:spPr>
          <a:xfrm>
            <a:off x="218975" y="1742252"/>
            <a:ext cx="8530919" cy="4525963"/>
          </a:xfrm>
        </p:spPr>
        <p:txBody>
          <a:bodyPr>
            <a:normAutofit/>
          </a:bodyPr>
          <a:lstStyle/>
          <a:p>
            <a:pPr>
              <a:spcBef>
                <a:spcPts val="0"/>
              </a:spcBef>
            </a:pPr>
            <a:r>
              <a:rPr lang="en-US" sz="3600" b="1" dirty="0">
                <a:solidFill>
                  <a:srgbClr val="BFBFBF"/>
                </a:solidFill>
              </a:rPr>
              <a:t>Behavioral </a:t>
            </a:r>
            <a:r>
              <a:rPr lang="en-US" sz="3600" b="1" dirty="0" smtClean="0">
                <a:solidFill>
                  <a:srgbClr val="BFBFBF"/>
                </a:solidFill>
              </a:rPr>
              <a:t>XBIs</a:t>
            </a:r>
          </a:p>
          <a:p>
            <a:pPr>
              <a:spcBef>
                <a:spcPts val="0"/>
              </a:spcBef>
            </a:pPr>
            <a:endParaRPr lang="en-US" sz="3600" dirty="0" smtClean="0"/>
          </a:p>
          <a:p>
            <a:pPr>
              <a:spcBef>
                <a:spcPts val="0"/>
              </a:spcBef>
            </a:pPr>
            <a:r>
              <a:rPr lang="en-US" sz="3600" b="1" dirty="0" smtClean="0"/>
              <a:t>Content XBIs</a:t>
            </a:r>
          </a:p>
          <a:p>
            <a:pPr>
              <a:spcBef>
                <a:spcPts val="0"/>
              </a:spcBef>
            </a:pPr>
            <a:endParaRPr lang="en-US" sz="3200" dirty="0" smtClean="0"/>
          </a:p>
          <a:p>
            <a:pPr>
              <a:spcBef>
                <a:spcPts val="0"/>
              </a:spcBef>
            </a:pPr>
            <a:r>
              <a:rPr lang="en-US" sz="3600" b="1" dirty="0">
                <a:solidFill>
                  <a:srgbClr val="BFBFBF"/>
                </a:solidFill>
              </a:rPr>
              <a:t>Structural XBIs</a:t>
            </a:r>
            <a:endParaRPr lang="en-US" sz="3200" dirty="0">
              <a:solidFill>
                <a:srgbClr val="BFBFBF"/>
              </a:solidFill>
            </a:endParaRPr>
          </a:p>
        </p:txBody>
      </p:sp>
      <p:grpSp>
        <p:nvGrpSpPr>
          <p:cNvPr id="8" name="Group 7"/>
          <p:cNvGrpSpPr/>
          <p:nvPr/>
        </p:nvGrpSpPr>
        <p:grpSpPr>
          <a:xfrm>
            <a:off x="3328074" y="2539200"/>
            <a:ext cx="1997543" cy="1200329"/>
            <a:chOff x="3301102" y="4422379"/>
            <a:chExt cx="1997543" cy="1200329"/>
          </a:xfrm>
        </p:grpSpPr>
        <p:sp>
          <p:nvSpPr>
            <p:cNvPr id="5" name="Rectangle 4"/>
            <p:cNvSpPr/>
            <p:nvPr/>
          </p:nvSpPr>
          <p:spPr>
            <a:xfrm>
              <a:off x="3301102" y="4422379"/>
              <a:ext cx="1997543" cy="1200329"/>
            </a:xfrm>
            <a:prstGeom prst="rect">
              <a:avLst/>
            </a:prstGeom>
          </p:spPr>
          <p:txBody>
            <a:bodyPr wrap="square">
              <a:spAutoFit/>
            </a:bodyPr>
            <a:lstStyle/>
            <a:p>
              <a:pPr lvl="1">
                <a:spcBef>
                  <a:spcPts val="0"/>
                </a:spcBef>
              </a:pPr>
              <a:r>
                <a:rPr lang="en-US" sz="3600" b="1" dirty="0" smtClean="0">
                  <a:latin typeface="Century Gothic"/>
                  <a:cs typeface="Century Gothic"/>
                </a:rPr>
                <a:t>Text</a:t>
              </a:r>
            </a:p>
            <a:p>
              <a:pPr lvl="1">
                <a:spcBef>
                  <a:spcPts val="0"/>
                </a:spcBef>
              </a:pPr>
              <a:r>
                <a:rPr lang="en-US" sz="3600" b="1" dirty="0" smtClean="0">
                  <a:solidFill>
                    <a:srgbClr val="BFBFBF"/>
                  </a:solidFill>
                  <a:latin typeface="Century Gothic"/>
                  <a:cs typeface="Century Gothic"/>
                </a:rPr>
                <a:t>Visual</a:t>
              </a:r>
              <a:endParaRPr lang="en-US" sz="3600" b="1" dirty="0">
                <a:solidFill>
                  <a:srgbClr val="BFBFBF"/>
                </a:solidFill>
                <a:latin typeface="Century Gothic"/>
                <a:cs typeface="Century Gothic"/>
              </a:endParaRPr>
            </a:p>
          </p:txBody>
        </p:sp>
        <p:sp>
          <p:nvSpPr>
            <p:cNvPr id="7" name="Left Brace 6"/>
            <p:cNvSpPr/>
            <p:nvPr/>
          </p:nvSpPr>
          <p:spPr>
            <a:xfrm>
              <a:off x="3514185" y="4620356"/>
              <a:ext cx="186110" cy="821824"/>
            </a:xfrm>
            <a:prstGeom prst="leftBrac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Rounded Rectangular Callout 8"/>
          <p:cNvSpPr/>
          <p:nvPr/>
        </p:nvSpPr>
        <p:spPr>
          <a:xfrm>
            <a:off x="5297361" y="1101808"/>
            <a:ext cx="3542709" cy="4662521"/>
          </a:xfrm>
          <a:custGeom>
            <a:avLst/>
            <a:gdLst>
              <a:gd name="connsiteX0" fmla="*/ 0 w 3542709"/>
              <a:gd name="connsiteY0" fmla="*/ 590463 h 4662521"/>
              <a:gd name="connsiteX1" fmla="*/ 590463 w 3542709"/>
              <a:gd name="connsiteY1" fmla="*/ 0 h 4662521"/>
              <a:gd name="connsiteX2" fmla="*/ 590452 w 3542709"/>
              <a:gd name="connsiteY2" fmla="*/ 0 h 4662521"/>
              <a:gd name="connsiteX3" fmla="*/ 590452 w 3542709"/>
              <a:gd name="connsiteY3" fmla="*/ 0 h 4662521"/>
              <a:gd name="connsiteX4" fmla="*/ 1476129 w 3542709"/>
              <a:gd name="connsiteY4" fmla="*/ 0 h 4662521"/>
              <a:gd name="connsiteX5" fmla="*/ 2952246 w 3542709"/>
              <a:gd name="connsiteY5" fmla="*/ 0 h 4662521"/>
              <a:gd name="connsiteX6" fmla="*/ 3542709 w 3542709"/>
              <a:gd name="connsiteY6" fmla="*/ 590463 h 4662521"/>
              <a:gd name="connsiteX7" fmla="*/ 3542709 w 3542709"/>
              <a:gd name="connsiteY7" fmla="*/ 2719804 h 4662521"/>
              <a:gd name="connsiteX8" fmla="*/ 3542709 w 3542709"/>
              <a:gd name="connsiteY8" fmla="*/ 2719804 h 4662521"/>
              <a:gd name="connsiteX9" fmla="*/ 3542709 w 3542709"/>
              <a:gd name="connsiteY9" fmla="*/ 3885434 h 4662521"/>
              <a:gd name="connsiteX10" fmla="*/ 3542709 w 3542709"/>
              <a:gd name="connsiteY10" fmla="*/ 4072058 h 4662521"/>
              <a:gd name="connsiteX11" fmla="*/ 2952246 w 3542709"/>
              <a:gd name="connsiteY11" fmla="*/ 4662521 h 4662521"/>
              <a:gd name="connsiteX12" fmla="*/ 1476129 w 3542709"/>
              <a:gd name="connsiteY12" fmla="*/ 4662521 h 4662521"/>
              <a:gd name="connsiteX13" fmla="*/ 590452 w 3542709"/>
              <a:gd name="connsiteY13" fmla="*/ 4662521 h 4662521"/>
              <a:gd name="connsiteX14" fmla="*/ 590452 w 3542709"/>
              <a:gd name="connsiteY14" fmla="*/ 4662521 h 4662521"/>
              <a:gd name="connsiteX15" fmla="*/ 590463 w 3542709"/>
              <a:gd name="connsiteY15" fmla="*/ 4662521 h 4662521"/>
              <a:gd name="connsiteX16" fmla="*/ 0 w 3542709"/>
              <a:gd name="connsiteY16" fmla="*/ 4072058 h 4662521"/>
              <a:gd name="connsiteX17" fmla="*/ 0 w 3542709"/>
              <a:gd name="connsiteY17" fmla="*/ 3885434 h 4662521"/>
              <a:gd name="connsiteX18" fmla="*/ -1034436 w 3542709"/>
              <a:gd name="connsiteY18" fmla="*/ 2571474 h 4662521"/>
              <a:gd name="connsiteX19" fmla="*/ 0 w 3542709"/>
              <a:gd name="connsiteY19" fmla="*/ 2719804 h 4662521"/>
              <a:gd name="connsiteX20" fmla="*/ 0 w 3542709"/>
              <a:gd name="connsiteY20" fmla="*/ 590463 h 4662521"/>
              <a:gd name="connsiteX0" fmla="*/ 0 w 3542709"/>
              <a:gd name="connsiteY0" fmla="*/ 590463 h 4662521"/>
              <a:gd name="connsiteX1" fmla="*/ 590463 w 3542709"/>
              <a:gd name="connsiteY1" fmla="*/ 0 h 4662521"/>
              <a:gd name="connsiteX2" fmla="*/ 590452 w 3542709"/>
              <a:gd name="connsiteY2" fmla="*/ 0 h 4662521"/>
              <a:gd name="connsiteX3" fmla="*/ 590452 w 3542709"/>
              <a:gd name="connsiteY3" fmla="*/ 0 h 4662521"/>
              <a:gd name="connsiteX4" fmla="*/ 1476129 w 3542709"/>
              <a:gd name="connsiteY4" fmla="*/ 0 h 4662521"/>
              <a:gd name="connsiteX5" fmla="*/ 2952246 w 3542709"/>
              <a:gd name="connsiteY5" fmla="*/ 0 h 4662521"/>
              <a:gd name="connsiteX6" fmla="*/ 3542709 w 3542709"/>
              <a:gd name="connsiteY6" fmla="*/ 590463 h 4662521"/>
              <a:gd name="connsiteX7" fmla="*/ 3542709 w 3542709"/>
              <a:gd name="connsiteY7" fmla="*/ 2719804 h 4662521"/>
              <a:gd name="connsiteX8" fmla="*/ 3542709 w 3542709"/>
              <a:gd name="connsiteY8" fmla="*/ 2719804 h 4662521"/>
              <a:gd name="connsiteX9" fmla="*/ 3542709 w 3542709"/>
              <a:gd name="connsiteY9" fmla="*/ 3885434 h 4662521"/>
              <a:gd name="connsiteX10" fmla="*/ 3542709 w 3542709"/>
              <a:gd name="connsiteY10" fmla="*/ 4072058 h 4662521"/>
              <a:gd name="connsiteX11" fmla="*/ 2952246 w 3542709"/>
              <a:gd name="connsiteY11" fmla="*/ 4662521 h 4662521"/>
              <a:gd name="connsiteX12" fmla="*/ 1476129 w 3542709"/>
              <a:gd name="connsiteY12" fmla="*/ 4662521 h 4662521"/>
              <a:gd name="connsiteX13" fmla="*/ 590452 w 3542709"/>
              <a:gd name="connsiteY13" fmla="*/ 4662521 h 4662521"/>
              <a:gd name="connsiteX14" fmla="*/ 590452 w 3542709"/>
              <a:gd name="connsiteY14" fmla="*/ 4662521 h 4662521"/>
              <a:gd name="connsiteX15" fmla="*/ 590463 w 3542709"/>
              <a:gd name="connsiteY15" fmla="*/ 4662521 h 4662521"/>
              <a:gd name="connsiteX16" fmla="*/ 0 w 3542709"/>
              <a:gd name="connsiteY16" fmla="*/ 4072058 h 4662521"/>
              <a:gd name="connsiteX17" fmla="*/ 0 w 3542709"/>
              <a:gd name="connsiteY17" fmla="*/ 3885434 h 4662521"/>
              <a:gd name="connsiteX18" fmla="*/ 0 w 3542709"/>
              <a:gd name="connsiteY18" fmla="*/ 2719804 h 4662521"/>
              <a:gd name="connsiteX19" fmla="*/ 0 w 3542709"/>
              <a:gd name="connsiteY19" fmla="*/ 590463 h 466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2709" h="4662521">
                <a:moveTo>
                  <a:pt x="0" y="590463"/>
                </a:moveTo>
                <a:cubicBezTo>
                  <a:pt x="0" y="264359"/>
                  <a:pt x="264359" y="0"/>
                  <a:pt x="590463" y="0"/>
                </a:cubicBezTo>
                <a:lnTo>
                  <a:pt x="590452" y="0"/>
                </a:lnTo>
                <a:lnTo>
                  <a:pt x="590452" y="0"/>
                </a:lnTo>
                <a:lnTo>
                  <a:pt x="1476129" y="0"/>
                </a:lnTo>
                <a:lnTo>
                  <a:pt x="2952246" y="0"/>
                </a:lnTo>
                <a:cubicBezTo>
                  <a:pt x="3278350" y="0"/>
                  <a:pt x="3542709" y="264359"/>
                  <a:pt x="3542709" y="590463"/>
                </a:cubicBezTo>
                <a:lnTo>
                  <a:pt x="3542709" y="2719804"/>
                </a:lnTo>
                <a:lnTo>
                  <a:pt x="3542709" y="2719804"/>
                </a:lnTo>
                <a:lnTo>
                  <a:pt x="3542709" y="3885434"/>
                </a:lnTo>
                <a:lnTo>
                  <a:pt x="3542709" y="4072058"/>
                </a:lnTo>
                <a:cubicBezTo>
                  <a:pt x="3542709" y="4398162"/>
                  <a:pt x="3278350" y="4662521"/>
                  <a:pt x="2952246" y="4662521"/>
                </a:cubicBezTo>
                <a:lnTo>
                  <a:pt x="1476129" y="4662521"/>
                </a:lnTo>
                <a:lnTo>
                  <a:pt x="590452" y="4662521"/>
                </a:lnTo>
                <a:lnTo>
                  <a:pt x="590452" y="4662521"/>
                </a:lnTo>
                <a:lnTo>
                  <a:pt x="590463" y="4662521"/>
                </a:lnTo>
                <a:cubicBezTo>
                  <a:pt x="264359" y="4662521"/>
                  <a:pt x="0" y="4398162"/>
                  <a:pt x="0" y="4072058"/>
                </a:cubicBezTo>
                <a:lnTo>
                  <a:pt x="0" y="3885434"/>
                </a:lnTo>
                <a:lnTo>
                  <a:pt x="0" y="2719804"/>
                </a:lnTo>
                <a:lnTo>
                  <a:pt x="0" y="590463"/>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descr="Screen Shot 2013-05-01 at 4.52.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681" y="2830306"/>
            <a:ext cx="1935427" cy="750656"/>
          </a:xfrm>
          <a:prstGeom prst="rect">
            <a:avLst/>
          </a:prstGeom>
          <a:ln>
            <a:solidFill>
              <a:srgbClr val="000000"/>
            </a:solidFill>
          </a:ln>
        </p:spPr>
      </p:pic>
      <p:pic>
        <p:nvPicPr>
          <p:cNvPr id="11" name="Picture 10" descr="Screen Shot 2013-05-01 at 4.53.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832" y="4639289"/>
            <a:ext cx="2392959" cy="701385"/>
          </a:xfrm>
          <a:prstGeom prst="rect">
            <a:avLst/>
          </a:prstGeom>
          <a:ln>
            <a:solidFill>
              <a:srgbClr val="000000"/>
            </a:solidFill>
          </a:ln>
        </p:spPr>
      </p:pic>
      <p:sp>
        <p:nvSpPr>
          <p:cNvPr id="12" name="Rectangle 11"/>
          <p:cNvSpPr/>
          <p:nvPr/>
        </p:nvSpPr>
        <p:spPr>
          <a:xfrm>
            <a:off x="5422690" y="1198663"/>
            <a:ext cx="3484225" cy="1323439"/>
          </a:xfrm>
          <a:prstGeom prst="rect">
            <a:avLst/>
          </a:prstGeom>
        </p:spPr>
        <p:txBody>
          <a:bodyPr wrap="square">
            <a:spAutoFit/>
          </a:bodyPr>
          <a:lstStyle/>
          <a:p>
            <a:r>
              <a:rPr lang="en-US" sz="3200" b="1" dirty="0" smtClean="0"/>
              <a:t>Text Content</a:t>
            </a:r>
          </a:p>
          <a:p>
            <a:r>
              <a:rPr lang="en-US" sz="2400" dirty="0" smtClean="0"/>
              <a:t>check using </a:t>
            </a:r>
          </a:p>
          <a:p>
            <a:r>
              <a:rPr lang="en-US" sz="2400" dirty="0" smtClean="0"/>
              <a:t>String equality</a:t>
            </a:r>
            <a:endParaRPr lang="en-US" sz="2400" dirty="0"/>
          </a:p>
        </p:txBody>
      </p:sp>
      <p:grpSp>
        <p:nvGrpSpPr>
          <p:cNvPr id="13" name="Group 12"/>
          <p:cNvGrpSpPr/>
          <p:nvPr/>
        </p:nvGrpSpPr>
        <p:grpSpPr>
          <a:xfrm>
            <a:off x="6007572" y="3572606"/>
            <a:ext cx="2122281" cy="1066683"/>
            <a:chOff x="6007572" y="3824433"/>
            <a:chExt cx="2122281" cy="1066683"/>
          </a:xfrm>
        </p:grpSpPr>
        <p:sp>
          <p:nvSpPr>
            <p:cNvPr id="14" name="TextBox 13"/>
            <p:cNvSpPr txBox="1"/>
            <p:nvPr/>
          </p:nvSpPr>
          <p:spPr>
            <a:xfrm>
              <a:off x="6592449" y="3824433"/>
              <a:ext cx="1537404"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rgbClr val="FF0000"/>
                  </a:solidFill>
                  <a:effectLst>
                    <a:outerShdw blurRad="50800" dist="39000" dir="5460000" algn="tl">
                      <a:srgbClr val="000000">
                        <a:alpha val="38000"/>
                      </a:srgbClr>
                    </a:outerShdw>
                  </a:effectLst>
                </a:rPr>
                <a:t>= ?</a:t>
              </a:r>
              <a:endParaRPr lang="en-US" sz="5400" b="1" dirty="0">
                <a:ln w="11430"/>
                <a:solidFill>
                  <a:srgbClr val="FF0000"/>
                </a:solidFill>
                <a:effectLst>
                  <a:outerShdw blurRad="50800" dist="39000" dir="5460000" algn="tl">
                    <a:srgbClr val="000000">
                      <a:alpha val="38000"/>
                    </a:srgbClr>
                  </a:outerShdw>
                </a:effectLst>
              </a:endParaRPr>
            </a:p>
          </p:txBody>
        </p:sp>
        <p:cxnSp>
          <p:nvCxnSpPr>
            <p:cNvPr id="15" name="Straight Arrow Connector 14"/>
            <p:cNvCxnSpPr/>
            <p:nvPr/>
          </p:nvCxnSpPr>
          <p:spPr>
            <a:xfrm>
              <a:off x="6007572" y="3889011"/>
              <a:ext cx="777057" cy="1002105"/>
            </a:xfrm>
            <a:prstGeom prst="straightConnector1">
              <a:avLst/>
            </a:prstGeom>
            <a:ln w="76200" cmpd="sng">
              <a:solidFill>
                <a:srgbClr val="FF0000"/>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137714" y="6043125"/>
            <a:ext cx="2533566" cy="646331"/>
          </a:xfrm>
          <a:prstGeom prst="rect">
            <a:avLst/>
          </a:prstGeom>
          <a:noFill/>
        </p:spPr>
        <p:txBody>
          <a:bodyPr wrap="none" rtlCol="0">
            <a:spAutoFit/>
          </a:bodyPr>
          <a:lstStyle/>
          <a:p>
            <a:r>
              <a:rPr lang="en-US" sz="2000" b="1" dirty="0" err="1" smtClean="0"/>
              <a:t>WebDiff</a:t>
            </a:r>
            <a:r>
              <a:rPr lang="en-US" sz="2000" b="1" dirty="0" smtClean="0"/>
              <a:t> [ICSM’10]</a:t>
            </a:r>
          </a:p>
          <a:p>
            <a:r>
              <a:rPr lang="en-US" sz="1600" dirty="0" smtClean="0"/>
              <a:t>Roy Choudhary and </a:t>
            </a:r>
            <a:r>
              <a:rPr lang="en-US" sz="1600" dirty="0" err="1" smtClean="0"/>
              <a:t>Orso</a:t>
            </a:r>
            <a:endParaRPr lang="en-US" sz="1600" dirty="0"/>
          </a:p>
        </p:txBody>
      </p:sp>
      <p:sp>
        <p:nvSpPr>
          <p:cNvPr id="17" name="TextBox 16"/>
          <p:cNvSpPr txBox="1"/>
          <p:nvPr/>
        </p:nvSpPr>
        <p:spPr>
          <a:xfrm>
            <a:off x="5435075" y="6043125"/>
            <a:ext cx="4264223" cy="646331"/>
          </a:xfrm>
          <a:prstGeom prst="rect">
            <a:avLst/>
          </a:prstGeom>
          <a:noFill/>
        </p:spPr>
        <p:txBody>
          <a:bodyPr wrap="square" rtlCol="0">
            <a:spAutoFit/>
          </a:bodyPr>
          <a:lstStyle/>
          <a:p>
            <a:r>
              <a:rPr lang="en-US" sz="2000" b="1" dirty="0" err="1" smtClean="0"/>
              <a:t>CrossCheck</a:t>
            </a:r>
            <a:r>
              <a:rPr lang="en-US" sz="2000" b="1" dirty="0" smtClean="0"/>
              <a:t> [ICST’12]</a:t>
            </a:r>
          </a:p>
          <a:p>
            <a:r>
              <a:rPr lang="en-US" sz="1600" dirty="0" smtClean="0"/>
              <a:t>Roy Choudhary, Prasad and </a:t>
            </a:r>
            <a:r>
              <a:rPr lang="en-US" sz="1600" dirty="0" err="1" smtClean="0"/>
              <a:t>Orso</a:t>
            </a:r>
            <a:endParaRPr lang="en-US" sz="2000" dirty="0"/>
          </a:p>
        </p:txBody>
      </p:sp>
      <p:sp>
        <p:nvSpPr>
          <p:cNvPr id="18" name="TextBox 17"/>
          <p:cNvSpPr txBox="1"/>
          <p:nvPr/>
        </p:nvSpPr>
        <p:spPr>
          <a:xfrm>
            <a:off x="2986107" y="6043125"/>
            <a:ext cx="2170887" cy="646331"/>
          </a:xfrm>
          <a:prstGeom prst="rect">
            <a:avLst/>
          </a:prstGeom>
          <a:noFill/>
        </p:spPr>
        <p:txBody>
          <a:bodyPr wrap="none" rtlCol="0">
            <a:spAutoFit/>
          </a:bodyPr>
          <a:lstStyle/>
          <a:p>
            <a:r>
              <a:rPr lang="en-US" sz="2000" b="1" dirty="0" err="1" smtClean="0"/>
              <a:t>CrossT</a:t>
            </a:r>
            <a:r>
              <a:rPr lang="en-US" sz="2000" b="1" dirty="0" smtClean="0"/>
              <a:t> [ICSE’11]</a:t>
            </a:r>
            <a:br>
              <a:rPr lang="en-US" sz="2000" b="1" dirty="0" smtClean="0"/>
            </a:br>
            <a:r>
              <a:rPr lang="en-US" sz="1600" dirty="0" err="1" smtClean="0"/>
              <a:t>Mesbah</a:t>
            </a:r>
            <a:r>
              <a:rPr lang="en-US" sz="1600" dirty="0" smtClean="0"/>
              <a:t> and Prasad</a:t>
            </a:r>
            <a:endParaRPr lang="en-US" sz="1600" dirty="0"/>
          </a:p>
        </p:txBody>
      </p:sp>
    </p:spTree>
    <p:extLst>
      <p:ext uri="{BB962C8B-B14F-4D97-AF65-F5344CB8AC3E}">
        <p14:creationId xmlns:p14="http://schemas.microsoft.com/office/powerpoint/2010/main" val="18067207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600200"/>
          </a:xfrm>
        </p:spPr>
        <p:txBody>
          <a:bodyPr/>
          <a:lstStyle/>
          <a:p>
            <a:r>
              <a:rPr lang="en-US" dirty="0"/>
              <a:t>Comprehensive</a:t>
            </a:r>
            <a:br>
              <a:rPr lang="en-US" dirty="0"/>
            </a:br>
            <a:r>
              <a:rPr lang="en-US" dirty="0"/>
              <a:t>XBI Detection</a:t>
            </a:r>
          </a:p>
        </p:txBody>
      </p:sp>
      <p:sp>
        <p:nvSpPr>
          <p:cNvPr id="3" name="Content Placeholder 2"/>
          <p:cNvSpPr>
            <a:spLocks noGrp="1"/>
          </p:cNvSpPr>
          <p:nvPr>
            <p:ph idx="1"/>
          </p:nvPr>
        </p:nvSpPr>
        <p:spPr>
          <a:xfrm>
            <a:off x="218975" y="1742252"/>
            <a:ext cx="8530919" cy="4525963"/>
          </a:xfrm>
        </p:spPr>
        <p:txBody>
          <a:bodyPr>
            <a:normAutofit/>
          </a:bodyPr>
          <a:lstStyle/>
          <a:p>
            <a:pPr>
              <a:spcBef>
                <a:spcPts val="0"/>
              </a:spcBef>
            </a:pPr>
            <a:r>
              <a:rPr lang="en-US" sz="3600" b="1" dirty="0">
                <a:solidFill>
                  <a:srgbClr val="BFBFBF"/>
                </a:solidFill>
              </a:rPr>
              <a:t>Behavioral XBIs</a:t>
            </a:r>
            <a:endParaRPr lang="en-US" sz="3600" b="1" dirty="0" smtClean="0">
              <a:solidFill>
                <a:srgbClr val="BFBFBF"/>
              </a:solidFill>
            </a:endParaRPr>
          </a:p>
          <a:p>
            <a:pPr>
              <a:spcBef>
                <a:spcPts val="0"/>
              </a:spcBef>
            </a:pPr>
            <a:endParaRPr lang="en-US" sz="3600" dirty="0" smtClean="0"/>
          </a:p>
          <a:p>
            <a:pPr>
              <a:spcBef>
                <a:spcPts val="0"/>
              </a:spcBef>
            </a:pPr>
            <a:r>
              <a:rPr lang="en-US" sz="3600" b="1" dirty="0" smtClean="0"/>
              <a:t>Content XBIs</a:t>
            </a:r>
          </a:p>
          <a:p>
            <a:pPr>
              <a:spcBef>
                <a:spcPts val="0"/>
              </a:spcBef>
            </a:pPr>
            <a:endParaRPr lang="en-US" sz="3200" dirty="0" smtClean="0"/>
          </a:p>
          <a:p>
            <a:pPr>
              <a:spcBef>
                <a:spcPts val="0"/>
              </a:spcBef>
            </a:pPr>
            <a:r>
              <a:rPr lang="en-US" sz="3600" b="1" dirty="0">
                <a:solidFill>
                  <a:srgbClr val="BFBFBF"/>
                </a:solidFill>
              </a:rPr>
              <a:t>Structural </a:t>
            </a:r>
            <a:r>
              <a:rPr lang="en-US" sz="3600" b="1" dirty="0" smtClean="0">
                <a:solidFill>
                  <a:srgbClr val="BFBFBF"/>
                </a:solidFill>
              </a:rPr>
              <a:t>XBIs</a:t>
            </a:r>
            <a:endParaRPr lang="en-US" sz="3200" dirty="0">
              <a:solidFill>
                <a:srgbClr val="BFBFBF"/>
              </a:solidFill>
            </a:endParaRPr>
          </a:p>
        </p:txBody>
      </p:sp>
      <p:grpSp>
        <p:nvGrpSpPr>
          <p:cNvPr id="8" name="Group 7"/>
          <p:cNvGrpSpPr/>
          <p:nvPr/>
        </p:nvGrpSpPr>
        <p:grpSpPr>
          <a:xfrm>
            <a:off x="3328074" y="2539200"/>
            <a:ext cx="1997543" cy="1200329"/>
            <a:chOff x="3301102" y="4422379"/>
            <a:chExt cx="1997543" cy="1200329"/>
          </a:xfrm>
        </p:grpSpPr>
        <p:sp>
          <p:nvSpPr>
            <p:cNvPr id="5" name="Rectangle 4"/>
            <p:cNvSpPr/>
            <p:nvPr/>
          </p:nvSpPr>
          <p:spPr>
            <a:xfrm>
              <a:off x="3301102" y="4422379"/>
              <a:ext cx="1997543" cy="1200329"/>
            </a:xfrm>
            <a:prstGeom prst="rect">
              <a:avLst/>
            </a:prstGeom>
          </p:spPr>
          <p:txBody>
            <a:bodyPr wrap="square">
              <a:spAutoFit/>
            </a:bodyPr>
            <a:lstStyle/>
            <a:p>
              <a:pPr lvl="1">
                <a:spcBef>
                  <a:spcPts val="0"/>
                </a:spcBef>
              </a:pPr>
              <a:r>
                <a:rPr lang="en-US" sz="3600" b="1" dirty="0" smtClean="0">
                  <a:solidFill>
                    <a:srgbClr val="BFBFBF"/>
                  </a:solidFill>
                  <a:latin typeface="Century Gothic"/>
                  <a:cs typeface="Century Gothic"/>
                </a:rPr>
                <a:t>Text</a:t>
              </a:r>
            </a:p>
            <a:p>
              <a:pPr lvl="1">
                <a:spcBef>
                  <a:spcPts val="0"/>
                </a:spcBef>
              </a:pPr>
              <a:r>
                <a:rPr lang="en-US" sz="3600" b="1" dirty="0" smtClean="0">
                  <a:latin typeface="Century Gothic"/>
                  <a:cs typeface="Century Gothic"/>
                </a:rPr>
                <a:t>Visual</a:t>
              </a:r>
              <a:endParaRPr lang="en-US" sz="3600" b="1" dirty="0">
                <a:latin typeface="Century Gothic"/>
                <a:cs typeface="Century Gothic"/>
              </a:endParaRPr>
            </a:p>
          </p:txBody>
        </p:sp>
        <p:sp>
          <p:nvSpPr>
            <p:cNvPr id="7" name="Left Brace 6"/>
            <p:cNvSpPr/>
            <p:nvPr/>
          </p:nvSpPr>
          <p:spPr>
            <a:xfrm>
              <a:off x="3514185" y="4620356"/>
              <a:ext cx="186110" cy="821824"/>
            </a:xfrm>
            <a:prstGeom prst="leftBrac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Rounded Rectangular Callout 8"/>
          <p:cNvSpPr/>
          <p:nvPr/>
        </p:nvSpPr>
        <p:spPr>
          <a:xfrm>
            <a:off x="5297361" y="960625"/>
            <a:ext cx="3676400" cy="5447963"/>
          </a:xfrm>
          <a:custGeom>
            <a:avLst/>
            <a:gdLst>
              <a:gd name="connsiteX0" fmla="*/ 0 w 3676400"/>
              <a:gd name="connsiteY0" fmla="*/ 612746 h 5447963"/>
              <a:gd name="connsiteX1" fmla="*/ 612746 w 3676400"/>
              <a:gd name="connsiteY1" fmla="*/ 0 h 5447963"/>
              <a:gd name="connsiteX2" fmla="*/ 612733 w 3676400"/>
              <a:gd name="connsiteY2" fmla="*/ 0 h 5447963"/>
              <a:gd name="connsiteX3" fmla="*/ 612733 w 3676400"/>
              <a:gd name="connsiteY3" fmla="*/ 0 h 5447963"/>
              <a:gd name="connsiteX4" fmla="*/ 1531833 w 3676400"/>
              <a:gd name="connsiteY4" fmla="*/ 0 h 5447963"/>
              <a:gd name="connsiteX5" fmla="*/ 3063654 w 3676400"/>
              <a:gd name="connsiteY5" fmla="*/ 0 h 5447963"/>
              <a:gd name="connsiteX6" fmla="*/ 3676400 w 3676400"/>
              <a:gd name="connsiteY6" fmla="*/ 612746 h 5447963"/>
              <a:gd name="connsiteX7" fmla="*/ 3676400 w 3676400"/>
              <a:gd name="connsiteY7" fmla="*/ 3177978 h 5447963"/>
              <a:gd name="connsiteX8" fmla="*/ 3676400 w 3676400"/>
              <a:gd name="connsiteY8" fmla="*/ 3177978 h 5447963"/>
              <a:gd name="connsiteX9" fmla="*/ 3676400 w 3676400"/>
              <a:gd name="connsiteY9" fmla="*/ 4539969 h 5447963"/>
              <a:gd name="connsiteX10" fmla="*/ 3676400 w 3676400"/>
              <a:gd name="connsiteY10" fmla="*/ 4835217 h 5447963"/>
              <a:gd name="connsiteX11" fmla="*/ 3063654 w 3676400"/>
              <a:gd name="connsiteY11" fmla="*/ 5447963 h 5447963"/>
              <a:gd name="connsiteX12" fmla="*/ 1531833 w 3676400"/>
              <a:gd name="connsiteY12" fmla="*/ 5447963 h 5447963"/>
              <a:gd name="connsiteX13" fmla="*/ 612733 w 3676400"/>
              <a:gd name="connsiteY13" fmla="*/ 5447963 h 5447963"/>
              <a:gd name="connsiteX14" fmla="*/ 612733 w 3676400"/>
              <a:gd name="connsiteY14" fmla="*/ 5447963 h 5447963"/>
              <a:gd name="connsiteX15" fmla="*/ 612746 w 3676400"/>
              <a:gd name="connsiteY15" fmla="*/ 5447963 h 5447963"/>
              <a:gd name="connsiteX16" fmla="*/ 0 w 3676400"/>
              <a:gd name="connsiteY16" fmla="*/ 4835217 h 5447963"/>
              <a:gd name="connsiteX17" fmla="*/ 0 w 3676400"/>
              <a:gd name="connsiteY17" fmla="*/ 4539969 h 5447963"/>
              <a:gd name="connsiteX18" fmla="*/ -963621 w 3676400"/>
              <a:gd name="connsiteY18" fmla="*/ 3237398 h 5447963"/>
              <a:gd name="connsiteX19" fmla="*/ 0 w 3676400"/>
              <a:gd name="connsiteY19" fmla="*/ 3177978 h 5447963"/>
              <a:gd name="connsiteX20" fmla="*/ 0 w 3676400"/>
              <a:gd name="connsiteY20" fmla="*/ 612746 h 5447963"/>
              <a:gd name="connsiteX0" fmla="*/ 0 w 3676400"/>
              <a:gd name="connsiteY0" fmla="*/ 612746 h 5447963"/>
              <a:gd name="connsiteX1" fmla="*/ 612746 w 3676400"/>
              <a:gd name="connsiteY1" fmla="*/ 0 h 5447963"/>
              <a:gd name="connsiteX2" fmla="*/ 612733 w 3676400"/>
              <a:gd name="connsiteY2" fmla="*/ 0 h 5447963"/>
              <a:gd name="connsiteX3" fmla="*/ 612733 w 3676400"/>
              <a:gd name="connsiteY3" fmla="*/ 0 h 5447963"/>
              <a:gd name="connsiteX4" fmla="*/ 1531833 w 3676400"/>
              <a:gd name="connsiteY4" fmla="*/ 0 h 5447963"/>
              <a:gd name="connsiteX5" fmla="*/ 3063654 w 3676400"/>
              <a:gd name="connsiteY5" fmla="*/ 0 h 5447963"/>
              <a:gd name="connsiteX6" fmla="*/ 3676400 w 3676400"/>
              <a:gd name="connsiteY6" fmla="*/ 612746 h 5447963"/>
              <a:gd name="connsiteX7" fmla="*/ 3676400 w 3676400"/>
              <a:gd name="connsiteY7" fmla="*/ 3177978 h 5447963"/>
              <a:gd name="connsiteX8" fmla="*/ 3676400 w 3676400"/>
              <a:gd name="connsiteY8" fmla="*/ 3177978 h 5447963"/>
              <a:gd name="connsiteX9" fmla="*/ 3676400 w 3676400"/>
              <a:gd name="connsiteY9" fmla="*/ 4539969 h 5447963"/>
              <a:gd name="connsiteX10" fmla="*/ 3676400 w 3676400"/>
              <a:gd name="connsiteY10" fmla="*/ 4835217 h 5447963"/>
              <a:gd name="connsiteX11" fmla="*/ 3063654 w 3676400"/>
              <a:gd name="connsiteY11" fmla="*/ 5447963 h 5447963"/>
              <a:gd name="connsiteX12" fmla="*/ 1531833 w 3676400"/>
              <a:gd name="connsiteY12" fmla="*/ 5447963 h 5447963"/>
              <a:gd name="connsiteX13" fmla="*/ 612733 w 3676400"/>
              <a:gd name="connsiteY13" fmla="*/ 5447963 h 5447963"/>
              <a:gd name="connsiteX14" fmla="*/ 612733 w 3676400"/>
              <a:gd name="connsiteY14" fmla="*/ 5447963 h 5447963"/>
              <a:gd name="connsiteX15" fmla="*/ 612746 w 3676400"/>
              <a:gd name="connsiteY15" fmla="*/ 5447963 h 5447963"/>
              <a:gd name="connsiteX16" fmla="*/ 0 w 3676400"/>
              <a:gd name="connsiteY16" fmla="*/ 4835217 h 5447963"/>
              <a:gd name="connsiteX17" fmla="*/ 0 w 3676400"/>
              <a:gd name="connsiteY17" fmla="*/ 4539969 h 5447963"/>
              <a:gd name="connsiteX18" fmla="*/ 0 w 3676400"/>
              <a:gd name="connsiteY18" fmla="*/ 3177978 h 5447963"/>
              <a:gd name="connsiteX19" fmla="*/ 0 w 3676400"/>
              <a:gd name="connsiteY19" fmla="*/ 612746 h 544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6400" h="5447963">
                <a:moveTo>
                  <a:pt x="0" y="612746"/>
                </a:moveTo>
                <a:cubicBezTo>
                  <a:pt x="0" y="274336"/>
                  <a:pt x="274336" y="0"/>
                  <a:pt x="612746" y="0"/>
                </a:cubicBezTo>
                <a:lnTo>
                  <a:pt x="612733" y="0"/>
                </a:lnTo>
                <a:lnTo>
                  <a:pt x="612733" y="0"/>
                </a:lnTo>
                <a:lnTo>
                  <a:pt x="1531833" y="0"/>
                </a:lnTo>
                <a:lnTo>
                  <a:pt x="3063654" y="0"/>
                </a:lnTo>
                <a:cubicBezTo>
                  <a:pt x="3402064" y="0"/>
                  <a:pt x="3676400" y="274336"/>
                  <a:pt x="3676400" y="612746"/>
                </a:cubicBezTo>
                <a:lnTo>
                  <a:pt x="3676400" y="3177978"/>
                </a:lnTo>
                <a:lnTo>
                  <a:pt x="3676400" y="3177978"/>
                </a:lnTo>
                <a:lnTo>
                  <a:pt x="3676400" y="4539969"/>
                </a:lnTo>
                <a:lnTo>
                  <a:pt x="3676400" y="4835217"/>
                </a:lnTo>
                <a:cubicBezTo>
                  <a:pt x="3676400" y="5173627"/>
                  <a:pt x="3402064" y="5447963"/>
                  <a:pt x="3063654" y="5447963"/>
                </a:cubicBezTo>
                <a:lnTo>
                  <a:pt x="1531833" y="5447963"/>
                </a:lnTo>
                <a:lnTo>
                  <a:pt x="612733" y="5447963"/>
                </a:lnTo>
                <a:lnTo>
                  <a:pt x="612733" y="5447963"/>
                </a:lnTo>
                <a:lnTo>
                  <a:pt x="612746" y="5447963"/>
                </a:lnTo>
                <a:cubicBezTo>
                  <a:pt x="274336" y="5447963"/>
                  <a:pt x="0" y="5173627"/>
                  <a:pt x="0" y="4835217"/>
                </a:cubicBezTo>
                <a:lnTo>
                  <a:pt x="0" y="4539969"/>
                </a:lnTo>
                <a:lnTo>
                  <a:pt x="0" y="3177978"/>
                </a:lnTo>
                <a:lnTo>
                  <a:pt x="0" y="612746"/>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ectangle 9"/>
          <p:cNvSpPr/>
          <p:nvPr/>
        </p:nvSpPr>
        <p:spPr>
          <a:xfrm>
            <a:off x="5405980" y="1099259"/>
            <a:ext cx="3609556" cy="1323439"/>
          </a:xfrm>
          <a:prstGeom prst="rect">
            <a:avLst/>
          </a:prstGeom>
        </p:spPr>
        <p:txBody>
          <a:bodyPr wrap="square">
            <a:spAutoFit/>
          </a:bodyPr>
          <a:lstStyle/>
          <a:p>
            <a:r>
              <a:rPr lang="en-US" sz="3200" b="1" dirty="0" smtClean="0"/>
              <a:t>Visual Content</a:t>
            </a:r>
          </a:p>
          <a:p>
            <a:r>
              <a:rPr lang="en-US" sz="2400" dirty="0" smtClean="0"/>
              <a:t>check using </a:t>
            </a:r>
          </a:p>
          <a:p>
            <a:r>
              <a:rPr lang="en-US" sz="2400" dirty="0" smtClean="0"/>
              <a:t>Image Matching</a:t>
            </a:r>
            <a:endParaRPr lang="en-US" sz="2400" dirty="0"/>
          </a:p>
        </p:txBody>
      </p:sp>
      <p:pic>
        <p:nvPicPr>
          <p:cNvPr id="11" name="Picture 10"/>
          <p:cNvPicPr>
            <a:picLocks noChangeAspect="1"/>
          </p:cNvPicPr>
          <p:nvPr/>
        </p:nvPicPr>
        <p:blipFill>
          <a:blip r:embed="rId3"/>
          <a:stretch>
            <a:fillRect/>
          </a:stretch>
        </p:blipFill>
        <p:spPr>
          <a:xfrm>
            <a:off x="7018581" y="4424040"/>
            <a:ext cx="1668219" cy="1865123"/>
          </a:xfrm>
          <a:prstGeom prst="rect">
            <a:avLst/>
          </a:prstGeom>
        </p:spPr>
      </p:pic>
      <p:sp>
        <p:nvSpPr>
          <p:cNvPr id="12" name="Rectangle 11"/>
          <p:cNvSpPr/>
          <p:nvPr/>
        </p:nvSpPr>
        <p:spPr>
          <a:xfrm>
            <a:off x="5556377" y="2569646"/>
            <a:ext cx="1353584" cy="17045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3" name="Group 12"/>
          <p:cNvGrpSpPr/>
          <p:nvPr/>
        </p:nvGrpSpPr>
        <p:grpSpPr>
          <a:xfrm>
            <a:off x="6975649" y="2268128"/>
            <a:ext cx="2276966" cy="2101167"/>
            <a:chOff x="6975649" y="2410465"/>
            <a:chExt cx="2276966" cy="2101167"/>
          </a:xfrm>
        </p:grpSpPr>
        <p:sp>
          <p:nvSpPr>
            <p:cNvPr id="14" name="TextBox 13"/>
            <p:cNvSpPr txBox="1"/>
            <p:nvPr/>
          </p:nvSpPr>
          <p:spPr>
            <a:xfrm>
              <a:off x="7695373" y="3535010"/>
              <a:ext cx="1557242" cy="923330"/>
            </a:xfrm>
            <a:prstGeom prst="rect">
              <a:avLst/>
            </a:prstGeom>
            <a:noFill/>
          </p:spPr>
          <p:txBody>
            <a:bodyPr wrap="square" rtlCol="0">
              <a:sp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5" name="Picture 14"/>
            <p:cNvPicPr>
              <a:picLocks noChangeAspect="1"/>
            </p:cNvPicPr>
            <p:nvPr/>
          </p:nvPicPr>
          <p:blipFill>
            <a:blip r:embed="rId4"/>
            <a:stretch>
              <a:fillRect/>
            </a:stretch>
          </p:blipFill>
          <p:spPr>
            <a:xfrm>
              <a:off x="7318624" y="2410465"/>
              <a:ext cx="1162163" cy="1162163"/>
            </a:xfrm>
            <a:prstGeom prst="rect">
              <a:avLst/>
            </a:prstGeom>
          </p:spPr>
        </p:pic>
        <p:cxnSp>
          <p:nvCxnSpPr>
            <p:cNvPr id="16" name="Straight Arrow Connector 15"/>
            <p:cNvCxnSpPr/>
            <p:nvPr/>
          </p:nvCxnSpPr>
          <p:spPr>
            <a:xfrm>
              <a:off x="6975649" y="3509527"/>
              <a:ext cx="777057" cy="1002105"/>
            </a:xfrm>
            <a:prstGeom prst="straightConnector1">
              <a:avLst/>
            </a:prstGeom>
            <a:ln w="76200" cmpd="sng">
              <a:solidFill>
                <a:srgbClr val="0000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7019586" y="3222200"/>
              <a:ext cx="1769354" cy="646331"/>
            </a:xfrm>
            <a:prstGeom prst="rect">
              <a:avLst/>
            </a:prstGeom>
          </p:spPr>
          <p:txBody>
            <a:bodyPr wrap="square">
              <a:spAutoFit/>
            </a:bodyPr>
            <a:lstStyle/>
            <a:p>
              <a:pPr algn="ctr"/>
              <a:r>
                <a:rPr lang="en-US" dirty="0" smtClean="0"/>
                <a:t>Computer</a:t>
              </a:r>
            </a:p>
            <a:p>
              <a:pPr algn="ctr"/>
              <a:r>
                <a:rPr lang="en-US" dirty="0" smtClean="0"/>
                <a:t>Vision</a:t>
              </a:r>
              <a:endParaRPr lang="en-US" dirty="0"/>
            </a:p>
          </p:txBody>
        </p:sp>
      </p:grpSp>
      <p:sp>
        <p:nvSpPr>
          <p:cNvPr id="18" name="TextBox 17"/>
          <p:cNvSpPr txBox="1"/>
          <p:nvPr/>
        </p:nvSpPr>
        <p:spPr>
          <a:xfrm>
            <a:off x="61654" y="6054074"/>
            <a:ext cx="2533566" cy="646331"/>
          </a:xfrm>
          <a:prstGeom prst="rect">
            <a:avLst/>
          </a:prstGeom>
          <a:noFill/>
        </p:spPr>
        <p:txBody>
          <a:bodyPr wrap="none" rtlCol="0">
            <a:spAutoFit/>
          </a:bodyPr>
          <a:lstStyle/>
          <a:p>
            <a:r>
              <a:rPr lang="en-US" sz="2000" b="1" dirty="0" err="1" smtClean="0"/>
              <a:t>WebDiff</a:t>
            </a:r>
            <a:r>
              <a:rPr lang="en-US" sz="2000" b="1" dirty="0" smtClean="0"/>
              <a:t> [ICSM’10]</a:t>
            </a:r>
          </a:p>
          <a:p>
            <a:r>
              <a:rPr lang="en-US" sz="1600" dirty="0" smtClean="0"/>
              <a:t>Roy Choudhary and </a:t>
            </a:r>
            <a:r>
              <a:rPr lang="en-US" sz="1600" dirty="0" err="1" smtClean="0"/>
              <a:t>Orso</a:t>
            </a:r>
            <a:endParaRPr lang="en-US" sz="1600" dirty="0"/>
          </a:p>
        </p:txBody>
      </p:sp>
      <p:sp>
        <p:nvSpPr>
          <p:cNvPr id="19" name="TextBox 18"/>
          <p:cNvSpPr txBox="1"/>
          <p:nvPr/>
        </p:nvSpPr>
        <p:spPr>
          <a:xfrm>
            <a:off x="2648907" y="6054247"/>
            <a:ext cx="4264223" cy="646331"/>
          </a:xfrm>
          <a:prstGeom prst="rect">
            <a:avLst/>
          </a:prstGeom>
          <a:noFill/>
        </p:spPr>
        <p:txBody>
          <a:bodyPr wrap="square" rtlCol="0">
            <a:spAutoFit/>
          </a:bodyPr>
          <a:lstStyle/>
          <a:p>
            <a:r>
              <a:rPr lang="en-US" sz="2000" b="1" dirty="0" err="1" smtClean="0"/>
              <a:t>CrossCheck</a:t>
            </a:r>
            <a:r>
              <a:rPr lang="en-US" sz="2000" b="1" dirty="0" smtClean="0"/>
              <a:t> [ICST’12]</a:t>
            </a:r>
          </a:p>
          <a:p>
            <a:r>
              <a:rPr lang="en-US" sz="1600" dirty="0" smtClean="0"/>
              <a:t>Roy Choudhary, Prasad and </a:t>
            </a:r>
            <a:r>
              <a:rPr lang="en-US" sz="1600" dirty="0" err="1" smtClean="0"/>
              <a:t>Orso</a:t>
            </a:r>
            <a:endParaRPr lang="en-US" sz="2000" dirty="0"/>
          </a:p>
        </p:txBody>
      </p:sp>
    </p:spTree>
    <p:extLst>
      <p:ext uri="{BB962C8B-B14F-4D97-AF65-F5344CB8AC3E}">
        <p14:creationId xmlns:p14="http://schemas.microsoft.com/office/powerpoint/2010/main" val="1408418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Structural </a:t>
            </a:r>
            <a:r>
              <a:rPr lang="en-US" dirty="0" smtClean="0"/>
              <a:t>XBIs</a:t>
            </a:r>
            <a:br>
              <a:rPr lang="en-US" dirty="0" smtClean="0"/>
            </a:br>
            <a:endParaRPr lang="en-US" dirty="0"/>
          </a:p>
        </p:txBody>
      </p:sp>
      <p:sp>
        <p:nvSpPr>
          <p:cNvPr id="3" name="Content Placeholder 2"/>
          <p:cNvSpPr>
            <a:spLocks noGrp="1"/>
          </p:cNvSpPr>
          <p:nvPr>
            <p:ph idx="1"/>
          </p:nvPr>
        </p:nvSpPr>
        <p:spPr>
          <a:xfrm>
            <a:off x="295587" y="1127714"/>
            <a:ext cx="8571985" cy="5080202"/>
          </a:xfrm>
        </p:spPr>
        <p:txBody>
          <a:bodyPr>
            <a:noAutofit/>
          </a:bodyPr>
          <a:lstStyle/>
          <a:p>
            <a:r>
              <a:rPr lang="en-US" sz="3600" b="1" dirty="0" smtClean="0"/>
              <a:t>Intuition:</a:t>
            </a:r>
            <a:r>
              <a:rPr lang="en-US" sz="3600" dirty="0" smtClean="0"/>
              <a:t> </a:t>
            </a:r>
            <a:br>
              <a:rPr lang="en-US" sz="3600" dirty="0" smtClean="0"/>
            </a:br>
            <a:r>
              <a:rPr lang="en-US" sz="3600" dirty="0" smtClean="0"/>
              <a:t>Disruption in the relative arrangement of web page elements leads to Structural XBIs</a:t>
            </a:r>
          </a:p>
          <a:p>
            <a:endParaRPr lang="en-US" b="1" dirty="0" smtClean="0"/>
          </a:p>
          <a:p>
            <a:r>
              <a:rPr lang="en-US" sz="3600" b="1" dirty="0" smtClean="0"/>
              <a:t>Idea: </a:t>
            </a:r>
            <a:br>
              <a:rPr lang="en-US" sz="3600" b="1" dirty="0" smtClean="0"/>
            </a:br>
            <a:r>
              <a:rPr lang="en-US" sz="3600" dirty="0" smtClean="0"/>
              <a:t>Abstraction to represent relative arrangement and compare it to expose errors</a:t>
            </a:r>
            <a:endParaRPr lang="en-US" sz="3200" dirty="0" smtClean="0"/>
          </a:p>
        </p:txBody>
      </p:sp>
    </p:spTree>
    <p:extLst>
      <p:ext uri="{BB962C8B-B14F-4D97-AF65-F5344CB8AC3E}">
        <p14:creationId xmlns:p14="http://schemas.microsoft.com/office/powerpoint/2010/main" val="2188976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Graph (AG)</a:t>
            </a:r>
            <a:br>
              <a:rPr lang="en-US" dirty="0" smtClean="0"/>
            </a:br>
            <a:endParaRPr lang="en-US" dirty="0"/>
          </a:p>
        </p:txBody>
      </p:sp>
      <p:sp>
        <p:nvSpPr>
          <p:cNvPr id="3" name="Content Placeholder 2"/>
          <p:cNvSpPr>
            <a:spLocks noGrp="1"/>
          </p:cNvSpPr>
          <p:nvPr>
            <p:ph idx="1"/>
          </p:nvPr>
        </p:nvSpPr>
        <p:spPr>
          <a:xfrm>
            <a:off x="353295" y="1600200"/>
            <a:ext cx="8229600" cy="4525963"/>
          </a:xfrm>
        </p:spPr>
        <p:txBody>
          <a:bodyPr>
            <a:noAutofit/>
          </a:bodyPr>
          <a:lstStyle/>
          <a:p>
            <a:r>
              <a:rPr lang="en-US" sz="3200" dirty="0" smtClean="0"/>
              <a:t>A </a:t>
            </a:r>
            <a:r>
              <a:rPr lang="en-US" sz="3200" dirty="0"/>
              <a:t>graph capturing structural relationships between elements (rectangles) on the webpage</a:t>
            </a:r>
          </a:p>
          <a:p>
            <a:endParaRPr lang="en-US" sz="3200" dirty="0" smtClean="0"/>
          </a:p>
          <a:p>
            <a:r>
              <a:rPr lang="en-US" sz="3200" dirty="0" smtClean="0"/>
              <a:t>An AG has:</a:t>
            </a:r>
          </a:p>
          <a:p>
            <a:pPr lvl="1"/>
            <a:r>
              <a:rPr lang="en-US" sz="2800" dirty="0" smtClean="0"/>
              <a:t>Containment relationships</a:t>
            </a:r>
            <a:endParaRPr lang="en-US" sz="2800" dirty="0"/>
          </a:p>
          <a:p>
            <a:pPr lvl="1"/>
            <a:r>
              <a:rPr lang="en-US" sz="2800" dirty="0" smtClean="0"/>
              <a:t>Alignment </a:t>
            </a:r>
            <a:r>
              <a:rPr lang="en-US" sz="2800" dirty="0"/>
              <a:t>relationships </a:t>
            </a:r>
            <a:endParaRPr lang="en-US" sz="2800" dirty="0" smtClean="0"/>
          </a:p>
          <a:p>
            <a:pPr lvl="1"/>
            <a:r>
              <a:rPr lang="en-US" sz="2800" dirty="0" smtClean="0"/>
              <a:t>Attributes</a:t>
            </a:r>
            <a:endParaRPr lang="en-US" sz="2400" dirty="0"/>
          </a:p>
        </p:txBody>
      </p:sp>
      <p:sp>
        <p:nvSpPr>
          <p:cNvPr id="4" name="Rectangle 3"/>
          <p:cNvSpPr/>
          <p:nvPr/>
        </p:nvSpPr>
        <p:spPr>
          <a:xfrm>
            <a:off x="5807369" y="3833092"/>
            <a:ext cx="1062181" cy="206663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ectangle 4"/>
          <p:cNvSpPr/>
          <p:nvPr/>
        </p:nvSpPr>
        <p:spPr>
          <a:xfrm>
            <a:off x="5934370" y="4029366"/>
            <a:ext cx="808181" cy="692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934370" y="5024581"/>
            <a:ext cx="808181" cy="692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6869550" y="3636818"/>
            <a:ext cx="600365" cy="646546"/>
          </a:xfrm>
          <a:prstGeom prst="straightConnector1">
            <a:avLst/>
          </a:prstGeom>
          <a:ln w="57150" cmpd="sng">
            <a:solidFill>
              <a:schemeClr val="tx1"/>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869550" y="5474855"/>
            <a:ext cx="600365" cy="736600"/>
          </a:xfrm>
          <a:prstGeom prst="straightConnector1">
            <a:avLst/>
          </a:prstGeom>
          <a:ln w="57150" cmpd="sng">
            <a:solidFill>
              <a:srgbClr val="000000"/>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876312" y="4022439"/>
            <a:ext cx="0" cy="1648690"/>
          </a:xfrm>
          <a:prstGeom prst="straightConnector1">
            <a:avLst/>
          </a:prstGeom>
          <a:ln w="57150" cmpd="sng">
            <a:solidFill>
              <a:srgbClr val="FF0000"/>
            </a:solidFill>
            <a:prstDash val="sysDash"/>
            <a:headEnd type="ova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862472" y="4375735"/>
            <a:ext cx="1270412" cy="923330"/>
          </a:xfrm>
          <a:prstGeom prst="rect">
            <a:avLst/>
          </a:prstGeom>
          <a:noFill/>
        </p:spPr>
        <p:txBody>
          <a:bodyPr wrap="none" rtlCol="0">
            <a:spAutoFit/>
          </a:bodyPr>
          <a:lstStyle/>
          <a:p>
            <a:r>
              <a:rPr lang="en-US" dirty="0" smtClean="0"/>
              <a:t>above</a:t>
            </a:r>
          </a:p>
          <a:p>
            <a:r>
              <a:rPr lang="en-US" dirty="0" smtClean="0"/>
              <a:t>right-align</a:t>
            </a:r>
          </a:p>
          <a:p>
            <a:r>
              <a:rPr lang="en-US" dirty="0" smtClean="0"/>
              <a:t>left-align</a:t>
            </a:r>
            <a:endParaRPr lang="en-US" dirty="0"/>
          </a:p>
        </p:txBody>
      </p:sp>
    </p:spTree>
    <p:extLst>
      <p:ext uri="{BB962C8B-B14F-4D97-AF65-F5344CB8AC3E}">
        <p14:creationId xmlns:p14="http://schemas.microsoft.com/office/powerpoint/2010/main" val="1224425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1.38889E-6 -2.96296E-6 L 0.1658 -0.10301 " pathEditMode="relative" rAng="0" ptsTypes="AA">
                                      <p:cBhvr>
                                        <p:cTn id="16" dur="500" fill="hold"/>
                                        <p:tgtEl>
                                          <p:spTgt spid="5"/>
                                        </p:tgtEl>
                                        <p:attrNameLst>
                                          <p:attrName>ppt_x</p:attrName>
                                          <p:attrName>ppt_y</p:attrName>
                                        </p:attrNameLst>
                                      </p:cBhvr>
                                      <p:rCtr x="8281" y="-5162"/>
                                    </p:animMotion>
                                  </p:childTnLst>
                                </p:cTn>
                              </p:par>
                              <p:par>
                                <p:cTn id="17" presetID="0" presetClass="path" presetSubtype="0" accel="50000" decel="50000" fill="hold" grpId="0" nodeType="withEffect">
                                  <p:stCondLst>
                                    <p:cond delay="0"/>
                                  </p:stCondLst>
                                  <p:childTnLst>
                                    <p:animMotion origin="layout" path="M 1.38889E-6 -1.85185E-6 L 0.16562 0.08912 " pathEditMode="relative" rAng="0" ptsTypes="AA">
                                      <p:cBhvr>
                                        <p:cTn id="18" dur="500" fill="hold"/>
                                        <p:tgtEl>
                                          <p:spTgt spid="6"/>
                                        </p:tgtEl>
                                        <p:attrNameLst>
                                          <p:attrName>ppt_x</p:attrName>
                                          <p:attrName>ppt_y</p:attrName>
                                        </p:attrNameLst>
                                      </p:cBhvr>
                                      <p:rCtr x="8281" y="4444"/>
                                    </p:animMotion>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par>
                                <p:cTn id="38" presetID="32" presetClass="emph" presetSubtype="0" fill="hold" nodeType="withEffect">
                                  <p:stCondLst>
                                    <p:cond delay="0"/>
                                  </p:stCondLst>
                                  <p:childTnLst>
                                    <p:animRot by="120000">
                                      <p:cBhvr>
                                        <p:cTn id="39" dur="200" fill="hold">
                                          <p:stCondLst>
                                            <p:cond delay="0"/>
                                          </p:stCondLst>
                                        </p:cTn>
                                        <p:tgtEl>
                                          <p:spTgt spid="8"/>
                                        </p:tgtEl>
                                        <p:attrNameLst>
                                          <p:attrName>r</p:attrName>
                                        </p:attrNameLst>
                                      </p:cBhvr>
                                    </p:animRot>
                                    <p:animRot by="-240000">
                                      <p:cBhvr>
                                        <p:cTn id="40" dur="400" fill="hold">
                                          <p:stCondLst>
                                            <p:cond delay="400"/>
                                          </p:stCondLst>
                                        </p:cTn>
                                        <p:tgtEl>
                                          <p:spTgt spid="8"/>
                                        </p:tgtEl>
                                        <p:attrNameLst>
                                          <p:attrName>r</p:attrName>
                                        </p:attrNameLst>
                                      </p:cBhvr>
                                    </p:animRot>
                                    <p:animRot by="240000">
                                      <p:cBhvr>
                                        <p:cTn id="41" dur="400" fill="hold">
                                          <p:stCondLst>
                                            <p:cond delay="800"/>
                                          </p:stCondLst>
                                        </p:cTn>
                                        <p:tgtEl>
                                          <p:spTgt spid="8"/>
                                        </p:tgtEl>
                                        <p:attrNameLst>
                                          <p:attrName>r</p:attrName>
                                        </p:attrNameLst>
                                      </p:cBhvr>
                                    </p:animRot>
                                    <p:animRot by="-240000">
                                      <p:cBhvr>
                                        <p:cTn id="42" dur="400" fill="hold">
                                          <p:stCondLst>
                                            <p:cond delay="1200"/>
                                          </p:stCondLst>
                                        </p:cTn>
                                        <p:tgtEl>
                                          <p:spTgt spid="8"/>
                                        </p:tgtEl>
                                        <p:attrNameLst>
                                          <p:attrName>r</p:attrName>
                                        </p:attrNameLst>
                                      </p:cBhvr>
                                    </p:animRot>
                                    <p:animRot by="120000">
                                      <p:cBhvr>
                                        <p:cTn id="43" dur="400" fill="hold">
                                          <p:stCondLst>
                                            <p:cond delay="1600"/>
                                          </p:stCondLst>
                                        </p:cTn>
                                        <p:tgtEl>
                                          <p:spTgt spid="8"/>
                                        </p:tgtEl>
                                        <p:attrNameLst>
                                          <p:attrName>r</p:attrName>
                                        </p:attrNameLst>
                                      </p:cBhvr>
                                    </p:animRot>
                                  </p:childTnLst>
                                </p:cTn>
                              </p:par>
                              <p:par>
                                <p:cTn id="44" presetID="32" presetClass="emph" presetSubtype="0" fill="hold" nodeType="withEffect">
                                  <p:stCondLst>
                                    <p:cond delay="0"/>
                                  </p:stCondLst>
                                  <p:childTnLst>
                                    <p:animRot by="120000">
                                      <p:cBhvr>
                                        <p:cTn id="45" dur="200" fill="hold">
                                          <p:stCondLst>
                                            <p:cond delay="0"/>
                                          </p:stCondLst>
                                        </p:cTn>
                                        <p:tgtEl>
                                          <p:spTgt spid="9"/>
                                        </p:tgtEl>
                                        <p:attrNameLst>
                                          <p:attrName>r</p:attrName>
                                        </p:attrNameLst>
                                      </p:cBhvr>
                                    </p:animRot>
                                    <p:animRot by="-240000">
                                      <p:cBhvr>
                                        <p:cTn id="46" dur="400" fill="hold">
                                          <p:stCondLst>
                                            <p:cond delay="400"/>
                                          </p:stCondLst>
                                        </p:cTn>
                                        <p:tgtEl>
                                          <p:spTgt spid="9"/>
                                        </p:tgtEl>
                                        <p:attrNameLst>
                                          <p:attrName>r</p:attrName>
                                        </p:attrNameLst>
                                      </p:cBhvr>
                                    </p:animRot>
                                    <p:animRot by="240000">
                                      <p:cBhvr>
                                        <p:cTn id="47" dur="400" fill="hold">
                                          <p:stCondLst>
                                            <p:cond delay="800"/>
                                          </p:stCondLst>
                                        </p:cTn>
                                        <p:tgtEl>
                                          <p:spTgt spid="9"/>
                                        </p:tgtEl>
                                        <p:attrNameLst>
                                          <p:attrName>r</p:attrName>
                                        </p:attrNameLst>
                                      </p:cBhvr>
                                    </p:animRot>
                                    <p:animRot by="-240000">
                                      <p:cBhvr>
                                        <p:cTn id="48" dur="400" fill="hold">
                                          <p:stCondLst>
                                            <p:cond delay="1200"/>
                                          </p:stCondLst>
                                        </p:cTn>
                                        <p:tgtEl>
                                          <p:spTgt spid="9"/>
                                        </p:tgtEl>
                                        <p:attrNameLst>
                                          <p:attrName>r</p:attrName>
                                        </p:attrNameLst>
                                      </p:cBhvr>
                                    </p:animRot>
                                    <p:animRot by="120000">
                                      <p:cBhvr>
                                        <p:cTn id="49" dur="400" fill="hold">
                                          <p:stCondLst>
                                            <p:cond delay="1600"/>
                                          </p:stCondLst>
                                        </p:cTn>
                                        <p:tgtEl>
                                          <p:spTgt spid="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childTnLst>
                                </p:cTn>
                              </p:par>
                              <p:par>
                                <p:cTn id="54" presetID="32" presetClass="emph" presetSubtype="0" fill="hold" nodeType="withEffect">
                                  <p:stCondLst>
                                    <p:cond delay="0"/>
                                  </p:stCondLst>
                                  <p:childTnLst>
                                    <p:animRot by="120000">
                                      <p:cBhvr>
                                        <p:cTn id="55" dur="100" fill="hold">
                                          <p:stCondLst>
                                            <p:cond delay="0"/>
                                          </p:stCondLst>
                                        </p:cTn>
                                        <p:tgtEl>
                                          <p:spTgt spid="13"/>
                                        </p:tgtEl>
                                        <p:attrNameLst>
                                          <p:attrName>r</p:attrName>
                                        </p:attrNameLst>
                                      </p:cBhvr>
                                    </p:animRot>
                                    <p:animRot by="-240000">
                                      <p:cBhvr>
                                        <p:cTn id="56" dur="200" fill="hold">
                                          <p:stCondLst>
                                            <p:cond delay="200"/>
                                          </p:stCondLst>
                                        </p:cTn>
                                        <p:tgtEl>
                                          <p:spTgt spid="13"/>
                                        </p:tgtEl>
                                        <p:attrNameLst>
                                          <p:attrName>r</p:attrName>
                                        </p:attrNameLst>
                                      </p:cBhvr>
                                    </p:animRot>
                                    <p:animRot by="240000">
                                      <p:cBhvr>
                                        <p:cTn id="57" dur="200" fill="hold">
                                          <p:stCondLst>
                                            <p:cond delay="400"/>
                                          </p:stCondLst>
                                        </p:cTn>
                                        <p:tgtEl>
                                          <p:spTgt spid="13"/>
                                        </p:tgtEl>
                                        <p:attrNameLst>
                                          <p:attrName>r</p:attrName>
                                        </p:attrNameLst>
                                      </p:cBhvr>
                                    </p:animRot>
                                    <p:animRot by="-240000">
                                      <p:cBhvr>
                                        <p:cTn id="58" dur="200" fill="hold">
                                          <p:stCondLst>
                                            <p:cond delay="600"/>
                                          </p:stCondLst>
                                        </p:cTn>
                                        <p:tgtEl>
                                          <p:spTgt spid="13"/>
                                        </p:tgtEl>
                                        <p:attrNameLst>
                                          <p:attrName>r</p:attrName>
                                        </p:attrNameLst>
                                      </p:cBhvr>
                                    </p:animRot>
                                    <p:animRot by="120000">
                                      <p:cBhvr>
                                        <p:cTn id="59" dur="200" fill="hold">
                                          <p:stCondLst>
                                            <p:cond delay="800"/>
                                          </p:stCondLst>
                                        </p:cTn>
                                        <p:tgtEl>
                                          <p:spTgt spid="13"/>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uiExpand="1" animBg="1"/>
      <p:bldP spid="5" grpId="0" uiExpand="1" animBg="1"/>
      <p:bldP spid="5" grpId="1" uiExpand="1" animBg="1"/>
      <p:bldP spid="6" grpId="0" uiExpand="1" animBg="1"/>
      <p:bldP spid="6" grpId="1" uiExpand="1"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f-pap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4" y="1646382"/>
            <a:ext cx="4161674" cy="4846464"/>
          </a:xfrm>
          <a:prstGeom prst="rect">
            <a:avLst/>
          </a:prstGeom>
        </p:spPr>
      </p:pic>
      <p:sp>
        <p:nvSpPr>
          <p:cNvPr id="2" name="Title 1"/>
          <p:cNvSpPr>
            <a:spLocks noGrp="1"/>
          </p:cNvSpPr>
          <p:nvPr>
            <p:ph type="title"/>
          </p:nvPr>
        </p:nvSpPr>
        <p:spPr/>
        <p:txBody>
          <a:bodyPr/>
          <a:lstStyle/>
          <a:p>
            <a:pPr algn="l"/>
            <a:r>
              <a:rPr lang="en-US" dirty="0" smtClean="0"/>
              <a:t>Step 1: AG Construction</a:t>
            </a:r>
            <a:br>
              <a:rPr lang="en-US" dirty="0" smtClean="0"/>
            </a:br>
            <a:endParaRPr lang="en-US" sz="3600" dirty="0">
              <a:solidFill>
                <a:schemeClr val="tx1"/>
              </a:solidFill>
            </a:endParaRPr>
          </a:p>
        </p:txBody>
      </p:sp>
      <p:grpSp>
        <p:nvGrpSpPr>
          <p:cNvPr id="46" name="Group 45"/>
          <p:cNvGrpSpPr/>
          <p:nvPr/>
        </p:nvGrpSpPr>
        <p:grpSpPr>
          <a:xfrm>
            <a:off x="241684" y="1646382"/>
            <a:ext cx="4161674" cy="4846464"/>
            <a:chOff x="457200" y="1600200"/>
            <a:chExt cx="4161674" cy="4846464"/>
          </a:xfrm>
        </p:grpSpPr>
        <p:sp>
          <p:nvSpPr>
            <p:cNvPr id="6" name="Rectangle 5"/>
            <p:cNvSpPr/>
            <p:nvPr/>
          </p:nvSpPr>
          <p:spPr>
            <a:xfrm>
              <a:off x="457200" y="1600200"/>
              <a:ext cx="4161674" cy="4846464"/>
            </a:xfrm>
            <a:prstGeom prst="rect">
              <a:avLst/>
            </a:prstGeom>
            <a:solidFill>
              <a:schemeClr val="bg1">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5693" y="1943621"/>
              <a:ext cx="3848080" cy="615801"/>
            </a:xfrm>
            <a:prstGeom prst="rect">
              <a:avLst/>
            </a:prstGeom>
            <a:solidFill>
              <a:schemeClr val="tx1">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5693" y="2634846"/>
              <a:ext cx="3848080" cy="615801"/>
            </a:xfrm>
            <a:prstGeom prst="rect">
              <a:avLst/>
            </a:prstGeom>
            <a:solidFill>
              <a:srgbClr val="FF8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615693" y="3485649"/>
              <a:ext cx="3848080" cy="2221191"/>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15693" y="3330721"/>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615693" y="5765857"/>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615693" y="5902863"/>
              <a:ext cx="3848080" cy="353545"/>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08181" y="5945790"/>
              <a:ext cx="708121"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647652" y="5945790"/>
              <a:ext cx="653742"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1028045" y="2681028"/>
              <a:ext cx="1373409" cy="528609"/>
            </a:xfrm>
            <a:prstGeom prst="rect">
              <a:avLst/>
            </a:prstGeom>
            <a:solidFill>
              <a:srgbClr val="408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33" name="Rectangle 32"/>
            <p:cNvSpPr/>
            <p:nvPr/>
          </p:nvSpPr>
          <p:spPr>
            <a:xfrm>
              <a:off x="2573597" y="2681028"/>
              <a:ext cx="1390341" cy="528609"/>
            </a:xfrm>
            <a:prstGeom prst="rect">
              <a:avLst/>
            </a:prstGeom>
            <a:solidFill>
              <a:srgbClr val="0000FF">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72269" y="3649307"/>
              <a:ext cx="2021670" cy="345421"/>
            </a:xfrm>
            <a:prstGeom prst="rect">
              <a:avLst/>
            </a:prstGeom>
            <a:solidFill>
              <a:srgbClr val="FFF3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0" name="Rectangle 39"/>
            <p:cNvSpPr/>
            <p:nvPr/>
          </p:nvSpPr>
          <p:spPr>
            <a:xfrm>
              <a:off x="763094" y="4064003"/>
              <a:ext cx="2021670" cy="284786"/>
            </a:xfrm>
            <a:prstGeom prst="rect">
              <a:avLst/>
            </a:prstGeom>
            <a:solidFill>
              <a:srgbClr val="CCFFCC">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1" name="Rectangle 40"/>
            <p:cNvSpPr/>
            <p:nvPr/>
          </p:nvSpPr>
          <p:spPr>
            <a:xfrm>
              <a:off x="763094" y="4508887"/>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3" name="Rectangle 42"/>
            <p:cNvSpPr/>
            <p:nvPr/>
          </p:nvSpPr>
          <p:spPr>
            <a:xfrm>
              <a:off x="761555" y="4762116"/>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4" name="Rectangle 43"/>
            <p:cNvSpPr/>
            <p:nvPr/>
          </p:nvSpPr>
          <p:spPr>
            <a:xfrm>
              <a:off x="761555" y="5017654"/>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5" name="Rectangle 44"/>
            <p:cNvSpPr/>
            <p:nvPr/>
          </p:nvSpPr>
          <p:spPr>
            <a:xfrm>
              <a:off x="763094" y="5277045"/>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grpSp>
      <p:pic>
        <p:nvPicPr>
          <p:cNvPr id="18" name="Picture 17"/>
          <p:cNvPicPr>
            <a:picLocks noChangeAspect="1"/>
          </p:cNvPicPr>
          <p:nvPr/>
        </p:nvPicPr>
        <p:blipFill>
          <a:blip r:embed="rId4"/>
          <a:stretch>
            <a:fillRect/>
          </a:stretch>
        </p:blipFill>
        <p:spPr>
          <a:xfrm>
            <a:off x="4577857" y="956877"/>
            <a:ext cx="4510438" cy="5810850"/>
          </a:xfrm>
          <a:prstGeom prst="rect">
            <a:avLst/>
          </a:prstGeom>
        </p:spPr>
      </p:pic>
      <p:grpSp>
        <p:nvGrpSpPr>
          <p:cNvPr id="42" name="Group 41"/>
          <p:cNvGrpSpPr/>
          <p:nvPr/>
        </p:nvGrpSpPr>
        <p:grpSpPr>
          <a:xfrm>
            <a:off x="334218" y="1493996"/>
            <a:ext cx="5430497" cy="1178676"/>
            <a:chOff x="334218" y="1493996"/>
            <a:chExt cx="5430497" cy="1178676"/>
          </a:xfrm>
        </p:grpSpPr>
        <p:grpSp>
          <p:nvGrpSpPr>
            <p:cNvPr id="47" name="Group 46"/>
            <p:cNvGrpSpPr/>
            <p:nvPr/>
          </p:nvGrpSpPr>
          <p:grpSpPr>
            <a:xfrm>
              <a:off x="334218" y="1493996"/>
              <a:ext cx="1503968" cy="586591"/>
              <a:chOff x="334218" y="1493996"/>
              <a:chExt cx="1503968" cy="586591"/>
            </a:xfrm>
          </p:grpSpPr>
          <p:sp>
            <p:nvSpPr>
              <p:cNvPr id="51" name="Oval 50"/>
              <p:cNvSpPr/>
              <p:nvPr/>
            </p:nvSpPr>
            <p:spPr>
              <a:xfrm>
                <a:off x="334218" y="1913472"/>
                <a:ext cx="167115" cy="167115"/>
              </a:xfrm>
              <a:prstGeom prst="ellipse">
                <a:avLst/>
              </a:prstGeom>
              <a:solidFill>
                <a:srgbClr val="FF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TextBox 51"/>
              <p:cNvSpPr txBox="1"/>
              <p:nvPr/>
            </p:nvSpPr>
            <p:spPr>
              <a:xfrm>
                <a:off x="409413" y="1493996"/>
                <a:ext cx="1428773"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rPr>
                  <a:t>(x1, y1)</a:t>
                </a:r>
                <a:endParaRPr lang="en-US" sz="2800" b="1" dirty="0">
                  <a:ln w="11430"/>
                  <a:solidFill>
                    <a:srgbClr val="FF0000"/>
                  </a:solidFill>
                  <a:effectLst>
                    <a:outerShdw blurRad="50800" dist="39000" dir="5460000" algn="tl">
                      <a:srgbClr val="000000">
                        <a:alpha val="38000"/>
                      </a:srgbClr>
                    </a:outerShdw>
                  </a:effectLst>
                </a:endParaRPr>
              </a:p>
            </p:txBody>
          </p:sp>
        </p:grpSp>
        <p:grpSp>
          <p:nvGrpSpPr>
            <p:cNvPr id="48" name="Group 47"/>
            <p:cNvGrpSpPr/>
            <p:nvPr/>
          </p:nvGrpSpPr>
          <p:grpSpPr>
            <a:xfrm>
              <a:off x="4156344" y="2095118"/>
              <a:ext cx="1608371" cy="577554"/>
              <a:chOff x="4156344" y="2095118"/>
              <a:chExt cx="1608371" cy="577554"/>
            </a:xfrm>
          </p:grpSpPr>
          <p:sp>
            <p:nvSpPr>
              <p:cNvPr id="49" name="TextBox 48"/>
              <p:cNvSpPr txBox="1"/>
              <p:nvPr/>
            </p:nvSpPr>
            <p:spPr>
              <a:xfrm>
                <a:off x="4335942" y="2095118"/>
                <a:ext cx="1428773"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tx2">
                      <a:lumMod val="75000"/>
                    </a:schemeClr>
                  </a:contourClr>
                </a:sp3d>
              </a:bodyPr>
              <a:lstStyle/>
              <a:p>
                <a:r>
                  <a:rPr lang="en-US" sz="2800" b="1" dirty="0" smtClean="0">
                    <a:ln w="11430"/>
                    <a:solidFill>
                      <a:srgbClr val="0080FF"/>
                    </a:solidFill>
                    <a:effectLst>
                      <a:outerShdw blurRad="50800" dist="39000" dir="5460000" algn="tl">
                        <a:srgbClr val="000000">
                          <a:alpha val="38000"/>
                        </a:srgbClr>
                      </a:outerShdw>
                    </a:effectLst>
                  </a:rPr>
                  <a:t>(x2, y2)</a:t>
                </a:r>
                <a:endParaRPr lang="en-US" sz="2800" b="1" dirty="0">
                  <a:ln w="11430"/>
                  <a:solidFill>
                    <a:srgbClr val="0080FF"/>
                  </a:solidFill>
                  <a:effectLst>
                    <a:outerShdw blurRad="50800" dist="39000" dir="5460000" algn="tl">
                      <a:srgbClr val="000000">
                        <a:alpha val="38000"/>
                      </a:srgbClr>
                    </a:outerShdw>
                  </a:effectLst>
                </a:endParaRPr>
              </a:p>
            </p:txBody>
          </p:sp>
          <p:sp>
            <p:nvSpPr>
              <p:cNvPr id="50" name="Oval 49"/>
              <p:cNvSpPr/>
              <p:nvPr/>
            </p:nvSpPr>
            <p:spPr>
              <a:xfrm>
                <a:off x="4156344" y="2505557"/>
                <a:ext cx="167115" cy="167115"/>
              </a:xfrm>
              <a:prstGeom prst="ellipse">
                <a:avLst/>
              </a:prstGeom>
              <a:solidFill>
                <a:srgbClr val="0080FF"/>
              </a:solidFill>
              <a:ln>
                <a:solidFill>
                  <a:srgbClr val="0000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grpSp>
        <p:nvGrpSpPr>
          <p:cNvPr id="16" name="Group 15"/>
          <p:cNvGrpSpPr/>
          <p:nvPr/>
        </p:nvGrpSpPr>
        <p:grpSpPr>
          <a:xfrm>
            <a:off x="5126181" y="870728"/>
            <a:ext cx="4003627" cy="5987272"/>
            <a:chOff x="5126181" y="870728"/>
            <a:chExt cx="4003627" cy="5987272"/>
          </a:xfrm>
        </p:grpSpPr>
        <p:sp>
          <p:nvSpPr>
            <p:cNvPr id="10" name="TextBox 9"/>
            <p:cNvSpPr txBox="1"/>
            <p:nvPr/>
          </p:nvSpPr>
          <p:spPr>
            <a:xfrm>
              <a:off x="5126181" y="5103926"/>
              <a:ext cx="300082"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38" name="TextBox 37"/>
            <p:cNvSpPr txBox="1"/>
            <p:nvPr/>
          </p:nvSpPr>
          <p:spPr>
            <a:xfrm>
              <a:off x="5614674" y="4587456"/>
              <a:ext cx="300082"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53" name="TextBox 52"/>
            <p:cNvSpPr txBox="1"/>
            <p:nvPr/>
          </p:nvSpPr>
          <p:spPr>
            <a:xfrm>
              <a:off x="5914756" y="3376903"/>
              <a:ext cx="300082"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
          <p:nvSpPr>
            <p:cNvPr id="54" name="TextBox 53"/>
            <p:cNvSpPr txBox="1"/>
            <p:nvPr/>
          </p:nvSpPr>
          <p:spPr>
            <a:xfrm>
              <a:off x="6779490" y="2136225"/>
              <a:ext cx="312906" cy="369332"/>
            </a:xfrm>
            <a:prstGeom prst="rect">
              <a:avLst/>
            </a:prstGeom>
            <a:noFill/>
          </p:spPr>
          <p:txBody>
            <a:bodyPr wrap="none" rtlCol="0">
              <a:spAutoFit/>
            </a:bodyPr>
            <a:lstStyle/>
            <a:p>
              <a:r>
                <a:rPr lang="en-US" dirty="0" smtClean="0">
                  <a:solidFill>
                    <a:srgbClr val="FF0000"/>
                  </a:solidFill>
                </a:rPr>
                <a:t>4</a:t>
              </a:r>
              <a:endParaRPr lang="en-US" dirty="0">
                <a:solidFill>
                  <a:srgbClr val="FF0000"/>
                </a:solidFill>
              </a:endParaRPr>
            </a:p>
          </p:txBody>
        </p:sp>
        <p:sp>
          <p:nvSpPr>
            <p:cNvPr id="55" name="TextBox 54"/>
            <p:cNvSpPr txBox="1"/>
            <p:nvPr/>
          </p:nvSpPr>
          <p:spPr>
            <a:xfrm>
              <a:off x="7980220" y="3902429"/>
              <a:ext cx="300082" cy="369332"/>
            </a:xfrm>
            <a:prstGeom prst="rect">
              <a:avLst/>
            </a:prstGeom>
            <a:noFill/>
          </p:spPr>
          <p:txBody>
            <a:bodyPr wrap="none" rtlCol="0">
              <a:spAutoFit/>
            </a:bodyPr>
            <a:lstStyle/>
            <a:p>
              <a:r>
                <a:rPr lang="en-US" dirty="0" smtClean="0">
                  <a:solidFill>
                    <a:srgbClr val="FF0000"/>
                  </a:solidFill>
                </a:rPr>
                <a:t>5</a:t>
              </a:r>
              <a:endParaRPr lang="en-US" dirty="0">
                <a:solidFill>
                  <a:srgbClr val="FF0000"/>
                </a:solidFill>
              </a:endParaRPr>
            </a:p>
          </p:txBody>
        </p:sp>
        <p:sp>
          <p:nvSpPr>
            <p:cNvPr id="56" name="TextBox 55"/>
            <p:cNvSpPr txBox="1"/>
            <p:nvPr/>
          </p:nvSpPr>
          <p:spPr>
            <a:xfrm>
              <a:off x="8746735" y="3661626"/>
              <a:ext cx="300082" cy="369332"/>
            </a:xfrm>
            <a:prstGeom prst="rect">
              <a:avLst/>
            </a:prstGeom>
            <a:noFill/>
          </p:spPr>
          <p:txBody>
            <a:bodyPr wrap="none" rtlCol="0">
              <a:spAutoFit/>
            </a:bodyPr>
            <a:lstStyle/>
            <a:p>
              <a:r>
                <a:rPr lang="en-US" dirty="0" smtClean="0">
                  <a:solidFill>
                    <a:srgbClr val="FF0000"/>
                  </a:solidFill>
                </a:rPr>
                <a:t>6</a:t>
              </a:r>
              <a:endParaRPr lang="en-US" dirty="0">
                <a:solidFill>
                  <a:srgbClr val="FF0000"/>
                </a:solidFill>
              </a:endParaRPr>
            </a:p>
          </p:txBody>
        </p:sp>
        <p:sp>
          <p:nvSpPr>
            <p:cNvPr id="57" name="TextBox 56"/>
            <p:cNvSpPr txBox="1"/>
            <p:nvPr/>
          </p:nvSpPr>
          <p:spPr>
            <a:xfrm>
              <a:off x="6779490" y="6488668"/>
              <a:ext cx="300082" cy="369332"/>
            </a:xfrm>
            <a:prstGeom prst="rect">
              <a:avLst/>
            </a:prstGeom>
            <a:noFill/>
          </p:spPr>
          <p:txBody>
            <a:bodyPr wrap="none" rtlCol="0">
              <a:spAutoFit/>
            </a:bodyPr>
            <a:lstStyle/>
            <a:p>
              <a:r>
                <a:rPr lang="en-US" dirty="0" smtClean="0">
                  <a:solidFill>
                    <a:srgbClr val="FF0000"/>
                  </a:solidFill>
                </a:rPr>
                <a:t>7</a:t>
              </a:r>
              <a:endParaRPr lang="en-US" dirty="0">
                <a:solidFill>
                  <a:srgbClr val="FF0000"/>
                </a:solidFill>
              </a:endParaRPr>
            </a:p>
          </p:txBody>
        </p:sp>
        <p:sp>
          <p:nvSpPr>
            <p:cNvPr id="58" name="TextBox 57"/>
            <p:cNvSpPr txBox="1"/>
            <p:nvPr/>
          </p:nvSpPr>
          <p:spPr>
            <a:xfrm>
              <a:off x="7830179" y="5991972"/>
              <a:ext cx="300082" cy="369332"/>
            </a:xfrm>
            <a:prstGeom prst="rect">
              <a:avLst/>
            </a:prstGeom>
            <a:noFill/>
          </p:spPr>
          <p:txBody>
            <a:bodyPr wrap="none" rtlCol="0">
              <a:spAutoFit/>
            </a:bodyPr>
            <a:lstStyle/>
            <a:p>
              <a:r>
                <a:rPr lang="en-US" dirty="0" smtClean="0">
                  <a:solidFill>
                    <a:srgbClr val="FF0000"/>
                  </a:solidFill>
                </a:rPr>
                <a:t>8</a:t>
              </a:r>
              <a:endParaRPr lang="en-US" dirty="0">
                <a:solidFill>
                  <a:srgbClr val="FF0000"/>
                </a:solidFill>
              </a:endParaRPr>
            </a:p>
          </p:txBody>
        </p:sp>
        <p:sp>
          <p:nvSpPr>
            <p:cNvPr id="59" name="TextBox 58"/>
            <p:cNvSpPr txBox="1"/>
            <p:nvPr/>
          </p:nvSpPr>
          <p:spPr>
            <a:xfrm>
              <a:off x="8495043" y="5462485"/>
              <a:ext cx="300082" cy="369332"/>
            </a:xfrm>
            <a:prstGeom prst="rect">
              <a:avLst/>
            </a:prstGeom>
            <a:noFill/>
          </p:spPr>
          <p:txBody>
            <a:bodyPr wrap="none" rtlCol="0">
              <a:spAutoFit/>
            </a:bodyPr>
            <a:lstStyle/>
            <a:p>
              <a:r>
                <a:rPr lang="en-US" dirty="0" smtClean="0">
                  <a:solidFill>
                    <a:srgbClr val="FF0000"/>
                  </a:solidFill>
                </a:rPr>
                <a:t>9</a:t>
              </a:r>
              <a:endParaRPr lang="en-US" dirty="0">
                <a:solidFill>
                  <a:srgbClr val="FF0000"/>
                </a:solidFill>
              </a:endParaRPr>
            </a:p>
          </p:txBody>
        </p:sp>
        <p:sp>
          <p:nvSpPr>
            <p:cNvPr id="60" name="TextBox 59"/>
            <p:cNvSpPr txBox="1"/>
            <p:nvPr/>
          </p:nvSpPr>
          <p:spPr>
            <a:xfrm>
              <a:off x="8714310" y="4919260"/>
              <a:ext cx="415498" cy="369332"/>
            </a:xfrm>
            <a:prstGeom prst="rect">
              <a:avLst/>
            </a:prstGeom>
            <a:noFill/>
          </p:spPr>
          <p:txBody>
            <a:bodyPr wrap="none" rtlCol="0">
              <a:spAutoFit/>
            </a:bodyPr>
            <a:lstStyle/>
            <a:p>
              <a:r>
                <a:rPr lang="en-US" dirty="0" smtClean="0">
                  <a:solidFill>
                    <a:srgbClr val="FF0000"/>
                  </a:solidFill>
                </a:rPr>
                <a:t>10</a:t>
              </a:r>
              <a:endParaRPr lang="en-US" dirty="0">
                <a:solidFill>
                  <a:srgbClr val="FF0000"/>
                </a:solidFill>
              </a:endParaRPr>
            </a:p>
          </p:txBody>
        </p:sp>
        <p:sp>
          <p:nvSpPr>
            <p:cNvPr id="61" name="TextBox 60"/>
            <p:cNvSpPr txBox="1"/>
            <p:nvPr/>
          </p:nvSpPr>
          <p:spPr>
            <a:xfrm>
              <a:off x="8130261" y="2875779"/>
              <a:ext cx="415498" cy="369332"/>
            </a:xfrm>
            <a:prstGeom prst="rect">
              <a:avLst/>
            </a:prstGeom>
            <a:noFill/>
          </p:spPr>
          <p:txBody>
            <a:bodyPr wrap="none" rtlCol="0">
              <a:spAutoFit/>
            </a:bodyPr>
            <a:lstStyle/>
            <a:p>
              <a:r>
                <a:rPr lang="en-US" dirty="0" smtClean="0">
                  <a:solidFill>
                    <a:srgbClr val="FF0000"/>
                  </a:solidFill>
                </a:rPr>
                <a:t>11</a:t>
              </a:r>
              <a:endParaRPr lang="en-US" dirty="0">
                <a:solidFill>
                  <a:srgbClr val="FF0000"/>
                </a:solidFill>
              </a:endParaRPr>
            </a:p>
          </p:txBody>
        </p:sp>
        <p:sp>
          <p:nvSpPr>
            <p:cNvPr id="62" name="TextBox 61"/>
            <p:cNvSpPr txBox="1"/>
            <p:nvPr/>
          </p:nvSpPr>
          <p:spPr>
            <a:xfrm>
              <a:off x="8564269" y="1646382"/>
              <a:ext cx="415498" cy="369332"/>
            </a:xfrm>
            <a:prstGeom prst="rect">
              <a:avLst/>
            </a:prstGeom>
            <a:noFill/>
          </p:spPr>
          <p:txBody>
            <a:bodyPr wrap="none" rtlCol="0">
              <a:spAutoFit/>
            </a:bodyPr>
            <a:lstStyle/>
            <a:p>
              <a:r>
                <a:rPr lang="en-US" dirty="0" smtClean="0">
                  <a:solidFill>
                    <a:srgbClr val="FF0000"/>
                  </a:solidFill>
                </a:rPr>
                <a:t>12</a:t>
              </a:r>
              <a:endParaRPr lang="en-US" dirty="0">
                <a:solidFill>
                  <a:srgbClr val="FF0000"/>
                </a:solidFill>
              </a:endParaRPr>
            </a:p>
          </p:txBody>
        </p:sp>
        <p:sp>
          <p:nvSpPr>
            <p:cNvPr id="63" name="TextBox 62"/>
            <p:cNvSpPr txBox="1"/>
            <p:nvPr/>
          </p:nvSpPr>
          <p:spPr>
            <a:xfrm>
              <a:off x="5349217" y="3908059"/>
              <a:ext cx="415498" cy="369332"/>
            </a:xfrm>
            <a:prstGeom prst="rect">
              <a:avLst/>
            </a:prstGeom>
            <a:noFill/>
          </p:spPr>
          <p:txBody>
            <a:bodyPr wrap="none" rtlCol="0">
              <a:spAutoFit/>
            </a:bodyPr>
            <a:lstStyle/>
            <a:p>
              <a:r>
                <a:rPr lang="en-US" dirty="0" smtClean="0">
                  <a:solidFill>
                    <a:srgbClr val="FF0000"/>
                  </a:solidFill>
                </a:rPr>
                <a:t>13</a:t>
              </a:r>
              <a:endParaRPr lang="en-US" dirty="0">
                <a:solidFill>
                  <a:srgbClr val="FF0000"/>
                </a:solidFill>
              </a:endParaRPr>
            </a:p>
          </p:txBody>
        </p:sp>
        <p:sp>
          <p:nvSpPr>
            <p:cNvPr id="64" name="TextBox 63"/>
            <p:cNvSpPr txBox="1"/>
            <p:nvPr/>
          </p:nvSpPr>
          <p:spPr>
            <a:xfrm>
              <a:off x="7622430" y="1651154"/>
              <a:ext cx="415498" cy="369332"/>
            </a:xfrm>
            <a:prstGeom prst="rect">
              <a:avLst/>
            </a:prstGeom>
            <a:noFill/>
          </p:spPr>
          <p:txBody>
            <a:bodyPr wrap="none" rtlCol="0">
              <a:spAutoFit/>
            </a:bodyPr>
            <a:lstStyle/>
            <a:p>
              <a:r>
                <a:rPr lang="en-US" dirty="0" smtClean="0">
                  <a:solidFill>
                    <a:srgbClr val="FF0000"/>
                  </a:solidFill>
                </a:rPr>
                <a:t>14</a:t>
              </a:r>
              <a:endParaRPr lang="en-US" dirty="0">
                <a:solidFill>
                  <a:srgbClr val="FF0000"/>
                </a:solidFill>
              </a:endParaRPr>
            </a:p>
          </p:txBody>
        </p:sp>
        <p:sp>
          <p:nvSpPr>
            <p:cNvPr id="65" name="TextBox 64"/>
            <p:cNvSpPr txBox="1"/>
            <p:nvPr/>
          </p:nvSpPr>
          <p:spPr>
            <a:xfrm>
              <a:off x="7772471" y="1124664"/>
              <a:ext cx="415498" cy="369332"/>
            </a:xfrm>
            <a:prstGeom prst="rect">
              <a:avLst/>
            </a:prstGeom>
            <a:noFill/>
          </p:spPr>
          <p:txBody>
            <a:bodyPr wrap="none" rtlCol="0">
              <a:spAutoFit/>
            </a:bodyPr>
            <a:lstStyle/>
            <a:p>
              <a:r>
                <a:rPr lang="en-US" dirty="0" smtClean="0">
                  <a:solidFill>
                    <a:srgbClr val="FF0000"/>
                  </a:solidFill>
                </a:rPr>
                <a:t>15</a:t>
              </a:r>
              <a:endParaRPr lang="en-US" dirty="0">
                <a:solidFill>
                  <a:srgbClr val="FF0000"/>
                </a:solidFill>
              </a:endParaRPr>
            </a:p>
          </p:txBody>
        </p:sp>
        <p:sp>
          <p:nvSpPr>
            <p:cNvPr id="66" name="TextBox 65"/>
            <p:cNvSpPr txBox="1"/>
            <p:nvPr/>
          </p:nvSpPr>
          <p:spPr>
            <a:xfrm>
              <a:off x="7206932" y="4549928"/>
              <a:ext cx="415498" cy="369332"/>
            </a:xfrm>
            <a:prstGeom prst="rect">
              <a:avLst/>
            </a:prstGeom>
            <a:noFill/>
          </p:spPr>
          <p:txBody>
            <a:bodyPr wrap="none" rtlCol="0">
              <a:spAutoFit/>
            </a:bodyPr>
            <a:lstStyle/>
            <a:p>
              <a:r>
                <a:rPr lang="en-US" dirty="0" smtClean="0">
                  <a:solidFill>
                    <a:srgbClr val="FF0000"/>
                  </a:solidFill>
                </a:rPr>
                <a:t>16</a:t>
              </a:r>
              <a:endParaRPr lang="en-US" dirty="0">
                <a:solidFill>
                  <a:srgbClr val="FF0000"/>
                </a:solidFill>
              </a:endParaRPr>
            </a:p>
          </p:txBody>
        </p:sp>
        <p:sp>
          <p:nvSpPr>
            <p:cNvPr id="67" name="TextBox 66"/>
            <p:cNvSpPr txBox="1"/>
            <p:nvPr/>
          </p:nvSpPr>
          <p:spPr>
            <a:xfrm>
              <a:off x="6779490" y="2843513"/>
              <a:ext cx="415498" cy="369332"/>
            </a:xfrm>
            <a:prstGeom prst="rect">
              <a:avLst/>
            </a:prstGeom>
            <a:noFill/>
          </p:spPr>
          <p:txBody>
            <a:bodyPr wrap="none" rtlCol="0">
              <a:spAutoFit/>
            </a:bodyPr>
            <a:lstStyle/>
            <a:p>
              <a:r>
                <a:rPr lang="en-US" dirty="0" smtClean="0">
                  <a:solidFill>
                    <a:srgbClr val="FF0000"/>
                  </a:solidFill>
                </a:rPr>
                <a:t>17</a:t>
              </a:r>
              <a:endParaRPr lang="en-US" dirty="0">
                <a:solidFill>
                  <a:srgbClr val="FF0000"/>
                </a:solidFill>
              </a:endParaRPr>
            </a:p>
          </p:txBody>
        </p:sp>
        <p:sp>
          <p:nvSpPr>
            <p:cNvPr id="68" name="TextBox 67"/>
            <p:cNvSpPr txBox="1"/>
            <p:nvPr/>
          </p:nvSpPr>
          <p:spPr>
            <a:xfrm>
              <a:off x="6707760" y="870728"/>
              <a:ext cx="415498" cy="369332"/>
            </a:xfrm>
            <a:prstGeom prst="rect">
              <a:avLst/>
            </a:prstGeom>
            <a:noFill/>
          </p:spPr>
          <p:txBody>
            <a:bodyPr wrap="none" rtlCol="0">
              <a:spAutoFit/>
            </a:bodyPr>
            <a:lstStyle/>
            <a:p>
              <a:r>
                <a:rPr lang="en-US" dirty="0" smtClean="0">
                  <a:solidFill>
                    <a:srgbClr val="FF0000"/>
                  </a:solidFill>
                </a:rPr>
                <a:t>18</a:t>
              </a:r>
              <a:endParaRPr lang="en-US" dirty="0">
                <a:solidFill>
                  <a:srgbClr val="FF0000"/>
                </a:solidFill>
              </a:endParaRPr>
            </a:p>
          </p:txBody>
        </p:sp>
      </p:grpSp>
    </p:spTree>
    <p:extLst>
      <p:ext uri="{BB962C8B-B14F-4D97-AF65-F5344CB8AC3E}">
        <p14:creationId xmlns:p14="http://schemas.microsoft.com/office/powerpoint/2010/main" val="1198043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f-pap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84" y="1646382"/>
            <a:ext cx="4161674" cy="4846464"/>
          </a:xfrm>
          <a:prstGeom prst="rect">
            <a:avLst/>
          </a:prstGeom>
        </p:spPr>
      </p:pic>
      <p:sp>
        <p:nvSpPr>
          <p:cNvPr id="2" name="Title 1"/>
          <p:cNvSpPr>
            <a:spLocks noGrp="1"/>
          </p:cNvSpPr>
          <p:nvPr>
            <p:ph type="title"/>
          </p:nvPr>
        </p:nvSpPr>
        <p:spPr/>
        <p:txBody>
          <a:bodyPr/>
          <a:lstStyle/>
          <a:p>
            <a:pPr algn="l"/>
            <a:r>
              <a:rPr lang="en-US" dirty="0" smtClean="0"/>
              <a:t>Step 1: AG Construction</a:t>
            </a:r>
            <a:br>
              <a:rPr lang="en-US" dirty="0" smtClean="0"/>
            </a:br>
            <a:r>
              <a:rPr lang="en-US" sz="3200" b="1" dirty="0" smtClean="0"/>
              <a:t>a. Containment Relationship</a:t>
            </a:r>
            <a:endParaRPr lang="en-US" sz="3600" b="1" dirty="0">
              <a:solidFill>
                <a:schemeClr val="tx1"/>
              </a:solidFill>
            </a:endParaRPr>
          </a:p>
        </p:txBody>
      </p:sp>
      <p:grpSp>
        <p:nvGrpSpPr>
          <p:cNvPr id="46" name="Group 45"/>
          <p:cNvGrpSpPr/>
          <p:nvPr/>
        </p:nvGrpSpPr>
        <p:grpSpPr>
          <a:xfrm>
            <a:off x="241684" y="1646382"/>
            <a:ext cx="4161674" cy="4846464"/>
            <a:chOff x="457200" y="1600200"/>
            <a:chExt cx="4161674" cy="4846464"/>
          </a:xfrm>
        </p:grpSpPr>
        <p:sp>
          <p:nvSpPr>
            <p:cNvPr id="6" name="Rectangle 5"/>
            <p:cNvSpPr/>
            <p:nvPr/>
          </p:nvSpPr>
          <p:spPr>
            <a:xfrm>
              <a:off x="457200" y="1600200"/>
              <a:ext cx="4161674" cy="4846464"/>
            </a:xfrm>
            <a:prstGeom prst="rect">
              <a:avLst/>
            </a:prstGeom>
            <a:solidFill>
              <a:schemeClr val="bg1">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5693" y="1943621"/>
              <a:ext cx="3848080" cy="615801"/>
            </a:xfrm>
            <a:prstGeom prst="rect">
              <a:avLst/>
            </a:prstGeom>
            <a:solidFill>
              <a:schemeClr val="tx1">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5693" y="2634846"/>
              <a:ext cx="3848080" cy="615801"/>
            </a:xfrm>
            <a:prstGeom prst="rect">
              <a:avLst/>
            </a:prstGeom>
            <a:solidFill>
              <a:srgbClr val="FF8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615693" y="3485649"/>
              <a:ext cx="3848080" cy="2221191"/>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15693" y="3330721"/>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615693" y="5765857"/>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615693" y="5902863"/>
              <a:ext cx="3848080" cy="353545"/>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08181" y="5945790"/>
              <a:ext cx="708121"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647652" y="5945790"/>
              <a:ext cx="653742"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1028045" y="2681028"/>
              <a:ext cx="1373409" cy="528609"/>
            </a:xfrm>
            <a:prstGeom prst="rect">
              <a:avLst/>
            </a:prstGeom>
            <a:solidFill>
              <a:srgbClr val="408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33" name="Rectangle 32"/>
            <p:cNvSpPr/>
            <p:nvPr/>
          </p:nvSpPr>
          <p:spPr>
            <a:xfrm>
              <a:off x="2573597" y="2681028"/>
              <a:ext cx="1390341" cy="528609"/>
            </a:xfrm>
            <a:prstGeom prst="rect">
              <a:avLst/>
            </a:prstGeom>
            <a:solidFill>
              <a:srgbClr val="0000FF">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72269" y="3649307"/>
              <a:ext cx="2021670" cy="345421"/>
            </a:xfrm>
            <a:prstGeom prst="rect">
              <a:avLst/>
            </a:prstGeom>
            <a:solidFill>
              <a:srgbClr val="FFF3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0" name="Rectangle 39"/>
            <p:cNvSpPr/>
            <p:nvPr/>
          </p:nvSpPr>
          <p:spPr>
            <a:xfrm>
              <a:off x="763094" y="4064003"/>
              <a:ext cx="2021670" cy="284786"/>
            </a:xfrm>
            <a:prstGeom prst="rect">
              <a:avLst/>
            </a:prstGeom>
            <a:solidFill>
              <a:srgbClr val="CCFFCC">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1" name="Rectangle 40"/>
            <p:cNvSpPr/>
            <p:nvPr/>
          </p:nvSpPr>
          <p:spPr>
            <a:xfrm>
              <a:off x="763094" y="4508887"/>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3" name="Rectangle 42"/>
            <p:cNvSpPr/>
            <p:nvPr/>
          </p:nvSpPr>
          <p:spPr>
            <a:xfrm>
              <a:off x="761555" y="4762116"/>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4" name="Rectangle 43"/>
            <p:cNvSpPr/>
            <p:nvPr/>
          </p:nvSpPr>
          <p:spPr>
            <a:xfrm>
              <a:off x="761555" y="5017654"/>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5" name="Rectangle 44"/>
            <p:cNvSpPr/>
            <p:nvPr/>
          </p:nvSpPr>
          <p:spPr>
            <a:xfrm>
              <a:off x="763094" y="5277045"/>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grpSp>
      <p:pic>
        <p:nvPicPr>
          <p:cNvPr id="18" name="Picture 17"/>
          <p:cNvPicPr>
            <a:picLocks noChangeAspect="1"/>
          </p:cNvPicPr>
          <p:nvPr/>
        </p:nvPicPr>
        <p:blipFill>
          <a:blip r:embed="rId3"/>
          <a:stretch>
            <a:fillRect/>
          </a:stretch>
        </p:blipFill>
        <p:spPr>
          <a:xfrm>
            <a:off x="4577857" y="956877"/>
            <a:ext cx="4510438" cy="5810850"/>
          </a:xfrm>
          <a:prstGeom prst="rect">
            <a:avLst/>
          </a:prstGeom>
        </p:spPr>
      </p:pic>
      <p:sp>
        <p:nvSpPr>
          <p:cNvPr id="20" name="Freeform 19"/>
          <p:cNvSpPr/>
          <p:nvPr/>
        </p:nvSpPr>
        <p:spPr>
          <a:xfrm>
            <a:off x="4233591" y="1684920"/>
            <a:ext cx="2896668" cy="1066635"/>
          </a:xfrm>
          <a:custGeom>
            <a:avLst/>
            <a:gdLst>
              <a:gd name="connsiteX0" fmla="*/ 0 w 2896668"/>
              <a:gd name="connsiteY0" fmla="*/ 1066635 h 1066635"/>
              <a:gd name="connsiteX1" fmla="*/ 1715719 w 2896668"/>
              <a:gd name="connsiteY1" fmla="*/ 64044 h 1066635"/>
              <a:gd name="connsiteX2" fmla="*/ 2896668 w 2896668"/>
              <a:gd name="connsiteY2" fmla="*/ 97464 h 1066635"/>
              <a:gd name="connsiteX3" fmla="*/ 2896668 w 2896668"/>
              <a:gd name="connsiteY3" fmla="*/ 97464 h 1066635"/>
            </a:gdLst>
            <a:ahLst/>
            <a:cxnLst>
              <a:cxn ang="0">
                <a:pos x="connsiteX0" y="connsiteY0"/>
              </a:cxn>
              <a:cxn ang="0">
                <a:pos x="connsiteX1" y="connsiteY1"/>
              </a:cxn>
              <a:cxn ang="0">
                <a:pos x="connsiteX2" y="connsiteY2"/>
              </a:cxn>
              <a:cxn ang="0">
                <a:pos x="connsiteX3" y="connsiteY3"/>
              </a:cxn>
            </a:cxnLst>
            <a:rect l="l" t="t" r="r" b="b"/>
            <a:pathLst>
              <a:path w="2896668" h="1066635">
                <a:moveTo>
                  <a:pt x="0" y="1066635"/>
                </a:moveTo>
                <a:cubicBezTo>
                  <a:pt x="616470" y="646103"/>
                  <a:pt x="1232941" y="225572"/>
                  <a:pt x="1715719" y="64044"/>
                </a:cubicBezTo>
                <a:cubicBezTo>
                  <a:pt x="2198497" y="-97484"/>
                  <a:pt x="2896668" y="97464"/>
                  <a:pt x="2896668" y="97464"/>
                </a:cubicBezTo>
                <a:lnTo>
                  <a:pt x="2896668" y="97464"/>
                </a:lnTo>
              </a:path>
            </a:pathLst>
          </a:custGeom>
          <a:ln w="73025">
            <a:solidFill>
              <a:srgbClr val="FF6600"/>
            </a:solidFill>
            <a:prstDash val="sysDash"/>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765668" y="2781393"/>
            <a:ext cx="3687681" cy="771091"/>
          </a:xfrm>
          <a:custGeom>
            <a:avLst/>
            <a:gdLst>
              <a:gd name="connsiteX0" fmla="*/ 0 w 3687681"/>
              <a:gd name="connsiteY0" fmla="*/ 237519 h 771091"/>
              <a:gd name="connsiteX1" fmla="*/ 1504039 w 3687681"/>
              <a:gd name="connsiteY1" fmla="*/ 25861 h 771091"/>
              <a:gd name="connsiteX2" fmla="*/ 2907809 w 3687681"/>
              <a:gd name="connsiteY2" fmla="*/ 761095 h 771091"/>
              <a:gd name="connsiteX3" fmla="*/ 3687681 w 3687681"/>
              <a:gd name="connsiteY3" fmla="*/ 471457 h 771091"/>
            </a:gdLst>
            <a:ahLst/>
            <a:cxnLst>
              <a:cxn ang="0">
                <a:pos x="connsiteX0" y="connsiteY0"/>
              </a:cxn>
              <a:cxn ang="0">
                <a:pos x="connsiteX1" y="connsiteY1"/>
              </a:cxn>
              <a:cxn ang="0">
                <a:pos x="connsiteX2" y="connsiteY2"/>
              </a:cxn>
              <a:cxn ang="0">
                <a:pos x="connsiteX3" y="connsiteY3"/>
              </a:cxn>
            </a:cxnLst>
            <a:rect l="l" t="t" r="r" b="b"/>
            <a:pathLst>
              <a:path w="3687681" h="771091">
                <a:moveTo>
                  <a:pt x="0" y="237519"/>
                </a:moveTo>
                <a:cubicBezTo>
                  <a:pt x="509702" y="88058"/>
                  <a:pt x="1019404" y="-61402"/>
                  <a:pt x="1504039" y="25861"/>
                </a:cubicBezTo>
                <a:cubicBezTo>
                  <a:pt x="1988674" y="113124"/>
                  <a:pt x="2543869" y="686829"/>
                  <a:pt x="2907809" y="761095"/>
                </a:cubicBezTo>
                <a:cubicBezTo>
                  <a:pt x="3271749" y="835361"/>
                  <a:pt x="3687681" y="471457"/>
                  <a:pt x="3687681" y="471457"/>
                </a:cubicBezTo>
              </a:path>
            </a:pathLst>
          </a:custGeom>
          <a:ln w="76200">
            <a:solidFill>
              <a:srgbClr val="0000FF"/>
            </a:solidFill>
            <a:prstDash val="sysDash"/>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ounded Rectangle 2"/>
          <p:cNvSpPr/>
          <p:nvPr/>
        </p:nvSpPr>
        <p:spPr>
          <a:xfrm>
            <a:off x="727364" y="5025351"/>
            <a:ext cx="8208818" cy="17423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973747" y="5181130"/>
            <a:ext cx="8227978" cy="1366015"/>
          </a:xfrm>
          <a:prstGeom prst="rect">
            <a:avLst/>
          </a:prstGeom>
          <a:noFill/>
        </p:spPr>
        <p:txBody>
          <a:bodyPr wrap="square" rtlCol="0">
            <a:spAutoFit/>
          </a:bodyPr>
          <a:lstStyle/>
          <a:p>
            <a:r>
              <a:rPr lang="en-US" sz="2600" dirty="0" smtClean="0"/>
              <a:t>e contains e’ </a:t>
            </a:r>
            <a:r>
              <a:rPr lang="en-US" sz="2600" dirty="0" err="1" smtClean="0"/>
              <a:t>iff</a:t>
            </a:r>
            <a:endParaRPr lang="en-US" sz="2600" dirty="0" smtClean="0"/>
          </a:p>
          <a:p>
            <a:pPr marL="342900" indent="-342900">
              <a:lnSpc>
                <a:spcPct val="110000"/>
              </a:lnSpc>
              <a:buFont typeface="Arial"/>
              <a:buChar char="•"/>
            </a:pPr>
            <a:r>
              <a:rPr lang="en-US" sz="2600" dirty="0" smtClean="0"/>
              <a:t>( x</a:t>
            </a:r>
            <a:r>
              <a:rPr lang="en-US" sz="2600" baseline="-25000" dirty="0" smtClean="0"/>
              <a:t>1</a:t>
            </a:r>
            <a:r>
              <a:rPr lang="en-US" sz="2600" dirty="0" smtClean="0"/>
              <a:t> ≤ x</a:t>
            </a:r>
            <a:r>
              <a:rPr lang="en-US" sz="2600" baseline="-25000" dirty="0" smtClean="0"/>
              <a:t>1</a:t>
            </a:r>
            <a:r>
              <a:rPr lang="en-US" sz="2600" dirty="0" smtClean="0"/>
              <a:t>’ </a:t>
            </a:r>
            <a:r>
              <a:rPr lang="en-US" sz="2600" dirty="0" smtClean="0">
                <a:latin typeface="ＭＳ ゴシック"/>
                <a:ea typeface="ＭＳ ゴシック"/>
                <a:cs typeface="ＭＳ ゴシック"/>
              </a:rPr>
              <a:t>∧ </a:t>
            </a:r>
            <a:r>
              <a:rPr lang="en-US" sz="2600" dirty="0" smtClean="0"/>
              <a:t>y</a:t>
            </a:r>
            <a:r>
              <a:rPr lang="en-US" sz="2600" baseline="-25000" dirty="0" smtClean="0"/>
              <a:t>1</a:t>
            </a:r>
            <a:r>
              <a:rPr lang="en-US" sz="2600" dirty="0" smtClean="0"/>
              <a:t> ≤ y</a:t>
            </a:r>
            <a:r>
              <a:rPr lang="en-US" sz="2600" baseline="-25000" dirty="0" smtClean="0"/>
              <a:t>1</a:t>
            </a:r>
            <a:r>
              <a:rPr lang="en-US" sz="2600" dirty="0" smtClean="0"/>
              <a:t>’ </a:t>
            </a:r>
            <a:r>
              <a:rPr lang="en-US" sz="2600" dirty="0" smtClean="0">
                <a:latin typeface="ＭＳ ゴシック"/>
                <a:ea typeface="ＭＳ ゴシック"/>
                <a:cs typeface="ＭＳ ゴシック"/>
              </a:rPr>
              <a:t>∧ </a:t>
            </a:r>
            <a:r>
              <a:rPr lang="en-US" sz="2600" dirty="0" smtClean="0"/>
              <a:t>x</a:t>
            </a:r>
            <a:r>
              <a:rPr lang="en-US" sz="2600" baseline="-25000" dirty="0" smtClean="0"/>
              <a:t>2 </a:t>
            </a:r>
            <a:r>
              <a:rPr lang="en-US" sz="2600" dirty="0" smtClean="0"/>
              <a:t>≥ x</a:t>
            </a:r>
            <a:r>
              <a:rPr lang="en-US" sz="2600" baseline="-25000" dirty="0" smtClean="0"/>
              <a:t>2</a:t>
            </a:r>
            <a:r>
              <a:rPr lang="en-US" sz="2600" dirty="0" smtClean="0"/>
              <a:t>’ </a:t>
            </a:r>
            <a:r>
              <a:rPr lang="en-US" sz="2600" dirty="0" smtClean="0">
                <a:latin typeface="ＭＳ ゴシック"/>
                <a:ea typeface="ＭＳ ゴシック"/>
                <a:cs typeface="ＭＳ ゴシック"/>
              </a:rPr>
              <a:t>∧ </a:t>
            </a:r>
            <a:r>
              <a:rPr lang="en-US" sz="2600" dirty="0" smtClean="0"/>
              <a:t>y</a:t>
            </a:r>
            <a:r>
              <a:rPr lang="en-US" sz="2600" baseline="-25000" dirty="0" smtClean="0"/>
              <a:t>2</a:t>
            </a:r>
            <a:r>
              <a:rPr lang="en-US" sz="2600" dirty="0" smtClean="0"/>
              <a:t> ≥ y</a:t>
            </a:r>
            <a:r>
              <a:rPr lang="en-US" sz="2600" baseline="-25000" dirty="0" smtClean="0"/>
              <a:t>2</a:t>
            </a:r>
            <a:r>
              <a:rPr lang="en-US" sz="2600" dirty="0" smtClean="0"/>
              <a:t>’ ) , and</a:t>
            </a:r>
          </a:p>
          <a:p>
            <a:pPr marL="342900" indent="-342900">
              <a:lnSpc>
                <a:spcPct val="110000"/>
              </a:lnSpc>
              <a:buFont typeface="Arial"/>
              <a:buChar char="•"/>
            </a:pPr>
            <a:r>
              <a:rPr lang="en-US" sz="2600" dirty="0" smtClean="0"/>
              <a:t>if  same bounds and  </a:t>
            </a:r>
            <a:r>
              <a:rPr lang="en-US" sz="2600" i="1" dirty="0" err="1" smtClean="0"/>
              <a:t>XPath</a:t>
            </a:r>
            <a:r>
              <a:rPr lang="en-US" sz="2600" dirty="0" smtClean="0"/>
              <a:t>(e) ≤ </a:t>
            </a:r>
            <a:r>
              <a:rPr lang="en-US" sz="2600" i="1" dirty="0" err="1" smtClean="0"/>
              <a:t>XPath</a:t>
            </a:r>
            <a:r>
              <a:rPr lang="en-US" sz="2600" dirty="0" smtClean="0"/>
              <a:t>(e’) </a:t>
            </a:r>
          </a:p>
        </p:txBody>
      </p:sp>
      <p:grpSp>
        <p:nvGrpSpPr>
          <p:cNvPr id="35" name="Group 34"/>
          <p:cNvGrpSpPr/>
          <p:nvPr/>
        </p:nvGrpSpPr>
        <p:grpSpPr>
          <a:xfrm>
            <a:off x="334218" y="2069042"/>
            <a:ext cx="5442042" cy="1713137"/>
            <a:chOff x="334218" y="1367001"/>
            <a:chExt cx="5442042" cy="1713137"/>
          </a:xfrm>
        </p:grpSpPr>
        <p:grpSp>
          <p:nvGrpSpPr>
            <p:cNvPr id="36" name="Group 35"/>
            <p:cNvGrpSpPr/>
            <p:nvPr/>
          </p:nvGrpSpPr>
          <p:grpSpPr>
            <a:xfrm>
              <a:off x="334218" y="1367001"/>
              <a:ext cx="1573238" cy="713586"/>
              <a:chOff x="334218" y="1367001"/>
              <a:chExt cx="1573238" cy="713586"/>
            </a:xfrm>
          </p:grpSpPr>
          <p:sp>
            <p:nvSpPr>
              <p:cNvPr id="54" name="Oval 53"/>
              <p:cNvSpPr/>
              <p:nvPr/>
            </p:nvSpPr>
            <p:spPr>
              <a:xfrm>
                <a:off x="334218" y="1913472"/>
                <a:ext cx="167115" cy="167115"/>
              </a:xfrm>
              <a:prstGeom prst="ellipse">
                <a:avLst/>
              </a:prstGeom>
              <a:solidFill>
                <a:srgbClr val="FF6600"/>
              </a:solidFill>
              <a:ln>
                <a:solidFill>
                  <a:srgbClr val="FF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5" name="TextBox 54"/>
              <p:cNvSpPr txBox="1"/>
              <p:nvPr/>
            </p:nvSpPr>
            <p:spPr>
              <a:xfrm>
                <a:off x="478683" y="1367001"/>
                <a:ext cx="1428773" cy="523220"/>
              </a:xfrm>
              <a:prstGeom prst="rect">
                <a:avLst/>
              </a:prstGeom>
              <a:solidFill>
                <a:srgbClr val="FFFFFF"/>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6600"/>
                    </a:solidFill>
                    <a:effectLst>
                      <a:outerShdw blurRad="50800" dist="39000" dir="5460000" algn="tl">
                        <a:srgbClr val="000000">
                          <a:alpha val="38000"/>
                        </a:srgbClr>
                      </a:outerShdw>
                    </a:effectLst>
                  </a:rPr>
                  <a:t>(x1, y1)</a:t>
                </a:r>
                <a:endParaRPr lang="en-US" sz="2800" b="1" dirty="0">
                  <a:ln w="11430"/>
                  <a:solidFill>
                    <a:srgbClr val="FF6600"/>
                  </a:solidFill>
                  <a:effectLst>
                    <a:outerShdw blurRad="50800" dist="39000" dir="5460000" algn="tl">
                      <a:srgbClr val="000000">
                        <a:alpha val="38000"/>
                      </a:srgbClr>
                    </a:outerShdw>
                  </a:effectLst>
                </a:endParaRPr>
              </a:p>
            </p:txBody>
          </p:sp>
        </p:grpSp>
        <p:grpSp>
          <p:nvGrpSpPr>
            <p:cNvPr id="37" name="Group 36"/>
            <p:cNvGrpSpPr/>
            <p:nvPr/>
          </p:nvGrpSpPr>
          <p:grpSpPr>
            <a:xfrm>
              <a:off x="4156344" y="2505557"/>
              <a:ext cx="1619916" cy="574581"/>
              <a:chOff x="4156344" y="2505557"/>
              <a:chExt cx="1619916" cy="574581"/>
            </a:xfrm>
          </p:grpSpPr>
          <p:sp>
            <p:nvSpPr>
              <p:cNvPr id="38" name="TextBox 37"/>
              <p:cNvSpPr txBox="1"/>
              <p:nvPr/>
            </p:nvSpPr>
            <p:spPr>
              <a:xfrm>
                <a:off x="4347487" y="2556918"/>
                <a:ext cx="1428773" cy="523220"/>
              </a:xfrm>
              <a:prstGeom prst="rect">
                <a:avLst/>
              </a:prstGeom>
              <a:solidFill>
                <a:srgbClr val="FFFFFF"/>
              </a:solidFill>
            </p:spPr>
            <p:txBody>
              <a:bodyPr wrap="square" rtlCol="0">
                <a:spAutoFit/>
                <a:scene3d>
                  <a:camera prst="orthographicFront"/>
                  <a:lightRig rig="flat" dir="tl">
                    <a:rot lat="0" lon="0" rev="6600000"/>
                  </a:lightRig>
                </a:scene3d>
                <a:sp3d extrusionH="25400" contourW="8890">
                  <a:bevelT w="38100" h="31750"/>
                  <a:contourClr>
                    <a:schemeClr val="tx2">
                      <a:lumMod val="75000"/>
                    </a:schemeClr>
                  </a:contourClr>
                </a:sp3d>
              </a:bodyPr>
              <a:lstStyle/>
              <a:p>
                <a:r>
                  <a:rPr lang="en-US" sz="2800" b="1" dirty="0" smtClean="0">
                    <a:ln w="11430"/>
                    <a:solidFill>
                      <a:srgbClr val="FF6600"/>
                    </a:solidFill>
                    <a:effectLst>
                      <a:outerShdw blurRad="50800" dist="39000" dir="5460000" algn="tl">
                        <a:srgbClr val="000000">
                          <a:alpha val="38000"/>
                        </a:srgbClr>
                      </a:outerShdw>
                    </a:effectLst>
                  </a:rPr>
                  <a:t>(x2, y2)</a:t>
                </a:r>
                <a:endParaRPr lang="en-US" sz="2800" b="1" dirty="0">
                  <a:ln w="11430"/>
                  <a:solidFill>
                    <a:srgbClr val="FF6600"/>
                  </a:solidFill>
                  <a:effectLst>
                    <a:outerShdw blurRad="50800" dist="39000" dir="5460000" algn="tl">
                      <a:srgbClr val="000000">
                        <a:alpha val="38000"/>
                      </a:srgbClr>
                    </a:outerShdw>
                  </a:effectLst>
                </a:endParaRPr>
              </a:p>
            </p:txBody>
          </p:sp>
          <p:sp>
            <p:nvSpPr>
              <p:cNvPr id="53" name="Oval 52"/>
              <p:cNvSpPr/>
              <p:nvPr/>
            </p:nvSpPr>
            <p:spPr>
              <a:xfrm>
                <a:off x="4156344" y="2505557"/>
                <a:ext cx="167115" cy="167115"/>
              </a:xfrm>
              <a:prstGeom prst="ellipse">
                <a:avLst/>
              </a:prstGeom>
              <a:solidFill>
                <a:srgbClr val="FF6600"/>
              </a:solidFill>
              <a:ln>
                <a:solidFill>
                  <a:srgbClr val="FF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grpSp>
        <p:nvGrpSpPr>
          <p:cNvPr id="56" name="Group 55"/>
          <p:cNvGrpSpPr/>
          <p:nvPr/>
        </p:nvGrpSpPr>
        <p:grpSpPr>
          <a:xfrm>
            <a:off x="2293159" y="2120432"/>
            <a:ext cx="1701568" cy="1707956"/>
            <a:chOff x="2129214" y="1265991"/>
            <a:chExt cx="1701568" cy="1707956"/>
          </a:xfrm>
        </p:grpSpPr>
        <p:grpSp>
          <p:nvGrpSpPr>
            <p:cNvPr id="57" name="Group 56"/>
            <p:cNvGrpSpPr/>
            <p:nvPr/>
          </p:nvGrpSpPr>
          <p:grpSpPr>
            <a:xfrm>
              <a:off x="2129214" y="1265991"/>
              <a:ext cx="1701568" cy="690335"/>
              <a:chOff x="2129214" y="1265991"/>
              <a:chExt cx="1701568" cy="690335"/>
            </a:xfrm>
          </p:grpSpPr>
          <p:sp>
            <p:nvSpPr>
              <p:cNvPr id="61" name="Oval 60"/>
              <p:cNvSpPr/>
              <p:nvPr/>
            </p:nvSpPr>
            <p:spPr>
              <a:xfrm>
                <a:off x="2129214" y="1789211"/>
                <a:ext cx="167115" cy="167115"/>
              </a:xfrm>
              <a:prstGeom prst="ellipse">
                <a:avLst/>
              </a:prstGeom>
              <a:solidFill>
                <a:srgbClr val="0000FF"/>
              </a:solidFill>
              <a:ln>
                <a:solidFill>
                  <a:srgbClr val="0000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2" name="TextBox 61"/>
              <p:cNvSpPr txBox="1"/>
              <p:nvPr/>
            </p:nvSpPr>
            <p:spPr>
              <a:xfrm>
                <a:off x="2296329" y="1265991"/>
                <a:ext cx="1534453" cy="523220"/>
              </a:xfrm>
              <a:prstGeom prst="rect">
                <a:avLst/>
              </a:prstGeom>
              <a:solidFill>
                <a:srgbClr val="FFFFFF"/>
              </a:solidFill>
            </p:spPr>
            <p:txBody>
              <a:bodyPr wrap="square" rtlCol="0">
                <a:spAutoFit/>
                <a:scene3d>
                  <a:camera prst="orthographicFront"/>
                  <a:lightRig rig="flat" dir="tl">
                    <a:rot lat="0" lon="0" rev="6600000"/>
                  </a:lightRig>
                </a:scene3d>
                <a:sp3d extrusionH="25400" contourW="8890">
                  <a:bevelT w="38100" h="31750"/>
                  <a:contourClr>
                    <a:srgbClr val="0000FF"/>
                  </a:contourClr>
                </a:sp3d>
              </a:bodyPr>
              <a:lstStyle/>
              <a:p>
                <a:r>
                  <a:rPr lang="en-US" sz="2800" b="1" dirty="0" smtClean="0">
                    <a:ln w="11430"/>
                    <a:solidFill>
                      <a:srgbClr val="0000FF"/>
                    </a:solidFill>
                    <a:effectLst>
                      <a:outerShdw blurRad="50800" dist="39000" dir="5460000" algn="tl">
                        <a:srgbClr val="000000">
                          <a:alpha val="38000"/>
                        </a:srgbClr>
                      </a:outerShdw>
                    </a:effectLst>
                  </a:rPr>
                  <a:t>(x1’, y1’)</a:t>
                </a:r>
                <a:endParaRPr lang="en-US" sz="2800" b="1" dirty="0">
                  <a:ln w="11430"/>
                  <a:solidFill>
                    <a:srgbClr val="0000FF"/>
                  </a:solidFill>
                  <a:effectLst>
                    <a:outerShdw blurRad="50800" dist="39000" dir="5460000" algn="tl">
                      <a:srgbClr val="000000">
                        <a:alpha val="38000"/>
                      </a:srgbClr>
                    </a:outerShdw>
                  </a:effectLst>
                </a:endParaRPr>
              </a:p>
            </p:txBody>
          </p:sp>
        </p:grpSp>
        <p:grpSp>
          <p:nvGrpSpPr>
            <p:cNvPr id="58" name="Group 57"/>
            <p:cNvGrpSpPr/>
            <p:nvPr/>
          </p:nvGrpSpPr>
          <p:grpSpPr>
            <a:xfrm>
              <a:off x="2216171" y="2298823"/>
              <a:ext cx="1532021" cy="675124"/>
              <a:chOff x="2216171" y="2298823"/>
              <a:chExt cx="1532021" cy="675124"/>
            </a:xfrm>
          </p:grpSpPr>
          <p:sp>
            <p:nvSpPr>
              <p:cNvPr id="59" name="TextBox 58"/>
              <p:cNvSpPr txBox="1"/>
              <p:nvPr/>
            </p:nvSpPr>
            <p:spPr>
              <a:xfrm>
                <a:off x="2216171" y="2450727"/>
                <a:ext cx="1532021" cy="523220"/>
              </a:xfrm>
              <a:prstGeom prst="rect">
                <a:avLst/>
              </a:prstGeom>
              <a:solidFill>
                <a:schemeClr val="bg1"/>
              </a:solidFill>
            </p:spPr>
            <p:txBody>
              <a:bodyPr wrap="square" rtlCol="0">
                <a:spAutoFit/>
                <a:scene3d>
                  <a:camera prst="orthographicFront"/>
                  <a:lightRig rig="flat" dir="tl">
                    <a:rot lat="0" lon="0" rev="6600000"/>
                  </a:lightRig>
                </a:scene3d>
                <a:sp3d extrusionH="25400" contourW="8890">
                  <a:bevelT w="38100" h="31750"/>
                  <a:contourClr>
                    <a:schemeClr val="tx2">
                      <a:lumMod val="75000"/>
                    </a:schemeClr>
                  </a:contourClr>
                </a:sp3d>
              </a:bodyPr>
              <a:lstStyle/>
              <a:p>
                <a:r>
                  <a:rPr lang="en-US" sz="2800" b="1" dirty="0" smtClean="0">
                    <a:ln w="11430"/>
                    <a:solidFill>
                      <a:srgbClr val="0000FF"/>
                    </a:solidFill>
                    <a:effectLst>
                      <a:outerShdw blurRad="50800" dist="39000" dir="5460000" algn="tl">
                        <a:srgbClr val="000000">
                          <a:alpha val="38000"/>
                        </a:srgbClr>
                      </a:outerShdw>
                    </a:effectLst>
                  </a:rPr>
                  <a:t>(x2’, y2’)</a:t>
                </a:r>
                <a:endParaRPr lang="en-US" sz="2800" b="1" dirty="0">
                  <a:ln w="11430"/>
                  <a:solidFill>
                    <a:srgbClr val="0000FF"/>
                  </a:solidFill>
                  <a:effectLst>
                    <a:outerShdw blurRad="50800" dist="39000" dir="5460000" algn="tl">
                      <a:srgbClr val="000000">
                        <a:alpha val="38000"/>
                      </a:srgbClr>
                    </a:outerShdw>
                  </a:effectLst>
                </a:endParaRPr>
              </a:p>
            </p:txBody>
          </p:sp>
          <p:sp>
            <p:nvSpPr>
              <p:cNvPr id="60" name="Oval 59"/>
              <p:cNvSpPr/>
              <p:nvPr/>
            </p:nvSpPr>
            <p:spPr>
              <a:xfrm>
                <a:off x="3500919" y="2298823"/>
                <a:ext cx="167115" cy="167115"/>
              </a:xfrm>
              <a:prstGeom prst="ellipse">
                <a:avLst/>
              </a:prstGeom>
              <a:solidFill>
                <a:srgbClr val="0000FF"/>
              </a:solidFill>
              <a:ln>
                <a:solidFill>
                  <a:srgbClr val="0000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sp>
        <p:nvSpPr>
          <p:cNvPr id="16" name="Rectangle 15"/>
          <p:cNvSpPr/>
          <p:nvPr/>
        </p:nvSpPr>
        <p:spPr>
          <a:xfrm>
            <a:off x="7620071" y="1396349"/>
            <a:ext cx="415498" cy="646331"/>
          </a:xfrm>
          <a:prstGeom prst="rect">
            <a:avLst/>
          </a:prstGeom>
        </p:spPr>
        <p:txBody>
          <a:bodyPr wrap="none">
            <a:spAutoFit/>
          </a:bodyPr>
          <a:lstStyle/>
          <a:p>
            <a:r>
              <a:rPr lang="en-US" sz="3600" b="1" dirty="0" smtClean="0">
                <a:ln w="11430"/>
                <a:solidFill>
                  <a:srgbClr val="FF6600"/>
                </a:solidFill>
                <a:effectLst>
                  <a:outerShdw blurRad="50800" dist="39000" dir="5460000" algn="tl">
                    <a:srgbClr val="000000">
                      <a:alpha val="38000"/>
                    </a:srgbClr>
                  </a:outerShdw>
                </a:effectLst>
              </a:rPr>
              <a:t>e</a:t>
            </a:r>
            <a:endParaRPr lang="en-US" sz="3600" dirty="0"/>
          </a:p>
        </p:txBody>
      </p:sp>
      <p:sp>
        <p:nvSpPr>
          <p:cNvPr id="63" name="Rectangle 62"/>
          <p:cNvSpPr/>
          <p:nvPr/>
        </p:nvSpPr>
        <p:spPr>
          <a:xfrm>
            <a:off x="8000934" y="2561267"/>
            <a:ext cx="543764" cy="646331"/>
          </a:xfrm>
          <a:prstGeom prst="rect">
            <a:avLst/>
          </a:prstGeom>
        </p:spPr>
        <p:txBody>
          <a:bodyPr wrap="none">
            <a:spAutoFit/>
          </a:bodyPr>
          <a:lstStyle/>
          <a:p>
            <a:r>
              <a:rPr lang="en-US" sz="3600" b="1" dirty="0">
                <a:ln w="11430"/>
                <a:solidFill>
                  <a:srgbClr val="0000FF"/>
                </a:solidFill>
                <a:effectLst>
                  <a:outerShdw blurRad="50800" dist="39000" dir="5460000" algn="tl">
                    <a:srgbClr val="000000">
                      <a:alpha val="38000"/>
                    </a:srgbClr>
                  </a:outerShdw>
                </a:effectLst>
              </a:rPr>
              <a:t>e</a:t>
            </a:r>
            <a:r>
              <a:rPr lang="en-US" sz="3600" b="1" dirty="0" smtClean="0">
                <a:ln w="11430"/>
                <a:solidFill>
                  <a:srgbClr val="0000FF"/>
                </a:solidFill>
                <a:effectLst>
                  <a:outerShdw blurRad="50800" dist="39000" dir="5460000" algn="tl">
                    <a:srgbClr val="000000">
                      <a:alpha val="38000"/>
                    </a:srgbClr>
                  </a:outerShdw>
                </a:effectLst>
              </a:rPr>
              <a:t>’</a:t>
            </a:r>
            <a:endParaRPr lang="en-US" sz="3600" dirty="0">
              <a:solidFill>
                <a:srgbClr val="0000FF"/>
              </a:solidFill>
            </a:endParaRPr>
          </a:p>
        </p:txBody>
      </p:sp>
      <p:cxnSp>
        <p:nvCxnSpPr>
          <p:cNvPr id="21" name="Straight Arrow Connector 20"/>
          <p:cNvCxnSpPr/>
          <p:nvPr/>
        </p:nvCxnSpPr>
        <p:spPr>
          <a:xfrm>
            <a:off x="7407169" y="2001348"/>
            <a:ext cx="293651" cy="1069742"/>
          </a:xfrm>
          <a:prstGeom prst="straightConnector1">
            <a:avLst/>
          </a:prstGeom>
          <a:ln w="190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112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P spid="22" grpId="1" animBg="1"/>
      <p:bldP spid="3" grpId="0" animBg="1"/>
      <p:bldP spid="5" grpId="0" build="allAtOnce"/>
      <p:bldP spid="16" grpId="0"/>
      <p:bldP spid="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f-pap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84" y="1646382"/>
            <a:ext cx="4161674" cy="4846464"/>
          </a:xfrm>
          <a:prstGeom prst="rect">
            <a:avLst/>
          </a:prstGeom>
        </p:spPr>
      </p:pic>
      <p:sp>
        <p:nvSpPr>
          <p:cNvPr id="2" name="Title 1"/>
          <p:cNvSpPr>
            <a:spLocks noGrp="1"/>
          </p:cNvSpPr>
          <p:nvPr>
            <p:ph type="title"/>
          </p:nvPr>
        </p:nvSpPr>
        <p:spPr/>
        <p:txBody>
          <a:bodyPr/>
          <a:lstStyle/>
          <a:p>
            <a:pPr algn="l"/>
            <a:r>
              <a:rPr lang="en-US" dirty="0" smtClean="0"/>
              <a:t>Step 1: AG Construction</a:t>
            </a:r>
            <a:br>
              <a:rPr lang="en-US" dirty="0" smtClean="0"/>
            </a:br>
            <a:r>
              <a:rPr lang="en-US" sz="3200" b="1" dirty="0" smtClean="0"/>
              <a:t>a. Containment Relationship</a:t>
            </a:r>
            <a:endParaRPr lang="en-US" sz="3400" b="1" dirty="0">
              <a:solidFill>
                <a:schemeClr val="tx1"/>
              </a:solidFill>
            </a:endParaRPr>
          </a:p>
        </p:txBody>
      </p:sp>
      <p:grpSp>
        <p:nvGrpSpPr>
          <p:cNvPr id="46" name="Group 45"/>
          <p:cNvGrpSpPr/>
          <p:nvPr/>
        </p:nvGrpSpPr>
        <p:grpSpPr>
          <a:xfrm>
            <a:off x="241684" y="1646382"/>
            <a:ext cx="4161674" cy="4846464"/>
            <a:chOff x="457200" y="1600200"/>
            <a:chExt cx="4161674" cy="4846464"/>
          </a:xfrm>
        </p:grpSpPr>
        <p:sp>
          <p:nvSpPr>
            <p:cNvPr id="6" name="Rectangle 5"/>
            <p:cNvSpPr/>
            <p:nvPr/>
          </p:nvSpPr>
          <p:spPr>
            <a:xfrm>
              <a:off x="457200" y="1600200"/>
              <a:ext cx="4161674" cy="4846464"/>
            </a:xfrm>
            <a:prstGeom prst="rect">
              <a:avLst/>
            </a:prstGeom>
            <a:solidFill>
              <a:schemeClr val="bg1">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5693" y="1943621"/>
              <a:ext cx="3848080" cy="615801"/>
            </a:xfrm>
            <a:prstGeom prst="rect">
              <a:avLst/>
            </a:prstGeom>
            <a:solidFill>
              <a:schemeClr val="tx1">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5693" y="2634846"/>
              <a:ext cx="3848080" cy="615801"/>
            </a:xfrm>
            <a:prstGeom prst="rect">
              <a:avLst/>
            </a:prstGeom>
            <a:solidFill>
              <a:srgbClr val="FF8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615693" y="3485649"/>
              <a:ext cx="3848080" cy="2221191"/>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15693" y="3330721"/>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615693" y="5765857"/>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615693" y="5902863"/>
              <a:ext cx="3848080" cy="353545"/>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08181" y="5945790"/>
              <a:ext cx="708121"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647652" y="5945790"/>
              <a:ext cx="653742"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1028045" y="2681028"/>
              <a:ext cx="1373409" cy="528609"/>
            </a:xfrm>
            <a:prstGeom prst="rect">
              <a:avLst/>
            </a:prstGeom>
            <a:solidFill>
              <a:srgbClr val="408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33" name="Rectangle 32"/>
            <p:cNvSpPr/>
            <p:nvPr/>
          </p:nvSpPr>
          <p:spPr>
            <a:xfrm>
              <a:off x="2573597" y="2681028"/>
              <a:ext cx="1390341" cy="528609"/>
            </a:xfrm>
            <a:prstGeom prst="rect">
              <a:avLst/>
            </a:prstGeom>
            <a:solidFill>
              <a:srgbClr val="0000FF">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72269" y="3649307"/>
              <a:ext cx="2021670" cy="345421"/>
            </a:xfrm>
            <a:prstGeom prst="rect">
              <a:avLst/>
            </a:prstGeom>
            <a:solidFill>
              <a:srgbClr val="FFF3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0" name="Rectangle 39"/>
            <p:cNvSpPr/>
            <p:nvPr/>
          </p:nvSpPr>
          <p:spPr>
            <a:xfrm>
              <a:off x="763094" y="4064003"/>
              <a:ext cx="2021670" cy="284786"/>
            </a:xfrm>
            <a:prstGeom prst="rect">
              <a:avLst/>
            </a:prstGeom>
            <a:solidFill>
              <a:srgbClr val="CCFFCC">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1" name="Rectangle 40"/>
            <p:cNvSpPr/>
            <p:nvPr/>
          </p:nvSpPr>
          <p:spPr>
            <a:xfrm>
              <a:off x="763094" y="4508887"/>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3" name="Rectangle 42"/>
            <p:cNvSpPr/>
            <p:nvPr/>
          </p:nvSpPr>
          <p:spPr>
            <a:xfrm>
              <a:off x="761555" y="4762116"/>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4" name="Rectangle 43"/>
            <p:cNvSpPr/>
            <p:nvPr/>
          </p:nvSpPr>
          <p:spPr>
            <a:xfrm>
              <a:off x="761555" y="5017654"/>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5" name="Rectangle 44"/>
            <p:cNvSpPr/>
            <p:nvPr/>
          </p:nvSpPr>
          <p:spPr>
            <a:xfrm>
              <a:off x="763094" y="5277045"/>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grpSp>
      <p:pic>
        <p:nvPicPr>
          <p:cNvPr id="18" name="Picture 17"/>
          <p:cNvPicPr>
            <a:picLocks noChangeAspect="1"/>
          </p:cNvPicPr>
          <p:nvPr/>
        </p:nvPicPr>
        <p:blipFill>
          <a:blip r:embed="rId3"/>
          <a:stretch>
            <a:fillRect/>
          </a:stretch>
        </p:blipFill>
        <p:spPr>
          <a:xfrm>
            <a:off x="4577857" y="956877"/>
            <a:ext cx="4510438" cy="5810850"/>
          </a:xfrm>
          <a:prstGeom prst="rect">
            <a:avLst/>
          </a:prstGeom>
        </p:spPr>
      </p:pic>
      <p:pic>
        <p:nvPicPr>
          <p:cNvPr id="10" name="Picture 9"/>
          <p:cNvPicPr>
            <a:picLocks noChangeAspect="1"/>
          </p:cNvPicPr>
          <p:nvPr/>
        </p:nvPicPr>
        <p:blipFill>
          <a:blip r:embed="rId4"/>
          <a:stretch>
            <a:fillRect/>
          </a:stretch>
        </p:blipFill>
        <p:spPr>
          <a:xfrm>
            <a:off x="4564988" y="949040"/>
            <a:ext cx="4523307" cy="5827429"/>
          </a:xfrm>
          <a:prstGeom prst="rect">
            <a:avLst/>
          </a:prstGeom>
        </p:spPr>
      </p:pic>
      <p:cxnSp>
        <p:nvCxnSpPr>
          <p:cNvPr id="21" name="Straight Arrow Connector 20"/>
          <p:cNvCxnSpPr/>
          <p:nvPr/>
        </p:nvCxnSpPr>
        <p:spPr>
          <a:xfrm>
            <a:off x="7407169" y="1989803"/>
            <a:ext cx="293651" cy="1069742"/>
          </a:xfrm>
          <a:prstGeom prst="straightConnector1">
            <a:avLst/>
          </a:prstGeom>
          <a:ln w="190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776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xit" presetSubtype="0" fill="hold" nodeType="withEffect">
                                  <p:stCondLst>
                                    <p:cond delay="0"/>
                                  </p:stCondLst>
                                  <p:childTnLst>
                                    <p:animEffect transition="out" filter="dissolv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4563727" y="950833"/>
            <a:ext cx="4521914" cy="5825635"/>
          </a:xfrm>
          <a:prstGeom prst="rect">
            <a:avLst/>
          </a:prstGeom>
        </p:spPr>
      </p:pic>
      <p:pic>
        <p:nvPicPr>
          <p:cNvPr id="10" name="Picture 9"/>
          <p:cNvPicPr>
            <a:picLocks noChangeAspect="1"/>
          </p:cNvPicPr>
          <p:nvPr/>
        </p:nvPicPr>
        <p:blipFill>
          <a:blip r:embed="rId3"/>
          <a:stretch>
            <a:fillRect/>
          </a:stretch>
        </p:blipFill>
        <p:spPr>
          <a:xfrm>
            <a:off x="4564988" y="949040"/>
            <a:ext cx="4523307" cy="5827429"/>
          </a:xfrm>
          <a:prstGeom prst="rect">
            <a:avLst/>
          </a:prstGeom>
        </p:spPr>
      </p:pic>
      <p:pic>
        <p:nvPicPr>
          <p:cNvPr id="4" name="Picture 3" descr="ff-pap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84" y="1646382"/>
            <a:ext cx="4161674" cy="4846464"/>
          </a:xfrm>
          <a:prstGeom prst="rect">
            <a:avLst/>
          </a:prstGeom>
        </p:spPr>
      </p:pic>
      <p:sp>
        <p:nvSpPr>
          <p:cNvPr id="2" name="Title 1"/>
          <p:cNvSpPr>
            <a:spLocks noGrp="1"/>
          </p:cNvSpPr>
          <p:nvPr>
            <p:ph type="title"/>
          </p:nvPr>
        </p:nvSpPr>
        <p:spPr/>
        <p:txBody>
          <a:bodyPr/>
          <a:lstStyle/>
          <a:p>
            <a:pPr algn="l"/>
            <a:r>
              <a:rPr lang="en-US" dirty="0" smtClean="0"/>
              <a:t>Step 1: AG Construction</a:t>
            </a:r>
            <a:br>
              <a:rPr lang="en-US" dirty="0" smtClean="0"/>
            </a:br>
            <a:r>
              <a:rPr lang="en-US" sz="3200" b="1" dirty="0" smtClean="0"/>
              <a:t>b. Alignment Relationship</a:t>
            </a:r>
            <a:endParaRPr lang="en-US" sz="1800" b="1" dirty="0">
              <a:solidFill>
                <a:schemeClr val="tx1"/>
              </a:solidFill>
            </a:endParaRPr>
          </a:p>
        </p:txBody>
      </p:sp>
      <p:grpSp>
        <p:nvGrpSpPr>
          <p:cNvPr id="46" name="Group 45"/>
          <p:cNvGrpSpPr/>
          <p:nvPr/>
        </p:nvGrpSpPr>
        <p:grpSpPr>
          <a:xfrm>
            <a:off x="241684" y="1646382"/>
            <a:ext cx="4161674" cy="4846464"/>
            <a:chOff x="457200" y="1600200"/>
            <a:chExt cx="4161674" cy="4846464"/>
          </a:xfrm>
        </p:grpSpPr>
        <p:sp>
          <p:nvSpPr>
            <p:cNvPr id="6" name="Rectangle 5"/>
            <p:cNvSpPr/>
            <p:nvPr/>
          </p:nvSpPr>
          <p:spPr>
            <a:xfrm>
              <a:off x="457200" y="1600200"/>
              <a:ext cx="4161674" cy="4846464"/>
            </a:xfrm>
            <a:prstGeom prst="rect">
              <a:avLst/>
            </a:prstGeom>
            <a:solidFill>
              <a:schemeClr val="bg1">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5693" y="1943621"/>
              <a:ext cx="3848080" cy="615801"/>
            </a:xfrm>
            <a:prstGeom prst="rect">
              <a:avLst/>
            </a:prstGeom>
            <a:solidFill>
              <a:schemeClr val="tx1">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5693" y="2634846"/>
              <a:ext cx="3848080" cy="615801"/>
            </a:xfrm>
            <a:prstGeom prst="rect">
              <a:avLst/>
            </a:prstGeom>
            <a:solidFill>
              <a:srgbClr val="FF8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615693" y="3485649"/>
              <a:ext cx="3848080" cy="2221191"/>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15693" y="3330721"/>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615693" y="5765857"/>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615693" y="5902863"/>
              <a:ext cx="3848080" cy="353545"/>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08181" y="5945790"/>
              <a:ext cx="708121"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647652" y="5945790"/>
              <a:ext cx="653742"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1028045" y="2681028"/>
              <a:ext cx="1373409" cy="528609"/>
            </a:xfrm>
            <a:prstGeom prst="rect">
              <a:avLst/>
            </a:prstGeom>
            <a:solidFill>
              <a:srgbClr val="408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33" name="Rectangle 32"/>
            <p:cNvSpPr/>
            <p:nvPr/>
          </p:nvSpPr>
          <p:spPr>
            <a:xfrm>
              <a:off x="2573597" y="2681028"/>
              <a:ext cx="1390341" cy="528609"/>
            </a:xfrm>
            <a:prstGeom prst="rect">
              <a:avLst/>
            </a:prstGeom>
            <a:solidFill>
              <a:srgbClr val="0000FF">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72269" y="3649307"/>
              <a:ext cx="2021670" cy="345421"/>
            </a:xfrm>
            <a:prstGeom prst="rect">
              <a:avLst/>
            </a:prstGeom>
            <a:solidFill>
              <a:srgbClr val="FFF3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0" name="Rectangle 39"/>
            <p:cNvSpPr/>
            <p:nvPr/>
          </p:nvSpPr>
          <p:spPr>
            <a:xfrm>
              <a:off x="763094" y="4064003"/>
              <a:ext cx="2021670" cy="284786"/>
            </a:xfrm>
            <a:prstGeom prst="rect">
              <a:avLst/>
            </a:prstGeom>
            <a:solidFill>
              <a:srgbClr val="CCFFCC">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1" name="Rectangle 40"/>
            <p:cNvSpPr/>
            <p:nvPr/>
          </p:nvSpPr>
          <p:spPr>
            <a:xfrm>
              <a:off x="763094" y="4508887"/>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3" name="Rectangle 42"/>
            <p:cNvSpPr/>
            <p:nvPr/>
          </p:nvSpPr>
          <p:spPr>
            <a:xfrm>
              <a:off x="761555" y="4762116"/>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4" name="Rectangle 43"/>
            <p:cNvSpPr/>
            <p:nvPr/>
          </p:nvSpPr>
          <p:spPr>
            <a:xfrm>
              <a:off x="761555" y="5017654"/>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5" name="Rectangle 44"/>
            <p:cNvSpPr/>
            <p:nvPr/>
          </p:nvSpPr>
          <p:spPr>
            <a:xfrm>
              <a:off x="763094" y="5277045"/>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grpSp>
      <p:sp>
        <p:nvSpPr>
          <p:cNvPr id="25" name="Freeform 24"/>
          <p:cNvSpPr/>
          <p:nvPr/>
        </p:nvSpPr>
        <p:spPr>
          <a:xfrm>
            <a:off x="3765668" y="2781393"/>
            <a:ext cx="3854332" cy="771091"/>
          </a:xfrm>
          <a:custGeom>
            <a:avLst/>
            <a:gdLst>
              <a:gd name="connsiteX0" fmla="*/ 0 w 3687681"/>
              <a:gd name="connsiteY0" fmla="*/ 237519 h 771091"/>
              <a:gd name="connsiteX1" fmla="*/ 1504039 w 3687681"/>
              <a:gd name="connsiteY1" fmla="*/ 25861 h 771091"/>
              <a:gd name="connsiteX2" fmla="*/ 2907809 w 3687681"/>
              <a:gd name="connsiteY2" fmla="*/ 761095 h 771091"/>
              <a:gd name="connsiteX3" fmla="*/ 3687681 w 3687681"/>
              <a:gd name="connsiteY3" fmla="*/ 471457 h 771091"/>
            </a:gdLst>
            <a:ahLst/>
            <a:cxnLst>
              <a:cxn ang="0">
                <a:pos x="connsiteX0" y="connsiteY0"/>
              </a:cxn>
              <a:cxn ang="0">
                <a:pos x="connsiteX1" y="connsiteY1"/>
              </a:cxn>
              <a:cxn ang="0">
                <a:pos x="connsiteX2" y="connsiteY2"/>
              </a:cxn>
              <a:cxn ang="0">
                <a:pos x="connsiteX3" y="connsiteY3"/>
              </a:cxn>
            </a:cxnLst>
            <a:rect l="l" t="t" r="r" b="b"/>
            <a:pathLst>
              <a:path w="3687681" h="771091">
                <a:moveTo>
                  <a:pt x="0" y="237519"/>
                </a:moveTo>
                <a:cubicBezTo>
                  <a:pt x="509702" y="88058"/>
                  <a:pt x="1019404" y="-61402"/>
                  <a:pt x="1504039" y="25861"/>
                </a:cubicBezTo>
                <a:cubicBezTo>
                  <a:pt x="1988674" y="113124"/>
                  <a:pt x="2543869" y="686829"/>
                  <a:pt x="2907809" y="761095"/>
                </a:cubicBezTo>
                <a:cubicBezTo>
                  <a:pt x="3271749" y="835361"/>
                  <a:pt x="3687681" y="471457"/>
                  <a:pt x="3687681" y="471457"/>
                </a:cubicBezTo>
              </a:path>
            </a:pathLst>
          </a:custGeom>
          <a:ln w="76200">
            <a:solidFill>
              <a:srgbClr val="0000FF"/>
            </a:solidFill>
            <a:prstDash val="sysDash"/>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1928091" y="1554124"/>
            <a:ext cx="6442364" cy="1170603"/>
          </a:xfrm>
          <a:custGeom>
            <a:avLst/>
            <a:gdLst>
              <a:gd name="connsiteX0" fmla="*/ 0 w 6442364"/>
              <a:gd name="connsiteY0" fmla="*/ 1170603 h 1170603"/>
              <a:gd name="connsiteX1" fmla="*/ 2124364 w 6442364"/>
              <a:gd name="connsiteY1" fmla="*/ 281603 h 1170603"/>
              <a:gd name="connsiteX2" fmla="*/ 5380182 w 6442364"/>
              <a:gd name="connsiteY2" fmla="*/ 4512 h 1170603"/>
              <a:gd name="connsiteX3" fmla="*/ 6442364 w 6442364"/>
              <a:gd name="connsiteY3" fmla="*/ 454785 h 1170603"/>
            </a:gdLst>
            <a:ahLst/>
            <a:cxnLst>
              <a:cxn ang="0">
                <a:pos x="connsiteX0" y="connsiteY0"/>
              </a:cxn>
              <a:cxn ang="0">
                <a:pos x="connsiteX1" y="connsiteY1"/>
              </a:cxn>
              <a:cxn ang="0">
                <a:pos x="connsiteX2" y="connsiteY2"/>
              </a:cxn>
              <a:cxn ang="0">
                <a:pos x="connsiteX3" y="connsiteY3"/>
              </a:cxn>
            </a:cxnLst>
            <a:rect l="l" t="t" r="r" b="b"/>
            <a:pathLst>
              <a:path w="6442364" h="1170603">
                <a:moveTo>
                  <a:pt x="0" y="1170603"/>
                </a:moveTo>
                <a:cubicBezTo>
                  <a:pt x="613833" y="823277"/>
                  <a:pt x="1227667" y="475951"/>
                  <a:pt x="2124364" y="281603"/>
                </a:cubicBezTo>
                <a:cubicBezTo>
                  <a:pt x="3021061" y="87254"/>
                  <a:pt x="4660515" y="-24352"/>
                  <a:pt x="5380182" y="4512"/>
                </a:cubicBezTo>
                <a:cubicBezTo>
                  <a:pt x="6099849" y="33376"/>
                  <a:pt x="6442364" y="454785"/>
                  <a:pt x="6442364" y="454785"/>
                </a:cubicBezTo>
              </a:path>
            </a:pathLst>
          </a:custGeom>
          <a:ln w="76200" cmpd="sng">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ounded Rectangle 15"/>
          <p:cNvSpPr/>
          <p:nvPr/>
        </p:nvSpPr>
        <p:spPr>
          <a:xfrm>
            <a:off x="7008091" y="1692563"/>
            <a:ext cx="715822" cy="364838"/>
          </a:xfrm>
          <a:prstGeom prst="roundRect">
            <a:avLst/>
          </a:prstGeom>
          <a:noFill/>
          <a:ln w="76200" cmpd="sng">
            <a:solidFill>
              <a:srgbClr val="FF66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7793183" y="2239818"/>
            <a:ext cx="542638" cy="831273"/>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891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5"/>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
                                        </p:tgtEl>
                                        <p:attrNameLst>
                                          <p:attrName>style.visibility</p:attrName>
                                        </p:attrNameLst>
                                      </p:cBhvr>
                                      <p:to>
                                        <p:strVal val="hidden"/>
                                      </p:to>
                                    </p:set>
                                  </p:childTnLst>
                                </p:cTn>
                              </p:par>
                              <p:par>
                                <p:cTn id="24" presetID="53"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childTnLst>
                          </p:cTn>
                        </p:par>
                        <p:par>
                          <p:cTn id="37" fill="hold">
                            <p:stCondLst>
                              <p:cond delay="500"/>
                            </p:stCondLst>
                            <p:childTnLst>
                              <p:par>
                                <p:cTn id="38" presetID="9" presetClass="exit" presetSubtype="0" fill="hold" nodeType="afterEffect">
                                  <p:stCondLst>
                                    <p:cond delay="0"/>
                                  </p:stCondLst>
                                  <p:childTnLst>
                                    <p:animEffect transition="out" filter="dissolv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 grpId="0" animBg="1"/>
      <p:bldP spid="3" grpId="1"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C:\Documents and Settings\shauvik\My Documents\Downloads\gtedu.png"/>
          <p:cNvPicPr>
            <a:picLocks noChangeAspect="1" noChangeArrowheads="1"/>
          </p:cNvPicPr>
          <p:nvPr/>
        </p:nvPicPr>
        <p:blipFill>
          <a:blip r:embed="rId3" cstate="print"/>
          <a:srcRect/>
          <a:stretch>
            <a:fillRect/>
          </a:stretch>
        </p:blipFill>
        <p:spPr bwMode="auto">
          <a:xfrm>
            <a:off x="533400" y="1183409"/>
            <a:ext cx="4762501" cy="4819650"/>
          </a:xfrm>
          <a:prstGeom prst="rect">
            <a:avLst/>
          </a:prstGeom>
          <a:noFill/>
        </p:spPr>
      </p:pic>
      <p:sp>
        <p:nvSpPr>
          <p:cNvPr id="11" name="Slide Number Placeholder 10"/>
          <p:cNvSpPr>
            <a:spLocks noGrp="1"/>
          </p:cNvSpPr>
          <p:nvPr>
            <p:ph type="sldNum" sz="quarter" idx="12"/>
          </p:nvPr>
        </p:nvSpPr>
        <p:spPr/>
        <p:txBody>
          <a:bodyPr/>
          <a:lstStyle/>
          <a:p>
            <a:fld id="{9C1F5A0A-F6FC-4FFD-9B49-0DA8697211D9}" type="slidenum">
              <a:rPr lang="en-US" smtClean="0"/>
              <a:t>4</a:t>
            </a:fld>
            <a:endParaRPr lang="en-US"/>
          </a:p>
        </p:txBody>
      </p:sp>
      <p:grpSp>
        <p:nvGrpSpPr>
          <p:cNvPr id="6" name="Group 5"/>
          <p:cNvGrpSpPr/>
          <p:nvPr/>
        </p:nvGrpSpPr>
        <p:grpSpPr>
          <a:xfrm>
            <a:off x="533400" y="2039182"/>
            <a:ext cx="4077332" cy="4184710"/>
            <a:chOff x="750973" y="2512290"/>
            <a:chExt cx="4077332" cy="4184710"/>
          </a:xfrm>
        </p:grpSpPr>
        <p:pic>
          <p:nvPicPr>
            <p:cNvPr id="7" name="Picture 3" descr="C:\Documents and Settings\shauvik\My Documents\Downloads\gt_ff.png"/>
            <p:cNvPicPr>
              <a:picLocks noChangeAspect="1" noChangeArrowheads="1"/>
            </p:cNvPicPr>
            <p:nvPr/>
          </p:nvPicPr>
          <p:blipFill>
            <a:blip r:embed="rId4" cstate="print"/>
            <a:srcRect/>
            <a:stretch>
              <a:fillRect/>
            </a:stretch>
          </p:blipFill>
          <p:spPr bwMode="auto">
            <a:xfrm>
              <a:off x="750973" y="2512290"/>
              <a:ext cx="4077332" cy="3784600"/>
            </a:xfrm>
            <a:prstGeom prst="rect">
              <a:avLst/>
            </a:prstGeom>
            <a:noFill/>
            <a:ln>
              <a:solidFill>
                <a:schemeClr val="tx1"/>
              </a:solidFill>
            </a:ln>
          </p:spPr>
        </p:pic>
        <p:sp>
          <p:nvSpPr>
            <p:cNvPr id="8" name="TextBox 7"/>
            <p:cNvSpPr txBox="1"/>
            <p:nvPr/>
          </p:nvSpPr>
          <p:spPr>
            <a:xfrm>
              <a:off x="1662544" y="6296890"/>
              <a:ext cx="203377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Mozilla Firefox</a:t>
              </a:r>
              <a:endParaRPr lang="en-US" sz="2000" b="1" dirty="0"/>
            </a:p>
          </p:txBody>
        </p:sp>
      </p:grpSp>
      <p:grpSp>
        <p:nvGrpSpPr>
          <p:cNvPr id="9" name="Group 8"/>
          <p:cNvGrpSpPr/>
          <p:nvPr/>
        </p:nvGrpSpPr>
        <p:grpSpPr>
          <a:xfrm>
            <a:off x="4683794" y="2019037"/>
            <a:ext cx="4088756" cy="4217672"/>
            <a:chOff x="4901367" y="2493183"/>
            <a:chExt cx="4088756" cy="4217672"/>
          </a:xfrm>
        </p:grpSpPr>
        <p:pic>
          <p:nvPicPr>
            <p:cNvPr id="10" name="Picture 4" descr="C:\Documents and Settings\shauvik\My Documents\Downloads\gt_ie.png"/>
            <p:cNvPicPr>
              <a:picLocks noChangeAspect="1" noChangeArrowheads="1"/>
            </p:cNvPicPr>
            <p:nvPr/>
          </p:nvPicPr>
          <p:blipFill>
            <a:blip r:embed="rId5" cstate="print"/>
            <a:srcRect/>
            <a:stretch>
              <a:fillRect/>
            </a:stretch>
          </p:blipFill>
          <p:spPr bwMode="auto">
            <a:xfrm>
              <a:off x="4901367" y="2493183"/>
              <a:ext cx="4088756" cy="3817562"/>
            </a:xfrm>
            <a:prstGeom prst="rect">
              <a:avLst/>
            </a:prstGeom>
            <a:noFill/>
            <a:ln>
              <a:solidFill>
                <a:schemeClr val="tx1"/>
              </a:solidFill>
            </a:ln>
          </p:spPr>
        </p:pic>
        <p:sp>
          <p:nvSpPr>
            <p:cNvPr id="12" name="TextBox 11"/>
            <p:cNvSpPr txBox="1"/>
            <p:nvPr/>
          </p:nvSpPr>
          <p:spPr>
            <a:xfrm>
              <a:off x="5964380" y="6310745"/>
              <a:ext cx="217165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Internet Explorer</a:t>
              </a:r>
              <a:endParaRPr lang="en-US" sz="2000" b="1" dirty="0"/>
            </a:p>
          </p:txBody>
        </p:sp>
      </p:grpSp>
    </p:spTree>
    <p:extLst>
      <p:ext uri="{BB962C8B-B14F-4D97-AF65-F5344CB8AC3E}">
        <p14:creationId xmlns:p14="http://schemas.microsoft.com/office/powerpoint/2010/main" val="3567615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4563727" y="950833"/>
            <a:ext cx="4521914" cy="5825635"/>
          </a:xfrm>
          <a:prstGeom prst="rect">
            <a:avLst/>
          </a:prstGeom>
        </p:spPr>
      </p:pic>
      <p:pic>
        <p:nvPicPr>
          <p:cNvPr id="10" name="Picture 9"/>
          <p:cNvPicPr>
            <a:picLocks noChangeAspect="1"/>
          </p:cNvPicPr>
          <p:nvPr/>
        </p:nvPicPr>
        <p:blipFill>
          <a:blip r:embed="rId3"/>
          <a:stretch>
            <a:fillRect/>
          </a:stretch>
        </p:blipFill>
        <p:spPr>
          <a:xfrm>
            <a:off x="4564988" y="949040"/>
            <a:ext cx="4523307" cy="5827429"/>
          </a:xfrm>
          <a:prstGeom prst="rect">
            <a:avLst/>
          </a:prstGeom>
        </p:spPr>
      </p:pic>
      <p:pic>
        <p:nvPicPr>
          <p:cNvPr id="4" name="Picture 3" descr="ff-pap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84" y="1646382"/>
            <a:ext cx="4161674" cy="4846464"/>
          </a:xfrm>
          <a:prstGeom prst="rect">
            <a:avLst/>
          </a:prstGeom>
        </p:spPr>
      </p:pic>
      <p:sp>
        <p:nvSpPr>
          <p:cNvPr id="2" name="Title 1"/>
          <p:cNvSpPr>
            <a:spLocks noGrp="1"/>
          </p:cNvSpPr>
          <p:nvPr>
            <p:ph type="title"/>
          </p:nvPr>
        </p:nvSpPr>
        <p:spPr/>
        <p:txBody>
          <a:bodyPr/>
          <a:lstStyle/>
          <a:p>
            <a:pPr algn="l"/>
            <a:r>
              <a:rPr lang="en-US" dirty="0" smtClean="0"/>
              <a:t>Step 1: AG Construction</a:t>
            </a:r>
            <a:br>
              <a:rPr lang="en-US" dirty="0" smtClean="0"/>
            </a:br>
            <a:r>
              <a:rPr lang="en-US" sz="3200" b="1" dirty="0"/>
              <a:t>c</a:t>
            </a:r>
            <a:r>
              <a:rPr lang="en-US" sz="3200" b="1" dirty="0" smtClean="0"/>
              <a:t>. Attributes</a:t>
            </a:r>
            <a:endParaRPr lang="en-US" sz="1800" b="1" dirty="0">
              <a:solidFill>
                <a:schemeClr val="tx1"/>
              </a:solidFill>
            </a:endParaRPr>
          </a:p>
        </p:txBody>
      </p:sp>
      <p:grpSp>
        <p:nvGrpSpPr>
          <p:cNvPr id="46" name="Group 45"/>
          <p:cNvGrpSpPr/>
          <p:nvPr/>
        </p:nvGrpSpPr>
        <p:grpSpPr>
          <a:xfrm>
            <a:off x="241684" y="1646382"/>
            <a:ext cx="4161674" cy="4846464"/>
            <a:chOff x="457200" y="1600200"/>
            <a:chExt cx="4161674" cy="4846464"/>
          </a:xfrm>
        </p:grpSpPr>
        <p:sp>
          <p:nvSpPr>
            <p:cNvPr id="6" name="Rectangle 5"/>
            <p:cNvSpPr/>
            <p:nvPr/>
          </p:nvSpPr>
          <p:spPr>
            <a:xfrm>
              <a:off x="457200" y="1600200"/>
              <a:ext cx="4161674" cy="4846464"/>
            </a:xfrm>
            <a:prstGeom prst="rect">
              <a:avLst/>
            </a:prstGeom>
            <a:solidFill>
              <a:schemeClr val="bg1">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5693" y="1943621"/>
              <a:ext cx="3848080" cy="615801"/>
            </a:xfrm>
            <a:prstGeom prst="rect">
              <a:avLst/>
            </a:prstGeom>
            <a:solidFill>
              <a:schemeClr val="tx1">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5693" y="2634846"/>
              <a:ext cx="3848080" cy="615801"/>
            </a:xfrm>
            <a:prstGeom prst="rect">
              <a:avLst/>
            </a:prstGeom>
            <a:solidFill>
              <a:srgbClr val="FF8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615693" y="3485649"/>
              <a:ext cx="3848080" cy="2221191"/>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15693" y="3330721"/>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615693" y="5765857"/>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615693" y="5902863"/>
              <a:ext cx="3848080" cy="353545"/>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08181" y="5945790"/>
              <a:ext cx="708121"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647652" y="5945790"/>
              <a:ext cx="653742"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1028045" y="2681028"/>
              <a:ext cx="1373409" cy="528609"/>
            </a:xfrm>
            <a:prstGeom prst="rect">
              <a:avLst/>
            </a:prstGeom>
            <a:solidFill>
              <a:srgbClr val="408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33" name="Rectangle 32"/>
            <p:cNvSpPr/>
            <p:nvPr/>
          </p:nvSpPr>
          <p:spPr>
            <a:xfrm>
              <a:off x="2573597" y="2681028"/>
              <a:ext cx="1390341" cy="528609"/>
            </a:xfrm>
            <a:prstGeom prst="rect">
              <a:avLst/>
            </a:prstGeom>
            <a:solidFill>
              <a:srgbClr val="0000FF">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72269" y="3649307"/>
              <a:ext cx="2021670" cy="345421"/>
            </a:xfrm>
            <a:prstGeom prst="rect">
              <a:avLst/>
            </a:prstGeom>
            <a:solidFill>
              <a:srgbClr val="FFF3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0" name="Rectangle 39"/>
            <p:cNvSpPr/>
            <p:nvPr/>
          </p:nvSpPr>
          <p:spPr>
            <a:xfrm>
              <a:off x="763094" y="4064003"/>
              <a:ext cx="2021670" cy="284786"/>
            </a:xfrm>
            <a:prstGeom prst="rect">
              <a:avLst/>
            </a:prstGeom>
            <a:solidFill>
              <a:srgbClr val="CCFFCC">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1" name="Rectangle 40"/>
            <p:cNvSpPr/>
            <p:nvPr/>
          </p:nvSpPr>
          <p:spPr>
            <a:xfrm>
              <a:off x="763094" y="4508887"/>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3" name="Rectangle 42"/>
            <p:cNvSpPr/>
            <p:nvPr/>
          </p:nvSpPr>
          <p:spPr>
            <a:xfrm>
              <a:off x="761555" y="4762116"/>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4" name="Rectangle 43"/>
            <p:cNvSpPr/>
            <p:nvPr/>
          </p:nvSpPr>
          <p:spPr>
            <a:xfrm>
              <a:off x="761555" y="5017654"/>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5" name="Rectangle 44"/>
            <p:cNvSpPr/>
            <p:nvPr/>
          </p:nvSpPr>
          <p:spPr>
            <a:xfrm>
              <a:off x="763094" y="5277045"/>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grpSp>
      <p:grpSp>
        <p:nvGrpSpPr>
          <p:cNvPr id="18" name="Group 17"/>
          <p:cNvGrpSpPr/>
          <p:nvPr/>
        </p:nvGrpSpPr>
        <p:grpSpPr>
          <a:xfrm>
            <a:off x="241684" y="1646382"/>
            <a:ext cx="4161674" cy="4846464"/>
            <a:chOff x="241684" y="1646382"/>
            <a:chExt cx="4161674" cy="4846464"/>
          </a:xfrm>
        </p:grpSpPr>
        <p:sp>
          <p:nvSpPr>
            <p:cNvPr id="17" name="Rectangle 16"/>
            <p:cNvSpPr/>
            <p:nvPr/>
          </p:nvSpPr>
          <p:spPr>
            <a:xfrm>
              <a:off x="241684" y="1646382"/>
              <a:ext cx="4161674" cy="4846464"/>
            </a:xfrm>
            <a:prstGeom prst="rect">
              <a:avLst/>
            </a:prstGeom>
            <a:solidFill>
              <a:srgbClr val="FFFFFF">
                <a:alpha val="91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12529" y="2724727"/>
              <a:ext cx="1373409" cy="528609"/>
            </a:xfrm>
            <a:prstGeom prst="rect">
              <a:avLst/>
            </a:prstGeom>
            <a:solidFill>
              <a:srgbClr val="408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Button 1</a:t>
              </a:r>
              <a:endParaRPr lang="en-US" dirty="0"/>
            </a:p>
          </p:txBody>
        </p:sp>
        <p:sp>
          <p:nvSpPr>
            <p:cNvPr id="34" name="Rectangle 33"/>
            <p:cNvSpPr/>
            <p:nvPr/>
          </p:nvSpPr>
          <p:spPr>
            <a:xfrm>
              <a:off x="2358081" y="2724727"/>
              <a:ext cx="1390341" cy="528609"/>
            </a:xfrm>
            <a:prstGeom prst="rect">
              <a:avLst/>
            </a:prstGeom>
            <a:solidFill>
              <a:srgbClr val="0000FF">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Button 2</a:t>
              </a:r>
              <a:endParaRPr lang="en-US" dirty="0"/>
            </a:p>
          </p:txBody>
        </p:sp>
      </p:grpSp>
      <p:sp>
        <p:nvSpPr>
          <p:cNvPr id="25" name="Freeform 24"/>
          <p:cNvSpPr/>
          <p:nvPr/>
        </p:nvSpPr>
        <p:spPr>
          <a:xfrm>
            <a:off x="3765668" y="2781393"/>
            <a:ext cx="3854332" cy="771091"/>
          </a:xfrm>
          <a:custGeom>
            <a:avLst/>
            <a:gdLst>
              <a:gd name="connsiteX0" fmla="*/ 0 w 3687681"/>
              <a:gd name="connsiteY0" fmla="*/ 237519 h 771091"/>
              <a:gd name="connsiteX1" fmla="*/ 1504039 w 3687681"/>
              <a:gd name="connsiteY1" fmla="*/ 25861 h 771091"/>
              <a:gd name="connsiteX2" fmla="*/ 2907809 w 3687681"/>
              <a:gd name="connsiteY2" fmla="*/ 761095 h 771091"/>
              <a:gd name="connsiteX3" fmla="*/ 3687681 w 3687681"/>
              <a:gd name="connsiteY3" fmla="*/ 471457 h 771091"/>
            </a:gdLst>
            <a:ahLst/>
            <a:cxnLst>
              <a:cxn ang="0">
                <a:pos x="connsiteX0" y="connsiteY0"/>
              </a:cxn>
              <a:cxn ang="0">
                <a:pos x="connsiteX1" y="connsiteY1"/>
              </a:cxn>
              <a:cxn ang="0">
                <a:pos x="connsiteX2" y="connsiteY2"/>
              </a:cxn>
              <a:cxn ang="0">
                <a:pos x="connsiteX3" y="connsiteY3"/>
              </a:cxn>
            </a:cxnLst>
            <a:rect l="l" t="t" r="r" b="b"/>
            <a:pathLst>
              <a:path w="3687681" h="771091">
                <a:moveTo>
                  <a:pt x="0" y="237519"/>
                </a:moveTo>
                <a:cubicBezTo>
                  <a:pt x="509702" y="88058"/>
                  <a:pt x="1019404" y="-61402"/>
                  <a:pt x="1504039" y="25861"/>
                </a:cubicBezTo>
                <a:cubicBezTo>
                  <a:pt x="1988674" y="113124"/>
                  <a:pt x="2543869" y="686829"/>
                  <a:pt x="2907809" y="761095"/>
                </a:cubicBezTo>
                <a:cubicBezTo>
                  <a:pt x="3271749" y="835361"/>
                  <a:pt x="3687681" y="471457"/>
                  <a:pt x="3687681" y="471457"/>
                </a:cubicBezTo>
              </a:path>
            </a:pathLst>
          </a:custGeom>
          <a:ln w="76200">
            <a:solidFill>
              <a:srgbClr val="0000FF"/>
            </a:solidFill>
            <a:prstDash val="sysDash"/>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1928091" y="1554124"/>
            <a:ext cx="6442364" cy="1170603"/>
          </a:xfrm>
          <a:custGeom>
            <a:avLst/>
            <a:gdLst>
              <a:gd name="connsiteX0" fmla="*/ 0 w 6442364"/>
              <a:gd name="connsiteY0" fmla="*/ 1170603 h 1170603"/>
              <a:gd name="connsiteX1" fmla="*/ 2124364 w 6442364"/>
              <a:gd name="connsiteY1" fmla="*/ 281603 h 1170603"/>
              <a:gd name="connsiteX2" fmla="*/ 5380182 w 6442364"/>
              <a:gd name="connsiteY2" fmla="*/ 4512 h 1170603"/>
              <a:gd name="connsiteX3" fmla="*/ 6442364 w 6442364"/>
              <a:gd name="connsiteY3" fmla="*/ 454785 h 1170603"/>
            </a:gdLst>
            <a:ahLst/>
            <a:cxnLst>
              <a:cxn ang="0">
                <a:pos x="connsiteX0" y="connsiteY0"/>
              </a:cxn>
              <a:cxn ang="0">
                <a:pos x="connsiteX1" y="connsiteY1"/>
              </a:cxn>
              <a:cxn ang="0">
                <a:pos x="connsiteX2" y="connsiteY2"/>
              </a:cxn>
              <a:cxn ang="0">
                <a:pos x="connsiteX3" y="connsiteY3"/>
              </a:cxn>
            </a:cxnLst>
            <a:rect l="l" t="t" r="r" b="b"/>
            <a:pathLst>
              <a:path w="6442364" h="1170603">
                <a:moveTo>
                  <a:pt x="0" y="1170603"/>
                </a:moveTo>
                <a:cubicBezTo>
                  <a:pt x="613833" y="823277"/>
                  <a:pt x="1227667" y="475951"/>
                  <a:pt x="2124364" y="281603"/>
                </a:cubicBezTo>
                <a:cubicBezTo>
                  <a:pt x="3021061" y="87254"/>
                  <a:pt x="4660515" y="-24352"/>
                  <a:pt x="5380182" y="4512"/>
                </a:cubicBezTo>
                <a:cubicBezTo>
                  <a:pt x="6099849" y="33376"/>
                  <a:pt x="6442364" y="454785"/>
                  <a:pt x="6442364" y="454785"/>
                </a:cubicBezTo>
              </a:path>
            </a:pathLst>
          </a:custGeom>
          <a:ln w="76200" cmpd="sng">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ounded Rectangle 4"/>
          <p:cNvSpPr/>
          <p:nvPr/>
        </p:nvSpPr>
        <p:spPr>
          <a:xfrm>
            <a:off x="1685638" y="4040909"/>
            <a:ext cx="7388459" cy="2759365"/>
          </a:xfrm>
          <a:prstGeom prst="roundRect">
            <a:avLst>
              <a:gd name="adj" fmla="val 10826"/>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dirty="0"/>
              <a:t>What alignment </a:t>
            </a:r>
            <a:r>
              <a:rPr lang="en-US" sz="2400" b="1" dirty="0" smtClean="0"/>
              <a:t>attributes can </a:t>
            </a:r>
            <a:r>
              <a:rPr lang="en-US" sz="2400" b="1" dirty="0"/>
              <a:t>we infer?</a:t>
            </a:r>
            <a:r>
              <a:rPr lang="en-US" sz="2000" b="1" dirty="0"/>
              <a:t/>
            </a:r>
            <a:br>
              <a:rPr lang="en-US" sz="2000" b="1" dirty="0"/>
            </a:br>
            <a:endParaRPr lang="en-US" sz="2000" b="1" dirty="0"/>
          </a:p>
          <a:p>
            <a:pPr marL="285750" indent="-285750">
              <a:buFont typeface="Arial"/>
              <a:buChar char="•"/>
            </a:pPr>
            <a:r>
              <a:rPr lang="en-US" sz="2400" dirty="0"/>
              <a:t>Button 1 is on the </a:t>
            </a:r>
            <a:r>
              <a:rPr lang="en-US" sz="2400" b="1" u="sng" dirty="0"/>
              <a:t>left of</a:t>
            </a:r>
            <a:r>
              <a:rPr lang="en-US" sz="2400" b="1" dirty="0"/>
              <a:t> </a:t>
            </a:r>
            <a:r>
              <a:rPr lang="en-US" sz="2400" dirty="0"/>
              <a:t>Button 2</a:t>
            </a:r>
            <a:br>
              <a:rPr lang="en-US" sz="2400" dirty="0"/>
            </a:br>
            <a:endParaRPr lang="en-US" sz="2400" dirty="0"/>
          </a:p>
          <a:p>
            <a:pPr marL="285750" indent="-285750">
              <a:buFont typeface="Arial"/>
              <a:buChar char="•"/>
            </a:pPr>
            <a:r>
              <a:rPr lang="en-US" sz="2400" dirty="0"/>
              <a:t>Button 1 and Button 2 have their </a:t>
            </a:r>
            <a:r>
              <a:rPr lang="en-US" sz="2400" b="1" u="sng" dirty="0"/>
              <a:t>tops aligned</a:t>
            </a:r>
            <a:br>
              <a:rPr lang="en-US" sz="2400" b="1" u="sng" dirty="0"/>
            </a:br>
            <a:endParaRPr lang="en-US" sz="2400" b="1" u="sng" dirty="0"/>
          </a:p>
          <a:p>
            <a:pPr marL="285750" indent="-285750">
              <a:buFont typeface="Arial"/>
              <a:buChar char="•"/>
            </a:pPr>
            <a:r>
              <a:rPr lang="en-US" sz="2400" dirty="0"/>
              <a:t>Button 1 and Button 2 have </a:t>
            </a:r>
            <a:r>
              <a:rPr lang="en-US" sz="2400" dirty="0" smtClean="0"/>
              <a:t>their </a:t>
            </a:r>
            <a:r>
              <a:rPr lang="en-US" sz="2400" b="1" u="sng" dirty="0" smtClean="0"/>
              <a:t>bottoms aligned</a:t>
            </a:r>
            <a:endParaRPr lang="en-US" sz="2400" b="1" u="sng" dirty="0"/>
          </a:p>
        </p:txBody>
      </p:sp>
      <p:sp>
        <p:nvSpPr>
          <p:cNvPr id="16" name="TextBox 15"/>
          <p:cNvSpPr txBox="1"/>
          <p:nvPr/>
        </p:nvSpPr>
        <p:spPr>
          <a:xfrm>
            <a:off x="7728847" y="2242439"/>
            <a:ext cx="1500277" cy="830997"/>
          </a:xfrm>
          <a:prstGeom prst="rect">
            <a:avLst/>
          </a:prstGeom>
          <a:solidFill>
            <a:srgbClr val="FFFF00">
              <a:alpha val="75000"/>
            </a:srgbClr>
          </a:solidFill>
          <a:ln>
            <a:noFill/>
          </a:ln>
        </p:spPr>
        <p:txBody>
          <a:bodyPr wrap="square" rtlCol="0">
            <a:spAutoFit/>
          </a:bodyPr>
          <a:lstStyle/>
          <a:p>
            <a:r>
              <a:rPr lang="en-US" sz="1600" b="1" dirty="0" err="1" smtClean="0"/>
              <a:t>leftOf</a:t>
            </a:r>
            <a:endParaRPr lang="en-US" sz="1600" b="1" dirty="0" smtClean="0"/>
          </a:p>
          <a:p>
            <a:r>
              <a:rPr lang="en-US" sz="1600" b="1" dirty="0"/>
              <a:t>t</a:t>
            </a:r>
            <a:r>
              <a:rPr lang="en-US" sz="1600" b="1" dirty="0" smtClean="0"/>
              <a:t>op-align</a:t>
            </a:r>
          </a:p>
          <a:p>
            <a:r>
              <a:rPr lang="en-US" sz="1600" b="1" dirty="0"/>
              <a:t>b</a:t>
            </a:r>
            <a:r>
              <a:rPr lang="en-US" sz="1600" b="1" dirty="0" smtClean="0"/>
              <a:t>ottom-align</a:t>
            </a:r>
            <a:endParaRPr lang="en-US" sz="1600" b="1" dirty="0"/>
          </a:p>
        </p:txBody>
      </p:sp>
      <p:grpSp>
        <p:nvGrpSpPr>
          <p:cNvPr id="22" name="Group 21"/>
          <p:cNvGrpSpPr/>
          <p:nvPr/>
        </p:nvGrpSpPr>
        <p:grpSpPr>
          <a:xfrm>
            <a:off x="130269" y="1454727"/>
            <a:ext cx="4388540" cy="1249391"/>
            <a:chOff x="130269" y="1454727"/>
            <a:chExt cx="4388540" cy="1249391"/>
          </a:xfrm>
        </p:grpSpPr>
        <p:pic>
          <p:nvPicPr>
            <p:cNvPr id="36" name="Picture 35"/>
            <p:cNvPicPr>
              <a:picLocks noChangeAspect="1"/>
            </p:cNvPicPr>
            <p:nvPr/>
          </p:nvPicPr>
          <p:blipFill>
            <a:blip r:embed="rId5"/>
            <a:stretch>
              <a:fillRect/>
            </a:stretch>
          </p:blipFill>
          <p:spPr>
            <a:xfrm rot="10800000">
              <a:off x="130269" y="2019290"/>
              <a:ext cx="4388540" cy="684828"/>
            </a:xfrm>
            <a:prstGeom prst="rect">
              <a:avLst/>
            </a:prstGeom>
          </p:spPr>
        </p:pic>
        <p:sp>
          <p:nvSpPr>
            <p:cNvPr id="19" name="Rectangle 18"/>
            <p:cNvSpPr/>
            <p:nvPr/>
          </p:nvSpPr>
          <p:spPr>
            <a:xfrm>
              <a:off x="3389985" y="1454727"/>
              <a:ext cx="1100668" cy="522809"/>
            </a:xfrm>
            <a:prstGeom prst="rect">
              <a:avLst/>
            </a:prstGeom>
            <a:ln w="57150" cmpd="sng"/>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y</a:t>
              </a:r>
              <a:r>
                <a:rPr lang="en-US" sz="2000" baseline="-25000" dirty="0" smtClean="0"/>
                <a:t>1</a:t>
              </a:r>
              <a:r>
                <a:rPr lang="en-US" sz="2000" dirty="0" smtClean="0"/>
                <a:t> = y</a:t>
              </a:r>
              <a:r>
                <a:rPr lang="en-US" sz="2000" baseline="-25000" dirty="0" smtClean="0"/>
                <a:t>1</a:t>
              </a:r>
              <a:r>
                <a:rPr lang="en-US" sz="2000" dirty="0" smtClean="0"/>
                <a:t>’</a:t>
              </a:r>
              <a:endParaRPr lang="en-US" sz="2000" dirty="0"/>
            </a:p>
          </p:txBody>
        </p:sp>
      </p:grpSp>
      <p:grpSp>
        <p:nvGrpSpPr>
          <p:cNvPr id="23" name="Group 22"/>
          <p:cNvGrpSpPr/>
          <p:nvPr/>
        </p:nvGrpSpPr>
        <p:grpSpPr>
          <a:xfrm>
            <a:off x="130269" y="2733010"/>
            <a:ext cx="4938874" cy="1228244"/>
            <a:chOff x="130269" y="2733010"/>
            <a:chExt cx="4938874" cy="1228244"/>
          </a:xfrm>
        </p:grpSpPr>
        <p:pic>
          <p:nvPicPr>
            <p:cNvPr id="21" name="Picture 20"/>
            <p:cNvPicPr>
              <a:picLocks noChangeAspect="1"/>
            </p:cNvPicPr>
            <p:nvPr/>
          </p:nvPicPr>
          <p:blipFill>
            <a:blip r:embed="rId5"/>
            <a:stretch>
              <a:fillRect/>
            </a:stretch>
          </p:blipFill>
          <p:spPr>
            <a:xfrm>
              <a:off x="130269" y="3276426"/>
              <a:ext cx="4388540" cy="684828"/>
            </a:xfrm>
            <a:prstGeom prst="rect">
              <a:avLst/>
            </a:prstGeom>
          </p:spPr>
        </p:pic>
        <p:sp>
          <p:nvSpPr>
            <p:cNvPr id="37" name="Rectangle 36"/>
            <p:cNvSpPr/>
            <p:nvPr/>
          </p:nvSpPr>
          <p:spPr>
            <a:xfrm>
              <a:off x="3968475" y="2733010"/>
              <a:ext cx="1100668" cy="522809"/>
            </a:xfrm>
            <a:prstGeom prst="rect">
              <a:avLst/>
            </a:prstGeom>
            <a:ln w="57150" cmpd="sng"/>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y</a:t>
              </a:r>
              <a:r>
                <a:rPr lang="en-US" sz="2000" baseline="-25000" dirty="0" smtClean="0"/>
                <a:t>2</a:t>
              </a:r>
              <a:r>
                <a:rPr lang="en-US" sz="2000" dirty="0" smtClean="0"/>
                <a:t> = y</a:t>
              </a:r>
              <a:r>
                <a:rPr lang="en-US" sz="2000" baseline="-25000" dirty="0" smtClean="0"/>
                <a:t>2</a:t>
              </a:r>
              <a:r>
                <a:rPr lang="en-US" sz="2000" dirty="0" smtClean="0"/>
                <a:t>’</a:t>
              </a:r>
              <a:endParaRPr lang="en-US" sz="2000" dirty="0"/>
            </a:p>
          </p:txBody>
        </p:sp>
      </p:grpSp>
      <p:sp>
        <p:nvSpPr>
          <p:cNvPr id="38" name="Rectangle 37"/>
          <p:cNvSpPr/>
          <p:nvPr/>
        </p:nvSpPr>
        <p:spPr>
          <a:xfrm>
            <a:off x="1807747" y="2076822"/>
            <a:ext cx="1100668" cy="522809"/>
          </a:xfrm>
          <a:prstGeom prst="rect">
            <a:avLst/>
          </a:prstGeom>
          <a:ln w="57150" cmpd="sng"/>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x</a:t>
            </a:r>
            <a:r>
              <a:rPr lang="en-US" sz="2000" baseline="-25000" dirty="0" smtClean="0"/>
              <a:t>2</a:t>
            </a:r>
            <a:r>
              <a:rPr lang="en-US" sz="2000" dirty="0" smtClean="0"/>
              <a:t> &lt; x</a:t>
            </a:r>
            <a:r>
              <a:rPr lang="en-US" sz="2000" baseline="-25000" dirty="0" smtClean="0"/>
              <a:t>1</a:t>
            </a:r>
            <a:r>
              <a:rPr lang="en-US" sz="2000" dirty="0" smtClean="0"/>
              <a:t>’</a:t>
            </a:r>
            <a:endParaRPr lang="en-US" sz="2000" dirty="0"/>
          </a:p>
        </p:txBody>
      </p:sp>
    </p:spTree>
    <p:extLst>
      <p:ext uri="{BB962C8B-B14F-4D97-AF65-F5344CB8AC3E}">
        <p14:creationId xmlns:p14="http://schemas.microsoft.com/office/powerpoint/2010/main" val="3324594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3"/>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5">
                                            <p:bg/>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38"/>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2"/>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 grpId="0" animBg="1"/>
      <p:bldP spid="3" grpId="1" animBg="1"/>
      <p:bldP spid="5" grpId="0" build="p" animBg="1"/>
      <p:bldP spid="16" grpId="0" animBg="1"/>
      <p:bldP spid="38" grpId="0" animBg="1"/>
      <p:bldP spid="3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 1: AG Construction</a:t>
            </a:r>
            <a:br>
              <a:rPr lang="en-US" dirty="0" smtClean="0"/>
            </a:br>
            <a:r>
              <a:rPr lang="en-US" sz="3200" b="1" dirty="0"/>
              <a:t>c</a:t>
            </a:r>
            <a:r>
              <a:rPr lang="en-US" sz="3200" b="1" dirty="0" smtClean="0"/>
              <a:t>. Attributes</a:t>
            </a:r>
            <a:endParaRPr lang="en-US" sz="1800" b="1" dirty="0">
              <a:solidFill>
                <a:schemeClr val="tx1"/>
              </a:solidFill>
            </a:endParaRPr>
          </a:p>
        </p:txBody>
      </p:sp>
      <p:pic>
        <p:nvPicPr>
          <p:cNvPr id="19" name="Picture 18"/>
          <p:cNvPicPr>
            <a:picLocks noChangeAspect="1"/>
          </p:cNvPicPr>
          <p:nvPr/>
        </p:nvPicPr>
        <p:blipFill>
          <a:blip r:embed="rId2"/>
          <a:stretch>
            <a:fillRect/>
          </a:stretch>
        </p:blipFill>
        <p:spPr>
          <a:xfrm>
            <a:off x="4564283" y="939288"/>
            <a:ext cx="4625897" cy="5885365"/>
          </a:xfrm>
          <a:prstGeom prst="rect">
            <a:avLst/>
          </a:prstGeom>
        </p:spPr>
      </p:pic>
      <p:pic>
        <p:nvPicPr>
          <p:cNvPr id="20" name="Picture 19"/>
          <p:cNvPicPr>
            <a:picLocks noChangeAspect="1"/>
          </p:cNvPicPr>
          <p:nvPr/>
        </p:nvPicPr>
        <p:blipFill>
          <a:blip r:embed="rId3"/>
          <a:stretch>
            <a:fillRect/>
          </a:stretch>
        </p:blipFill>
        <p:spPr>
          <a:xfrm>
            <a:off x="4563727" y="950833"/>
            <a:ext cx="4521914" cy="5825635"/>
          </a:xfrm>
          <a:prstGeom prst="rect">
            <a:avLst/>
          </a:prstGeom>
        </p:spPr>
      </p:pic>
      <p:pic>
        <p:nvPicPr>
          <p:cNvPr id="10" name="Picture 9"/>
          <p:cNvPicPr>
            <a:picLocks noChangeAspect="1"/>
          </p:cNvPicPr>
          <p:nvPr/>
        </p:nvPicPr>
        <p:blipFill>
          <a:blip r:embed="rId4"/>
          <a:stretch>
            <a:fillRect/>
          </a:stretch>
        </p:blipFill>
        <p:spPr>
          <a:xfrm>
            <a:off x="4564988" y="949040"/>
            <a:ext cx="4523307" cy="5827429"/>
          </a:xfrm>
          <a:prstGeom prst="rect">
            <a:avLst/>
          </a:prstGeom>
        </p:spPr>
      </p:pic>
      <p:pic>
        <p:nvPicPr>
          <p:cNvPr id="4" name="Picture 3" descr="ff-paper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684" y="1646382"/>
            <a:ext cx="4161674" cy="4846464"/>
          </a:xfrm>
          <a:prstGeom prst="rect">
            <a:avLst/>
          </a:prstGeom>
        </p:spPr>
      </p:pic>
      <p:grpSp>
        <p:nvGrpSpPr>
          <p:cNvPr id="46" name="Group 45"/>
          <p:cNvGrpSpPr/>
          <p:nvPr/>
        </p:nvGrpSpPr>
        <p:grpSpPr>
          <a:xfrm>
            <a:off x="241684" y="1646382"/>
            <a:ext cx="4161674" cy="4846464"/>
            <a:chOff x="457200" y="1600200"/>
            <a:chExt cx="4161674" cy="4846464"/>
          </a:xfrm>
        </p:grpSpPr>
        <p:sp>
          <p:nvSpPr>
            <p:cNvPr id="6" name="Rectangle 5"/>
            <p:cNvSpPr/>
            <p:nvPr/>
          </p:nvSpPr>
          <p:spPr>
            <a:xfrm>
              <a:off x="457200" y="1600200"/>
              <a:ext cx="4161674" cy="4846464"/>
            </a:xfrm>
            <a:prstGeom prst="rect">
              <a:avLst/>
            </a:prstGeom>
            <a:solidFill>
              <a:schemeClr val="bg1">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5693" y="1943621"/>
              <a:ext cx="3848080" cy="615801"/>
            </a:xfrm>
            <a:prstGeom prst="rect">
              <a:avLst/>
            </a:prstGeom>
            <a:solidFill>
              <a:schemeClr val="tx1">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5693" y="2634846"/>
              <a:ext cx="3848080" cy="615801"/>
            </a:xfrm>
            <a:prstGeom prst="rect">
              <a:avLst/>
            </a:prstGeom>
            <a:solidFill>
              <a:srgbClr val="FF8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615693" y="3485649"/>
              <a:ext cx="3848080" cy="2221191"/>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15693" y="3330721"/>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615693" y="5765857"/>
              <a:ext cx="3848080" cy="98279"/>
            </a:xfrm>
            <a:prstGeom prst="rect">
              <a:avLst/>
            </a:prstGeom>
            <a:solidFill>
              <a:srgbClr val="660066"/>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615693" y="5902863"/>
              <a:ext cx="3848080" cy="353545"/>
            </a:xfrm>
            <a:prstGeom prst="rect">
              <a:avLst/>
            </a:prstGeom>
            <a:solidFill>
              <a:schemeClr val="bg1">
                <a:lumMod val="85000"/>
                <a:alpha val="5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08181" y="5945790"/>
              <a:ext cx="708121"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647652" y="5945790"/>
              <a:ext cx="653742" cy="262817"/>
            </a:xfrm>
            <a:prstGeom prst="rect">
              <a:avLst/>
            </a:prstGeom>
            <a:solidFill>
              <a:srgbClr val="FF0000">
                <a:alpha val="50000"/>
              </a:srgb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1028045" y="2681028"/>
              <a:ext cx="1373409" cy="528609"/>
            </a:xfrm>
            <a:prstGeom prst="rect">
              <a:avLst/>
            </a:prstGeom>
            <a:solidFill>
              <a:srgbClr val="408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33" name="Rectangle 32"/>
            <p:cNvSpPr/>
            <p:nvPr/>
          </p:nvSpPr>
          <p:spPr>
            <a:xfrm>
              <a:off x="2573597" y="2681028"/>
              <a:ext cx="1390341" cy="528609"/>
            </a:xfrm>
            <a:prstGeom prst="rect">
              <a:avLst/>
            </a:prstGeom>
            <a:solidFill>
              <a:srgbClr val="0000FF">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72269" y="3649307"/>
              <a:ext cx="2021670" cy="345421"/>
            </a:xfrm>
            <a:prstGeom prst="rect">
              <a:avLst/>
            </a:prstGeom>
            <a:solidFill>
              <a:srgbClr val="FFF3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0" name="Rectangle 39"/>
            <p:cNvSpPr/>
            <p:nvPr/>
          </p:nvSpPr>
          <p:spPr>
            <a:xfrm>
              <a:off x="763094" y="4064003"/>
              <a:ext cx="2021670" cy="284786"/>
            </a:xfrm>
            <a:prstGeom prst="rect">
              <a:avLst/>
            </a:prstGeom>
            <a:solidFill>
              <a:srgbClr val="CCFFCC">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1" name="Rectangle 40"/>
            <p:cNvSpPr/>
            <p:nvPr/>
          </p:nvSpPr>
          <p:spPr>
            <a:xfrm>
              <a:off x="763094" y="4508887"/>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3" name="Rectangle 42"/>
            <p:cNvSpPr/>
            <p:nvPr/>
          </p:nvSpPr>
          <p:spPr>
            <a:xfrm>
              <a:off x="761555" y="4762116"/>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4" name="Rectangle 43"/>
            <p:cNvSpPr/>
            <p:nvPr/>
          </p:nvSpPr>
          <p:spPr>
            <a:xfrm>
              <a:off x="761555" y="5017654"/>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sp>
          <p:nvSpPr>
            <p:cNvPr id="45" name="Rectangle 44"/>
            <p:cNvSpPr/>
            <p:nvPr/>
          </p:nvSpPr>
          <p:spPr>
            <a:xfrm>
              <a:off x="763094" y="5277045"/>
              <a:ext cx="2777512" cy="217053"/>
            </a:xfrm>
            <a:prstGeom prst="rect">
              <a:avLst/>
            </a:prstGeom>
            <a:solidFill>
              <a:srgbClr val="800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a:p>
          </p:txBody>
        </p:sp>
      </p:grpSp>
      <p:grpSp>
        <p:nvGrpSpPr>
          <p:cNvPr id="18" name="Group 17"/>
          <p:cNvGrpSpPr/>
          <p:nvPr/>
        </p:nvGrpSpPr>
        <p:grpSpPr>
          <a:xfrm>
            <a:off x="241684" y="1646382"/>
            <a:ext cx="4161674" cy="4846464"/>
            <a:chOff x="241684" y="1646382"/>
            <a:chExt cx="4161674" cy="4846464"/>
          </a:xfrm>
        </p:grpSpPr>
        <p:sp>
          <p:nvSpPr>
            <p:cNvPr id="17" name="Rectangle 16"/>
            <p:cNvSpPr/>
            <p:nvPr/>
          </p:nvSpPr>
          <p:spPr>
            <a:xfrm>
              <a:off x="241684" y="1646382"/>
              <a:ext cx="4161674" cy="4846464"/>
            </a:xfrm>
            <a:prstGeom prst="rect">
              <a:avLst/>
            </a:prstGeom>
            <a:solidFill>
              <a:srgbClr val="FFFFFF">
                <a:alpha val="91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12529" y="2724727"/>
              <a:ext cx="1373409" cy="528609"/>
            </a:xfrm>
            <a:prstGeom prst="rect">
              <a:avLst/>
            </a:prstGeom>
            <a:solidFill>
              <a:srgbClr val="408000">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Button 1</a:t>
              </a:r>
              <a:endParaRPr lang="en-US" dirty="0"/>
            </a:p>
          </p:txBody>
        </p:sp>
        <p:sp>
          <p:nvSpPr>
            <p:cNvPr id="34" name="Rectangle 33"/>
            <p:cNvSpPr/>
            <p:nvPr/>
          </p:nvSpPr>
          <p:spPr>
            <a:xfrm>
              <a:off x="2358081" y="2724727"/>
              <a:ext cx="1390341" cy="528609"/>
            </a:xfrm>
            <a:prstGeom prst="rect">
              <a:avLst/>
            </a:prstGeom>
            <a:solidFill>
              <a:srgbClr val="0000FF">
                <a:alpha val="50000"/>
              </a:srgb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Button 2</a:t>
              </a:r>
              <a:endParaRPr lang="en-US" dirty="0"/>
            </a:p>
          </p:txBody>
        </p:sp>
      </p:grpSp>
      <p:sp>
        <p:nvSpPr>
          <p:cNvPr id="35" name="TextBox 34"/>
          <p:cNvSpPr txBox="1"/>
          <p:nvPr/>
        </p:nvSpPr>
        <p:spPr>
          <a:xfrm>
            <a:off x="7728847" y="2242439"/>
            <a:ext cx="1500277" cy="830997"/>
          </a:xfrm>
          <a:prstGeom prst="rect">
            <a:avLst/>
          </a:prstGeom>
          <a:solidFill>
            <a:srgbClr val="FFFF00">
              <a:alpha val="75000"/>
            </a:srgbClr>
          </a:solidFill>
          <a:ln>
            <a:noFill/>
          </a:ln>
        </p:spPr>
        <p:txBody>
          <a:bodyPr wrap="square" rtlCol="0">
            <a:spAutoFit/>
          </a:bodyPr>
          <a:lstStyle/>
          <a:p>
            <a:r>
              <a:rPr lang="en-US" sz="1600" b="1" dirty="0" err="1" smtClean="0"/>
              <a:t>leftOf</a:t>
            </a:r>
            <a:endParaRPr lang="en-US" sz="1600" b="1" dirty="0" smtClean="0"/>
          </a:p>
          <a:p>
            <a:r>
              <a:rPr lang="en-US" sz="1600" b="1" dirty="0"/>
              <a:t>t</a:t>
            </a:r>
            <a:r>
              <a:rPr lang="en-US" sz="1600" b="1" dirty="0" smtClean="0"/>
              <a:t>op-align</a:t>
            </a:r>
          </a:p>
          <a:p>
            <a:r>
              <a:rPr lang="en-US" sz="1600" b="1" dirty="0"/>
              <a:t>b</a:t>
            </a:r>
            <a:r>
              <a:rPr lang="en-US" sz="1600" b="1" dirty="0" smtClean="0"/>
              <a:t>ottom-align</a:t>
            </a:r>
            <a:endParaRPr lang="en-US" sz="1600" b="1" dirty="0"/>
          </a:p>
        </p:txBody>
      </p:sp>
    </p:spTree>
    <p:extLst>
      <p:ext uri="{BB962C8B-B14F-4D97-AF65-F5344CB8AC3E}">
        <p14:creationId xmlns:p14="http://schemas.microsoft.com/office/powerpoint/2010/main" val="2966188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xit" presetSubtype="0" fill="hold" grpId="0" nodeType="withEffect">
                                  <p:stCondLst>
                                    <p:cond delay="0"/>
                                  </p:stCondLst>
                                  <p:childTnLst>
                                    <p:animEffect transition="out" filter="dissolve">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par>
                          <p:cTn id="14" fill="hold">
                            <p:stCondLst>
                              <p:cond delay="500"/>
                            </p:stCondLst>
                            <p:childTnLst>
                              <p:par>
                                <p:cTn id="15" presetID="9" presetClass="exit" presetSubtype="0" fill="hold" nodeType="after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f-pap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84" y="1646382"/>
            <a:ext cx="4161674" cy="4846464"/>
          </a:xfrm>
          <a:prstGeom prst="rect">
            <a:avLst/>
          </a:prstGeom>
        </p:spPr>
      </p:pic>
      <p:sp>
        <p:nvSpPr>
          <p:cNvPr id="2" name="Title 1"/>
          <p:cNvSpPr>
            <a:spLocks noGrp="1"/>
          </p:cNvSpPr>
          <p:nvPr>
            <p:ph type="title"/>
          </p:nvPr>
        </p:nvSpPr>
        <p:spPr/>
        <p:txBody>
          <a:bodyPr/>
          <a:lstStyle/>
          <a:p>
            <a:pPr algn="l"/>
            <a:r>
              <a:rPr lang="en-US" dirty="0" smtClean="0"/>
              <a:t>Step 2: Matching AGs</a:t>
            </a:r>
            <a:br>
              <a:rPr lang="en-US" dirty="0" smtClean="0"/>
            </a:br>
            <a:endParaRPr lang="en-US" sz="3600" dirty="0">
              <a:solidFill>
                <a:schemeClr val="tx1"/>
              </a:solidFill>
            </a:endParaRPr>
          </a:p>
        </p:txBody>
      </p:sp>
      <p:pic>
        <p:nvPicPr>
          <p:cNvPr id="27" name="Picture 26"/>
          <p:cNvPicPr>
            <a:picLocks noChangeAspect="1"/>
          </p:cNvPicPr>
          <p:nvPr/>
        </p:nvPicPr>
        <p:blipFill>
          <a:blip r:embed="rId3"/>
          <a:stretch>
            <a:fillRect/>
          </a:stretch>
        </p:blipFill>
        <p:spPr>
          <a:xfrm>
            <a:off x="306810" y="1646382"/>
            <a:ext cx="3909339" cy="4973712"/>
          </a:xfrm>
          <a:prstGeom prst="rect">
            <a:avLst/>
          </a:prstGeom>
        </p:spPr>
      </p:pic>
      <p:pic>
        <p:nvPicPr>
          <p:cNvPr id="18" name="Picture 17" descr="pap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300" y="1625268"/>
            <a:ext cx="3884865" cy="4994826"/>
          </a:xfrm>
          <a:prstGeom prst="rect">
            <a:avLst/>
          </a:prstGeom>
        </p:spPr>
      </p:pic>
      <p:pic>
        <p:nvPicPr>
          <p:cNvPr id="20" name="Picture 19"/>
          <p:cNvPicPr>
            <a:picLocks noChangeAspect="1"/>
          </p:cNvPicPr>
          <p:nvPr/>
        </p:nvPicPr>
        <p:blipFill>
          <a:blip r:embed="rId5"/>
          <a:stretch>
            <a:fillRect/>
          </a:stretch>
        </p:blipFill>
        <p:spPr>
          <a:xfrm>
            <a:off x="4541821" y="1625268"/>
            <a:ext cx="3947302" cy="5022012"/>
          </a:xfrm>
          <a:prstGeom prst="rect">
            <a:avLst/>
          </a:prstGeom>
        </p:spPr>
      </p:pic>
    </p:spTree>
    <p:extLst>
      <p:ext uri="{BB962C8B-B14F-4D97-AF65-F5344CB8AC3E}">
        <p14:creationId xmlns:p14="http://schemas.microsoft.com/office/powerpoint/2010/main" val="1104870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2: Matching AGs</a:t>
            </a:r>
            <a:br>
              <a:rPr lang="en-US" dirty="0"/>
            </a:br>
            <a:endParaRPr lang="en-US" sz="3600" dirty="0">
              <a:solidFill>
                <a:schemeClr val="tx1"/>
              </a:solidFill>
            </a:endParaRPr>
          </a:p>
        </p:txBody>
      </p:sp>
      <p:pic>
        <p:nvPicPr>
          <p:cNvPr id="27" name="Picture 26"/>
          <p:cNvPicPr>
            <a:picLocks noChangeAspect="1"/>
          </p:cNvPicPr>
          <p:nvPr/>
        </p:nvPicPr>
        <p:blipFill>
          <a:blip r:embed="rId2"/>
          <a:stretch>
            <a:fillRect/>
          </a:stretch>
        </p:blipFill>
        <p:spPr>
          <a:xfrm>
            <a:off x="306810" y="1646382"/>
            <a:ext cx="3909339" cy="4973712"/>
          </a:xfrm>
          <a:prstGeom prst="rect">
            <a:avLst/>
          </a:prstGeom>
        </p:spPr>
      </p:pic>
      <p:pic>
        <p:nvPicPr>
          <p:cNvPr id="20" name="Picture 19"/>
          <p:cNvPicPr>
            <a:picLocks noChangeAspect="1"/>
          </p:cNvPicPr>
          <p:nvPr/>
        </p:nvPicPr>
        <p:blipFill>
          <a:blip r:embed="rId3"/>
          <a:stretch>
            <a:fillRect/>
          </a:stretch>
        </p:blipFill>
        <p:spPr>
          <a:xfrm>
            <a:off x="4541821" y="1625268"/>
            <a:ext cx="3947302" cy="5022012"/>
          </a:xfrm>
          <a:prstGeom prst="rect">
            <a:avLst/>
          </a:prstGeom>
        </p:spPr>
      </p:pic>
      <p:sp>
        <p:nvSpPr>
          <p:cNvPr id="3" name="Rectangle 2"/>
          <p:cNvSpPr/>
          <p:nvPr/>
        </p:nvSpPr>
        <p:spPr>
          <a:xfrm>
            <a:off x="1587536" y="1600200"/>
            <a:ext cx="635016" cy="355051"/>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840462" y="1575074"/>
            <a:ext cx="668438" cy="355051"/>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2247617" y="1754712"/>
            <a:ext cx="3534357" cy="409433"/>
          </a:xfrm>
          <a:custGeom>
            <a:avLst/>
            <a:gdLst>
              <a:gd name="connsiteX0" fmla="*/ 0 w 3534357"/>
              <a:gd name="connsiteY0" fmla="*/ 0 h 409433"/>
              <a:gd name="connsiteX1" fmla="*/ 1921755 w 3534357"/>
              <a:gd name="connsiteY1" fmla="*/ 409433 h 409433"/>
              <a:gd name="connsiteX2" fmla="*/ 3534357 w 3534357"/>
              <a:gd name="connsiteY2" fmla="*/ 0 h 409433"/>
            </a:gdLst>
            <a:ahLst/>
            <a:cxnLst>
              <a:cxn ang="0">
                <a:pos x="connsiteX0" y="connsiteY0"/>
              </a:cxn>
              <a:cxn ang="0">
                <a:pos x="connsiteX1" y="connsiteY1"/>
              </a:cxn>
              <a:cxn ang="0">
                <a:pos x="connsiteX2" y="connsiteY2"/>
              </a:cxn>
            </a:cxnLst>
            <a:rect l="l" t="t" r="r" b="b"/>
            <a:pathLst>
              <a:path w="3534357" h="409433">
                <a:moveTo>
                  <a:pt x="0" y="0"/>
                </a:moveTo>
                <a:cubicBezTo>
                  <a:pt x="666348" y="204716"/>
                  <a:pt x="1332696" y="409433"/>
                  <a:pt x="1921755" y="409433"/>
                </a:cubicBezTo>
                <a:cubicBezTo>
                  <a:pt x="2510814" y="409433"/>
                  <a:pt x="3534357" y="0"/>
                  <a:pt x="3534357" y="0"/>
                </a:cubicBezTo>
              </a:path>
            </a:pathLst>
          </a:custGeom>
          <a:ln w="57150" cmpd="sng">
            <a:solidFill>
              <a:srgbClr val="00FF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ectangle 13"/>
          <p:cNvSpPr/>
          <p:nvPr/>
        </p:nvSpPr>
        <p:spPr>
          <a:xfrm>
            <a:off x="2383309" y="1752600"/>
            <a:ext cx="635016" cy="32992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636235" y="1727474"/>
            <a:ext cx="668438" cy="32992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043390" y="1907112"/>
            <a:ext cx="3534357" cy="380459"/>
          </a:xfrm>
          <a:custGeom>
            <a:avLst/>
            <a:gdLst>
              <a:gd name="connsiteX0" fmla="*/ 0 w 3534357"/>
              <a:gd name="connsiteY0" fmla="*/ 0 h 409433"/>
              <a:gd name="connsiteX1" fmla="*/ 1921755 w 3534357"/>
              <a:gd name="connsiteY1" fmla="*/ 409433 h 409433"/>
              <a:gd name="connsiteX2" fmla="*/ 3534357 w 3534357"/>
              <a:gd name="connsiteY2" fmla="*/ 0 h 409433"/>
            </a:gdLst>
            <a:ahLst/>
            <a:cxnLst>
              <a:cxn ang="0">
                <a:pos x="connsiteX0" y="connsiteY0"/>
              </a:cxn>
              <a:cxn ang="0">
                <a:pos x="connsiteX1" y="connsiteY1"/>
              </a:cxn>
              <a:cxn ang="0">
                <a:pos x="connsiteX2" y="connsiteY2"/>
              </a:cxn>
            </a:cxnLst>
            <a:rect l="l" t="t" r="r" b="b"/>
            <a:pathLst>
              <a:path w="3534357" h="409433">
                <a:moveTo>
                  <a:pt x="0" y="0"/>
                </a:moveTo>
                <a:cubicBezTo>
                  <a:pt x="666348" y="204716"/>
                  <a:pt x="1332696" y="409433"/>
                  <a:pt x="1921755" y="409433"/>
                </a:cubicBezTo>
                <a:cubicBezTo>
                  <a:pt x="2510814" y="409433"/>
                  <a:pt x="3534357" y="0"/>
                  <a:pt x="3534357" y="0"/>
                </a:cubicBezTo>
              </a:path>
            </a:pathLst>
          </a:custGeom>
          <a:ln w="57150" cmpd="sng">
            <a:solidFill>
              <a:srgbClr val="00FF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ectangle 16"/>
          <p:cNvSpPr/>
          <p:nvPr/>
        </p:nvSpPr>
        <p:spPr>
          <a:xfrm>
            <a:off x="2374954" y="2260652"/>
            <a:ext cx="635016" cy="32992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627880" y="2235526"/>
            <a:ext cx="668438" cy="32992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3035035" y="2415164"/>
            <a:ext cx="3534357" cy="380459"/>
          </a:xfrm>
          <a:custGeom>
            <a:avLst/>
            <a:gdLst>
              <a:gd name="connsiteX0" fmla="*/ 0 w 3534357"/>
              <a:gd name="connsiteY0" fmla="*/ 0 h 409433"/>
              <a:gd name="connsiteX1" fmla="*/ 1921755 w 3534357"/>
              <a:gd name="connsiteY1" fmla="*/ 409433 h 409433"/>
              <a:gd name="connsiteX2" fmla="*/ 3534357 w 3534357"/>
              <a:gd name="connsiteY2" fmla="*/ 0 h 409433"/>
            </a:gdLst>
            <a:ahLst/>
            <a:cxnLst>
              <a:cxn ang="0">
                <a:pos x="connsiteX0" y="connsiteY0"/>
              </a:cxn>
              <a:cxn ang="0">
                <a:pos x="connsiteX1" y="connsiteY1"/>
              </a:cxn>
              <a:cxn ang="0">
                <a:pos x="connsiteX2" y="connsiteY2"/>
              </a:cxn>
            </a:cxnLst>
            <a:rect l="l" t="t" r="r" b="b"/>
            <a:pathLst>
              <a:path w="3534357" h="409433">
                <a:moveTo>
                  <a:pt x="0" y="0"/>
                </a:moveTo>
                <a:cubicBezTo>
                  <a:pt x="666348" y="204716"/>
                  <a:pt x="1332696" y="409433"/>
                  <a:pt x="1921755" y="409433"/>
                </a:cubicBezTo>
                <a:cubicBezTo>
                  <a:pt x="2510814" y="409433"/>
                  <a:pt x="3534357" y="0"/>
                  <a:pt x="3534357" y="0"/>
                </a:cubicBezTo>
              </a:path>
            </a:pathLst>
          </a:custGeom>
          <a:ln w="57150" cmpd="sng">
            <a:solidFill>
              <a:srgbClr val="00FF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p:cNvSpPr/>
          <p:nvPr/>
        </p:nvSpPr>
        <p:spPr>
          <a:xfrm>
            <a:off x="3191781" y="2490824"/>
            <a:ext cx="697512" cy="32992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457072" y="2465698"/>
            <a:ext cx="739627" cy="329925"/>
          </a:xfrm>
          <a:prstGeom prst="rect">
            <a:avLst/>
          </a:prstGeom>
          <a:noFill/>
          <a:ln w="57150" cmpd="sng">
            <a:solidFill>
              <a:srgbClr val="09BF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3889293" y="2645336"/>
            <a:ext cx="3509292" cy="380459"/>
          </a:xfrm>
          <a:custGeom>
            <a:avLst/>
            <a:gdLst>
              <a:gd name="connsiteX0" fmla="*/ 0 w 3534357"/>
              <a:gd name="connsiteY0" fmla="*/ 0 h 409433"/>
              <a:gd name="connsiteX1" fmla="*/ 1921755 w 3534357"/>
              <a:gd name="connsiteY1" fmla="*/ 409433 h 409433"/>
              <a:gd name="connsiteX2" fmla="*/ 3534357 w 3534357"/>
              <a:gd name="connsiteY2" fmla="*/ 0 h 409433"/>
            </a:gdLst>
            <a:ahLst/>
            <a:cxnLst>
              <a:cxn ang="0">
                <a:pos x="connsiteX0" y="connsiteY0"/>
              </a:cxn>
              <a:cxn ang="0">
                <a:pos x="connsiteX1" y="connsiteY1"/>
              </a:cxn>
              <a:cxn ang="0">
                <a:pos x="connsiteX2" y="connsiteY2"/>
              </a:cxn>
            </a:cxnLst>
            <a:rect l="l" t="t" r="r" b="b"/>
            <a:pathLst>
              <a:path w="3534357" h="409433">
                <a:moveTo>
                  <a:pt x="0" y="0"/>
                </a:moveTo>
                <a:cubicBezTo>
                  <a:pt x="666348" y="204716"/>
                  <a:pt x="1332696" y="409433"/>
                  <a:pt x="1921755" y="409433"/>
                </a:cubicBezTo>
                <a:cubicBezTo>
                  <a:pt x="2510814" y="409433"/>
                  <a:pt x="3534357" y="0"/>
                  <a:pt x="3534357" y="0"/>
                </a:cubicBezTo>
              </a:path>
            </a:pathLst>
          </a:custGeom>
          <a:ln w="57150" cmpd="sng">
            <a:solidFill>
              <a:srgbClr val="00FF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p:cNvSpPr/>
          <p:nvPr/>
        </p:nvSpPr>
        <p:spPr>
          <a:xfrm>
            <a:off x="3124941" y="2820749"/>
            <a:ext cx="852256" cy="554983"/>
          </a:xfrm>
          <a:prstGeom prst="rect">
            <a:avLst/>
          </a:prstGeom>
          <a:noFill/>
          <a:ln w="76200" cmpd="sng">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572028" y="2820749"/>
            <a:ext cx="852256" cy="554983"/>
          </a:xfrm>
          <a:prstGeom prst="rect">
            <a:avLst/>
          </a:prstGeom>
          <a:noFill/>
          <a:ln w="76200" cmpd="sng">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933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1"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1" nodeType="after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grpId="1" nodeType="after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4"/>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par>
                          <p:cTn id="68" fill="hold">
                            <p:stCondLst>
                              <p:cond delay="0"/>
                            </p:stCondLst>
                            <p:childTnLst>
                              <p:par>
                                <p:cTn id="69" presetID="26" presetClass="emph" presetSubtype="0" fill="hold" grpId="1" nodeType="afterEffect">
                                  <p:stCondLst>
                                    <p:cond delay="0"/>
                                  </p:stCondLst>
                                  <p:childTnLst>
                                    <p:animEffect transition="out" filter="fade">
                                      <p:cBhvr>
                                        <p:cTn id="70" dur="500" tmFilter="0, 0; .2, .5; .8, .5; 1, 0"/>
                                        <p:tgtEl>
                                          <p:spTgt spid="7"/>
                                        </p:tgtEl>
                                      </p:cBhvr>
                                    </p:animEffect>
                                    <p:animScale>
                                      <p:cBhvr>
                                        <p:cTn id="71" dur="250" autoRev="1" fill="hold"/>
                                        <p:tgtEl>
                                          <p:spTgt spid="7"/>
                                        </p:tgtEl>
                                      </p:cBhvr>
                                      <p:by x="105000" y="105000"/>
                                    </p:animScale>
                                  </p:childTnLst>
                                </p:cTn>
                              </p:par>
                              <p:par>
                                <p:cTn id="72" presetID="26" presetClass="emph" presetSubtype="0" fill="hold" grpId="1" nodeType="withEffect">
                                  <p:stCondLst>
                                    <p:cond delay="0"/>
                                  </p:stCondLst>
                                  <p:childTnLst>
                                    <p:animEffect transition="out" filter="fade">
                                      <p:cBhvr>
                                        <p:cTn id="73" dur="500" tmFilter="0, 0; .2, .5; .8, .5; 1, 0"/>
                                        <p:tgtEl>
                                          <p:spTgt spid="25"/>
                                        </p:tgtEl>
                                      </p:cBhvr>
                                    </p:animEffect>
                                    <p:animScale>
                                      <p:cBhvr>
                                        <p:cTn id="74"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5" grpId="0" animBg="1"/>
      <p:bldP spid="5" grpId="1"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1" grpId="0" animBg="1"/>
      <p:bldP spid="21" grpId="1" animBg="1"/>
      <p:bldP spid="22" grpId="0" animBg="1"/>
      <p:bldP spid="22" grpId="1" animBg="1"/>
      <p:bldP spid="23" grpId="0" animBg="1"/>
      <p:bldP spid="23" grpId="1" animBg="1"/>
      <p:bldP spid="24" grpId="0" animBg="1"/>
      <p:bldP spid="24" grpId="1" animBg="1"/>
      <p:bldP spid="7" grpId="0" animBg="1"/>
      <p:bldP spid="7" grpId="1" animBg="1"/>
      <p:bldP spid="25" grpId="0" animBg="1"/>
      <p:bldP spid="2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328074" y="2539200"/>
            <a:ext cx="1997543" cy="1200329"/>
            <a:chOff x="3301102" y="4422379"/>
            <a:chExt cx="1997543" cy="1200329"/>
          </a:xfrm>
        </p:grpSpPr>
        <p:sp>
          <p:nvSpPr>
            <p:cNvPr id="41" name="Rectangle 40"/>
            <p:cNvSpPr/>
            <p:nvPr/>
          </p:nvSpPr>
          <p:spPr>
            <a:xfrm>
              <a:off x="3301102" y="4422379"/>
              <a:ext cx="1997543" cy="1200329"/>
            </a:xfrm>
            <a:prstGeom prst="rect">
              <a:avLst/>
            </a:prstGeom>
          </p:spPr>
          <p:txBody>
            <a:bodyPr wrap="square">
              <a:spAutoFit/>
            </a:bodyPr>
            <a:lstStyle/>
            <a:p>
              <a:pPr lvl="1">
                <a:spcBef>
                  <a:spcPts val="0"/>
                </a:spcBef>
              </a:pPr>
              <a:r>
                <a:rPr lang="en-US" sz="3600" b="1" dirty="0" smtClean="0">
                  <a:latin typeface="Century Gothic"/>
                  <a:cs typeface="Century Gothic"/>
                </a:rPr>
                <a:t>Text</a:t>
              </a:r>
            </a:p>
            <a:p>
              <a:pPr lvl="1">
                <a:spcBef>
                  <a:spcPts val="0"/>
                </a:spcBef>
              </a:pPr>
              <a:r>
                <a:rPr lang="en-US" sz="3600" b="1" dirty="0" smtClean="0">
                  <a:latin typeface="Century Gothic"/>
                  <a:cs typeface="Century Gothic"/>
                </a:rPr>
                <a:t>Visual</a:t>
              </a:r>
              <a:endParaRPr lang="en-US" sz="3600" b="1" dirty="0">
                <a:latin typeface="Century Gothic"/>
                <a:cs typeface="Century Gothic"/>
              </a:endParaRPr>
            </a:p>
          </p:txBody>
        </p:sp>
        <p:sp>
          <p:nvSpPr>
            <p:cNvPr id="42" name="Left Brace 41"/>
            <p:cNvSpPr/>
            <p:nvPr/>
          </p:nvSpPr>
          <p:spPr>
            <a:xfrm>
              <a:off x="3514185" y="4620356"/>
              <a:ext cx="186110" cy="821824"/>
            </a:xfrm>
            <a:prstGeom prst="leftBrac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Title 1"/>
          <p:cNvSpPr>
            <a:spLocks noGrp="1"/>
          </p:cNvSpPr>
          <p:nvPr>
            <p:ph type="title"/>
          </p:nvPr>
        </p:nvSpPr>
        <p:spPr>
          <a:xfrm>
            <a:off x="0" y="0"/>
            <a:ext cx="9143999" cy="1600200"/>
          </a:xfrm>
        </p:spPr>
        <p:txBody>
          <a:bodyPr/>
          <a:lstStyle/>
          <a:p>
            <a:r>
              <a:rPr lang="en-US" dirty="0" smtClean="0"/>
              <a:t>Comprehensive</a:t>
            </a:r>
            <a:br>
              <a:rPr lang="en-US" dirty="0" smtClean="0"/>
            </a:br>
            <a:r>
              <a:rPr lang="en-US" dirty="0" smtClean="0"/>
              <a:t>XBI Detection</a:t>
            </a:r>
            <a:endParaRPr lang="en-US" dirty="0"/>
          </a:p>
        </p:txBody>
      </p:sp>
      <p:sp>
        <p:nvSpPr>
          <p:cNvPr id="3" name="Content Placeholder 2"/>
          <p:cNvSpPr>
            <a:spLocks noGrp="1"/>
          </p:cNvSpPr>
          <p:nvPr>
            <p:ph idx="1"/>
          </p:nvPr>
        </p:nvSpPr>
        <p:spPr>
          <a:xfrm>
            <a:off x="218975" y="1742252"/>
            <a:ext cx="8530919" cy="4525963"/>
          </a:xfrm>
        </p:spPr>
        <p:txBody>
          <a:bodyPr>
            <a:normAutofit/>
          </a:bodyPr>
          <a:lstStyle/>
          <a:p>
            <a:pPr>
              <a:spcBef>
                <a:spcPts val="0"/>
              </a:spcBef>
            </a:pPr>
            <a:r>
              <a:rPr lang="en-US" sz="3600" b="1" dirty="0"/>
              <a:t>Behavioral </a:t>
            </a:r>
            <a:r>
              <a:rPr lang="en-US" sz="3600" b="1" dirty="0" smtClean="0"/>
              <a:t>XBIs</a:t>
            </a:r>
          </a:p>
          <a:p>
            <a:pPr>
              <a:spcBef>
                <a:spcPts val="0"/>
              </a:spcBef>
            </a:pPr>
            <a:endParaRPr lang="en-US" sz="3600" dirty="0" smtClean="0"/>
          </a:p>
          <a:p>
            <a:pPr>
              <a:spcBef>
                <a:spcPts val="0"/>
              </a:spcBef>
            </a:pPr>
            <a:r>
              <a:rPr lang="en-US" sz="3600" b="1" dirty="0" smtClean="0"/>
              <a:t>Content XBIs</a:t>
            </a:r>
          </a:p>
          <a:p>
            <a:pPr>
              <a:spcBef>
                <a:spcPts val="0"/>
              </a:spcBef>
            </a:pPr>
            <a:endParaRPr lang="en-US" sz="3200" dirty="0" smtClean="0"/>
          </a:p>
          <a:p>
            <a:pPr>
              <a:spcBef>
                <a:spcPts val="0"/>
              </a:spcBef>
            </a:pPr>
            <a:r>
              <a:rPr lang="en-US" sz="3600" b="1" dirty="0"/>
              <a:t>Structural XBIs</a:t>
            </a:r>
            <a:endParaRPr lang="en-US" sz="3200" dirty="0"/>
          </a:p>
        </p:txBody>
      </p:sp>
      <p:grpSp>
        <p:nvGrpSpPr>
          <p:cNvPr id="39" name="Group 38"/>
          <p:cNvGrpSpPr/>
          <p:nvPr/>
        </p:nvGrpSpPr>
        <p:grpSpPr>
          <a:xfrm>
            <a:off x="288641" y="2044805"/>
            <a:ext cx="8636000" cy="3729154"/>
            <a:chOff x="324018" y="2020455"/>
            <a:chExt cx="8636000" cy="3729154"/>
          </a:xfrm>
        </p:grpSpPr>
        <p:grpSp>
          <p:nvGrpSpPr>
            <p:cNvPr id="32" name="Group 31"/>
            <p:cNvGrpSpPr/>
            <p:nvPr/>
          </p:nvGrpSpPr>
          <p:grpSpPr>
            <a:xfrm>
              <a:off x="324018" y="2020455"/>
              <a:ext cx="8636000" cy="3717636"/>
              <a:chOff x="324018" y="2020455"/>
              <a:chExt cx="8636000" cy="3717636"/>
            </a:xfrm>
          </p:grpSpPr>
          <p:grpSp>
            <p:nvGrpSpPr>
              <p:cNvPr id="8" name="Group 7"/>
              <p:cNvGrpSpPr/>
              <p:nvPr/>
            </p:nvGrpSpPr>
            <p:grpSpPr>
              <a:xfrm>
                <a:off x="3328074" y="2539200"/>
                <a:ext cx="1997543" cy="1200329"/>
                <a:chOff x="3301102" y="4422379"/>
                <a:chExt cx="1997543" cy="1200329"/>
              </a:xfrm>
            </p:grpSpPr>
            <p:sp>
              <p:nvSpPr>
                <p:cNvPr id="5" name="Rectangle 4"/>
                <p:cNvSpPr/>
                <p:nvPr/>
              </p:nvSpPr>
              <p:spPr>
                <a:xfrm>
                  <a:off x="3301102" y="4422379"/>
                  <a:ext cx="1997543" cy="1200329"/>
                </a:xfrm>
                <a:prstGeom prst="rect">
                  <a:avLst/>
                </a:prstGeom>
              </p:spPr>
              <p:txBody>
                <a:bodyPr wrap="square">
                  <a:spAutoFit/>
                </a:bodyPr>
                <a:lstStyle/>
                <a:p>
                  <a:pPr lvl="1">
                    <a:spcBef>
                      <a:spcPts val="0"/>
                    </a:spcBef>
                  </a:pPr>
                  <a:r>
                    <a:rPr lang="en-US" sz="3600" b="1" dirty="0" smtClean="0">
                      <a:latin typeface="Century Gothic"/>
                      <a:cs typeface="Century Gothic"/>
                    </a:rPr>
                    <a:t>Text</a:t>
                  </a:r>
                </a:p>
                <a:p>
                  <a:pPr lvl="1">
                    <a:spcBef>
                      <a:spcPts val="0"/>
                    </a:spcBef>
                  </a:pPr>
                  <a:r>
                    <a:rPr lang="en-US" sz="3600" b="1" dirty="0" smtClean="0">
                      <a:latin typeface="Century Gothic"/>
                      <a:cs typeface="Century Gothic"/>
                    </a:rPr>
                    <a:t>Visual</a:t>
                  </a:r>
                  <a:endParaRPr lang="en-US" sz="3600" b="1" dirty="0">
                    <a:latin typeface="Century Gothic"/>
                    <a:cs typeface="Century Gothic"/>
                  </a:endParaRPr>
                </a:p>
              </p:txBody>
            </p:sp>
            <p:sp>
              <p:nvSpPr>
                <p:cNvPr id="7" name="Left Brace 6"/>
                <p:cNvSpPr/>
                <p:nvPr/>
              </p:nvSpPr>
              <p:spPr>
                <a:xfrm>
                  <a:off x="3514185" y="4620356"/>
                  <a:ext cx="186110" cy="821824"/>
                </a:xfrm>
                <a:prstGeom prst="leftBrac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 name="Rounded Rectangle 3"/>
              <p:cNvSpPr/>
              <p:nvPr/>
            </p:nvSpPr>
            <p:spPr>
              <a:xfrm>
                <a:off x="2551546" y="2020455"/>
                <a:ext cx="4191000" cy="37176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ounded Rectangle 8"/>
              <p:cNvSpPr/>
              <p:nvPr/>
            </p:nvSpPr>
            <p:spPr>
              <a:xfrm>
                <a:off x="7021945" y="3064566"/>
                <a:ext cx="1938073" cy="16270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Report</a:t>
                </a:r>
              </a:p>
              <a:p>
                <a:pPr algn="ctr"/>
                <a:r>
                  <a:rPr lang="en-US" sz="2400" dirty="0" smtClean="0"/>
                  <a:t>Generation</a:t>
                </a:r>
                <a:endParaRPr lang="en-US" sz="2400" dirty="0"/>
              </a:p>
            </p:txBody>
          </p:sp>
          <p:sp>
            <p:nvSpPr>
              <p:cNvPr id="11" name="Rounded Rectangle 10"/>
              <p:cNvSpPr/>
              <p:nvPr/>
            </p:nvSpPr>
            <p:spPr>
              <a:xfrm>
                <a:off x="324018" y="3064566"/>
                <a:ext cx="1930407" cy="16270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Model Generation</a:t>
                </a:r>
                <a:endParaRPr lang="en-US" sz="2400" dirty="0"/>
              </a:p>
            </p:txBody>
          </p:sp>
          <p:cxnSp>
            <p:nvCxnSpPr>
              <p:cNvPr id="12" name="Straight Arrow Connector 11"/>
              <p:cNvCxnSpPr>
                <a:stCxn id="11" idx="3"/>
                <a:endCxn id="4" idx="1"/>
              </p:cNvCxnSpPr>
              <p:nvPr/>
            </p:nvCxnSpPr>
            <p:spPr>
              <a:xfrm>
                <a:off x="2254425" y="3878069"/>
                <a:ext cx="297121" cy="1204"/>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3"/>
                <a:endCxn id="9" idx="1"/>
              </p:cNvCxnSpPr>
              <p:nvPr/>
            </p:nvCxnSpPr>
            <p:spPr>
              <a:xfrm flipV="1">
                <a:off x="6742546" y="3878069"/>
                <a:ext cx="279399" cy="1204"/>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3"/>
              <a:stretch>
                <a:fillRect/>
              </a:stretch>
            </p:blipFill>
            <p:spPr>
              <a:xfrm>
                <a:off x="681180" y="4786746"/>
                <a:ext cx="1270000" cy="355600"/>
              </a:xfrm>
              <a:prstGeom prst="rect">
                <a:avLst/>
              </a:prstGeom>
            </p:spPr>
          </p:pic>
          <p:sp>
            <p:nvSpPr>
              <p:cNvPr id="17" name="Rectangle 16"/>
              <p:cNvSpPr/>
              <p:nvPr/>
            </p:nvSpPr>
            <p:spPr>
              <a:xfrm>
                <a:off x="2840183" y="2401455"/>
                <a:ext cx="1350818" cy="11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Behavior</a:t>
                </a:r>
              </a:p>
              <a:p>
                <a:pPr algn="ctr"/>
                <a:r>
                  <a:rPr lang="en-US" sz="2000" dirty="0" smtClean="0"/>
                  <a:t>Checker</a:t>
                </a:r>
                <a:endParaRPr lang="en-US" sz="2000" dirty="0"/>
              </a:p>
            </p:txBody>
          </p:sp>
          <p:sp>
            <p:nvSpPr>
              <p:cNvPr id="18" name="Rectangle 17"/>
              <p:cNvSpPr/>
              <p:nvPr/>
            </p:nvSpPr>
            <p:spPr>
              <a:xfrm>
                <a:off x="2840182" y="4112798"/>
                <a:ext cx="1350819" cy="11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Element</a:t>
                </a:r>
              </a:p>
              <a:p>
                <a:pPr algn="ctr"/>
                <a:r>
                  <a:rPr lang="en-US" sz="2000" dirty="0" smtClean="0"/>
                  <a:t>Matcher</a:t>
                </a:r>
              </a:p>
            </p:txBody>
          </p:sp>
          <p:sp>
            <p:nvSpPr>
              <p:cNvPr id="20" name="Rectangle 19"/>
              <p:cNvSpPr/>
              <p:nvPr/>
            </p:nvSpPr>
            <p:spPr>
              <a:xfrm>
                <a:off x="5093855" y="2401455"/>
                <a:ext cx="1350819" cy="11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Structure</a:t>
                </a:r>
              </a:p>
              <a:p>
                <a:pPr algn="ctr"/>
                <a:r>
                  <a:rPr lang="en-US" sz="2000" dirty="0" smtClean="0"/>
                  <a:t>Checker</a:t>
                </a:r>
                <a:endParaRPr lang="en-US" sz="2000" dirty="0"/>
              </a:p>
            </p:txBody>
          </p:sp>
          <p:sp>
            <p:nvSpPr>
              <p:cNvPr id="21" name="Rectangle 20"/>
              <p:cNvSpPr/>
              <p:nvPr/>
            </p:nvSpPr>
            <p:spPr>
              <a:xfrm>
                <a:off x="5093855" y="4112798"/>
                <a:ext cx="1350819" cy="11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Content</a:t>
                </a:r>
              </a:p>
              <a:p>
                <a:pPr algn="ctr"/>
                <a:r>
                  <a:rPr lang="en-US" sz="2000" dirty="0" smtClean="0"/>
                  <a:t>Checker</a:t>
                </a:r>
                <a:endParaRPr lang="en-US" sz="2000" dirty="0"/>
              </a:p>
            </p:txBody>
          </p:sp>
          <p:cxnSp>
            <p:nvCxnSpPr>
              <p:cNvPr id="22" name="Straight Arrow Connector 21"/>
              <p:cNvCxnSpPr>
                <a:stCxn id="17" idx="2"/>
                <a:endCxn id="18" idx="0"/>
              </p:cNvCxnSpPr>
              <p:nvPr/>
            </p:nvCxnSpPr>
            <p:spPr>
              <a:xfrm>
                <a:off x="3515592" y="3559001"/>
                <a:ext cx="0" cy="553797"/>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8" idx="3"/>
                <a:endCxn id="21" idx="1"/>
              </p:cNvCxnSpPr>
              <p:nvPr/>
            </p:nvCxnSpPr>
            <p:spPr>
              <a:xfrm>
                <a:off x="4191001" y="4691571"/>
                <a:ext cx="902854" cy="0"/>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20" idx="1"/>
              </p:cNvCxnSpPr>
              <p:nvPr/>
            </p:nvCxnSpPr>
            <p:spPr>
              <a:xfrm flipV="1">
                <a:off x="4191001" y="2980228"/>
                <a:ext cx="902854" cy="1711343"/>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3313547" y="5287944"/>
              <a:ext cx="2831274" cy="461665"/>
            </a:xfrm>
            <a:prstGeom prst="rect">
              <a:avLst/>
            </a:prstGeom>
            <a:noFill/>
          </p:spPr>
          <p:txBody>
            <a:bodyPr wrap="none" rtlCol="0">
              <a:spAutoFit/>
            </a:bodyPr>
            <a:lstStyle/>
            <a:p>
              <a:r>
                <a:rPr lang="en-US" sz="2400" dirty="0" smtClean="0"/>
                <a:t>Model Comparison</a:t>
              </a:r>
              <a:endParaRPr lang="en-US" sz="2400" dirty="0"/>
            </a:p>
          </p:txBody>
        </p:sp>
      </p:grpSp>
      <p:sp>
        <p:nvSpPr>
          <p:cNvPr id="33" name="TextBox 32"/>
          <p:cNvSpPr txBox="1"/>
          <p:nvPr/>
        </p:nvSpPr>
        <p:spPr>
          <a:xfrm>
            <a:off x="3714557" y="2185796"/>
            <a:ext cx="618729" cy="707886"/>
          </a:xfrm>
          <a:prstGeom prst="rect">
            <a:avLst/>
          </a:prstGeom>
          <a:noFill/>
        </p:spPr>
        <p:txBody>
          <a:bodyPr wrap="none" rtlCol="0">
            <a:spAutoFit/>
          </a:bodyPr>
          <a:lstStyle/>
          <a:p>
            <a:r>
              <a:rPr lang="en-US" sz="4000" dirty="0" smtClean="0">
                <a:solidFill>
                  <a:srgbClr val="008000"/>
                </a:solidFill>
                <a:latin typeface="Zapf Dingbats"/>
                <a:ea typeface="Zapf Dingbats"/>
                <a:cs typeface="Zapf Dingbats"/>
                <a:sym typeface="Zapf Dingbats"/>
              </a:rPr>
              <a:t>✔</a:t>
            </a:r>
            <a:endParaRPr lang="en-US" sz="4000" dirty="0">
              <a:solidFill>
                <a:srgbClr val="008000"/>
              </a:solidFill>
            </a:endParaRPr>
          </a:p>
        </p:txBody>
      </p:sp>
      <p:sp>
        <p:nvSpPr>
          <p:cNvPr id="35" name="TextBox 34"/>
          <p:cNvSpPr txBox="1"/>
          <p:nvPr/>
        </p:nvSpPr>
        <p:spPr>
          <a:xfrm>
            <a:off x="5958196" y="2190402"/>
            <a:ext cx="618729" cy="707886"/>
          </a:xfrm>
          <a:prstGeom prst="rect">
            <a:avLst/>
          </a:prstGeom>
          <a:noFill/>
        </p:spPr>
        <p:txBody>
          <a:bodyPr wrap="none" rtlCol="0">
            <a:spAutoFit/>
          </a:bodyPr>
          <a:lstStyle/>
          <a:p>
            <a:r>
              <a:rPr lang="en-US" sz="4000" dirty="0" smtClean="0">
                <a:solidFill>
                  <a:srgbClr val="008000"/>
                </a:solidFill>
                <a:latin typeface="Zapf Dingbats"/>
                <a:ea typeface="Zapf Dingbats"/>
                <a:cs typeface="Zapf Dingbats"/>
                <a:sym typeface="Zapf Dingbats"/>
              </a:rPr>
              <a:t>✔</a:t>
            </a:r>
            <a:endParaRPr lang="en-US" sz="4000" dirty="0">
              <a:solidFill>
                <a:srgbClr val="008000"/>
              </a:solidFill>
            </a:endParaRPr>
          </a:p>
        </p:txBody>
      </p:sp>
      <p:sp>
        <p:nvSpPr>
          <p:cNvPr id="36" name="TextBox 35"/>
          <p:cNvSpPr txBox="1"/>
          <p:nvPr/>
        </p:nvSpPr>
        <p:spPr>
          <a:xfrm>
            <a:off x="5983595" y="3889893"/>
            <a:ext cx="618729" cy="707886"/>
          </a:xfrm>
          <a:prstGeom prst="rect">
            <a:avLst/>
          </a:prstGeom>
          <a:noFill/>
        </p:spPr>
        <p:txBody>
          <a:bodyPr wrap="none" rtlCol="0">
            <a:spAutoFit/>
          </a:bodyPr>
          <a:lstStyle/>
          <a:p>
            <a:r>
              <a:rPr lang="en-US" sz="4000" dirty="0" smtClean="0">
                <a:solidFill>
                  <a:srgbClr val="008000"/>
                </a:solidFill>
                <a:latin typeface="Zapf Dingbats"/>
                <a:ea typeface="Zapf Dingbats"/>
                <a:cs typeface="Zapf Dingbats"/>
                <a:sym typeface="Zapf Dingbats"/>
              </a:rPr>
              <a:t>✔</a:t>
            </a:r>
            <a:endParaRPr lang="en-US" sz="4000" dirty="0">
              <a:solidFill>
                <a:srgbClr val="008000"/>
              </a:solidFill>
            </a:endParaRPr>
          </a:p>
        </p:txBody>
      </p:sp>
    </p:spTree>
    <p:extLst>
      <p:ext uri="{BB962C8B-B14F-4D97-AF65-F5344CB8AC3E}">
        <p14:creationId xmlns:p14="http://schemas.microsoft.com/office/powerpoint/2010/main" val="1125087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40"/>
                                        </p:tgtEl>
                                      </p:cBhvr>
                                    </p:animEffect>
                                    <p:set>
                                      <p:cBhvr>
                                        <p:cTn id="10" dur="1" fill="hold">
                                          <p:stCondLst>
                                            <p:cond delay="499"/>
                                          </p:stCondLst>
                                        </p:cTn>
                                        <p:tgtEl>
                                          <p:spTgt spid="4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33" grpId="0"/>
      <p:bldP spid="35"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a:t>
            </a:r>
            <a:br>
              <a:rPr lang="en-US" dirty="0" smtClean="0"/>
            </a:b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200" b="1" dirty="0"/>
              <a:t>Tool: </a:t>
            </a:r>
            <a:r>
              <a:rPr lang="en-US" sz="3200" dirty="0"/>
              <a:t>X-PERT (Cross-Platform Error </a:t>
            </a:r>
            <a:r>
              <a:rPr lang="en-US" sz="3200" dirty="0" err="1" smtClean="0"/>
              <a:t>ReporTer</a:t>
            </a:r>
            <a:r>
              <a:rPr lang="en-US" sz="3200" dirty="0" smtClean="0"/>
              <a:t>)</a:t>
            </a:r>
          </a:p>
          <a:p>
            <a:pPr marL="0" indent="0">
              <a:buNone/>
            </a:pPr>
            <a:endParaRPr lang="en-US" sz="3200" dirty="0" smtClean="0"/>
          </a:p>
          <a:p>
            <a:pPr marL="0" indent="0">
              <a:buNone/>
            </a:pPr>
            <a:r>
              <a:rPr lang="en-US" sz="3200" b="1" dirty="0" smtClean="0"/>
              <a:t>Research Questions:</a:t>
            </a:r>
          </a:p>
          <a:p>
            <a:r>
              <a:rPr lang="en-US" sz="3200" dirty="0" smtClean="0"/>
              <a:t>RQ1: Can X-PERT find XBIs in real web applications?</a:t>
            </a:r>
          </a:p>
          <a:p>
            <a:endParaRPr lang="en-US" sz="3200" dirty="0" smtClean="0"/>
          </a:p>
          <a:p>
            <a:r>
              <a:rPr lang="en-US" sz="3200" dirty="0" smtClean="0"/>
              <a:t>RQ2: How does X-PERT compare to the state-of-art?</a:t>
            </a:r>
            <a:endParaRPr lang="en-US" sz="3200" dirty="0"/>
          </a:p>
        </p:txBody>
      </p:sp>
    </p:spTree>
    <p:extLst>
      <p:ext uri="{BB962C8B-B14F-4D97-AF65-F5344CB8AC3E}">
        <p14:creationId xmlns:p14="http://schemas.microsoft.com/office/powerpoint/2010/main" val="3497350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Protocol</a:t>
            </a:r>
            <a:br>
              <a:rPr lang="en-US" dirty="0" smtClean="0"/>
            </a:br>
            <a:endParaRPr lang="en-US" dirty="0"/>
          </a:p>
        </p:txBody>
      </p:sp>
      <p:grpSp>
        <p:nvGrpSpPr>
          <p:cNvPr id="11" name="Group 10"/>
          <p:cNvGrpSpPr/>
          <p:nvPr/>
        </p:nvGrpSpPr>
        <p:grpSpPr>
          <a:xfrm>
            <a:off x="1297080" y="1111116"/>
            <a:ext cx="6820464" cy="1041537"/>
            <a:chOff x="1297080" y="1866343"/>
            <a:chExt cx="6820464" cy="1041537"/>
          </a:xfrm>
        </p:grpSpPr>
        <p:grpSp>
          <p:nvGrpSpPr>
            <p:cNvPr id="9" name="Group 8"/>
            <p:cNvGrpSpPr/>
            <p:nvPr/>
          </p:nvGrpSpPr>
          <p:grpSpPr>
            <a:xfrm>
              <a:off x="1297080" y="2006361"/>
              <a:ext cx="2343941" cy="901519"/>
              <a:chOff x="1297080" y="2006361"/>
              <a:chExt cx="2343941" cy="901519"/>
            </a:xfrm>
          </p:grpSpPr>
          <p:pic>
            <p:nvPicPr>
              <p:cNvPr id="4" name="Picture 3" descr="Firefox-2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080" y="2006361"/>
                <a:ext cx="901519" cy="901519"/>
              </a:xfrm>
              <a:prstGeom prst="rect">
                <a:avLst/>
              </a:prstGeom>
            </p:spPr>
          </p:pic>
          <p:sp>
            <p:nvSpPr>
              <p:cNvPr id="6" name="TextBox 5"/>
              <p:cNvSpPr txBox="1"/>
              <p:nvPr/>
            </p:nvSpPr>
            <p:spPr>
              <a:xfrm>
                <a:off x="2198599" y="2118018"/>
                <a:ext cx="1442422" cy="584776"/>
              </a:xfrm>
              <a:prstGeom prst="rect">
                <a:avLst/>
              </a:prstGeom>
              <a:noFill/>
            </p:spPr>
            <p:txBody>
              <a:bodyPr wrap="none" rtlCol="0">
                <a:spAutoFit/>
              </a:bodyPr>
              <a:lstStyle/>
              <a:p>
                <a:r>
                  <a:rPr lang="en-US" sz="3200" dirty="0" smtClean="0"/>
                  <a:t>v14.0.1</a:t>
                </a:r>
                <a:endParaRPr lang="en-US" sz="3200" dirty="0"/>
              </a:p>
            </p:txBody>
          </p:sp>
        </p:grpSp>
        <p:grpSp>
          <p:nvGrpSpPr>
            <p:cNvPr id="8" name="Group 7"/>
            <p:cNvGrpSpPr/>
            <p:nvPr/>
          </p:nvGrpSpPr>
          <p:grpSpPr>
            <a:xfrm>
              <a:off x="5911246" y="1994816"/>
              <a:ext cx="2206298" cy="911332"/>
              <a:chOff x="4906799" y="1994816"/>
              <a:chExt cx="2206298" cy="911332"/>
            </a:xfrm>
          </p:grpSpPr>
          <p:pic>
            <p:nvPicPr>
              <p:cNvPr id="5" name="Picture 4" descr="IE-2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799" y="1994816"/>
                <a:ext cx="911332" cy="911332"/>
              </a:xfrm>
              <a:prstGeom prst="rect">
                <a:avLst/>
              </a:prstGeom>
            </p:spPr>
          </p:pic>
          <p:sp>
            <p:nvSpPr>
              <p:cNvPr id="7" name="TextBox 6"/>
              <p:cNvSpPr txBox="1"/>
              <p:nvPr/>
            </p:nvSpPr>
            <p:spPr>
              <a:xfrm>
                <a:off x="5875859" y="2118018"/>
                <a:ext cx="1237238" cy="584776"/>
              </a:xfrm>
              <a:prstGeom prst="rect">
                <a:avLst/>
              </a:prstGeom>
              <a:noFill/>
            </p:spPr>
            <p:txBody>
              <a:bodyPr wrap="none" rtlCol="0">
                <a:spAutoFit/>
              </a:bodyPr>
              <a:lstStyle/>
              <a:p>
                <a:r>
                  <a:rPr lang="en-US" sz="3200" dirty="0" smtClean="0"/>
                  <a:t>v9.0.9</a:t>
                </a:r>
                <a:endParaRPr lang="en-US" sz="3200" dirty="0"/>
              </a:p>
            </p:txBody>
          </p:sp>
        </p:grpSp>
        <p:sp>
          <p:nvSpPr>
            <p:cNvPr id="10" name="TextBox 9"/>
            <p:cNvSpPr txBox="1"/>
            <p:nvPr/>
          </p:nvSpPr>
          <p:spPr>
            <a:xfrm>
              <a:off x="4143574" y="1866343"/>
              <a:ext cx="1191928" cy="1015663"/>
            </a:xfrm>
            <a:prstGeom prst="rect">
              <a:avLst/>
            </a:prstGeom>
            <a:noFill/>
          </p:spPr>
          <p:txBody>
            <a:bodyPr wrap="none" rtlCol="0">
              <a:spAutoFit/>
            </a:bodyPr>
            <a:lstStyle/>
            <a:p>
              <a:r>
                <a:rPr lang="en-US" sz="6000" dirty="0" smtClean="0"/>
                <a:t>v/s</a:t>
              </a:r>
              <a:endParaRPr lang="en-US" sz="6000" dirty="0"/>
            </a:p>
          </p:txBody>
        </p:sp>
      </p:grpSp>
      <p:grpSp>
        <p:nvGrpSpPr>
          <p:cNvPr id="41" name="Group 40"/>
          <p:cNvGrpSpPr/>
          <p:nvPr/>
        </p:nvGrpSpPr>
        <p:grpSpPr>
          <a:xfrm>
            <a:off x="1178783" y="4098820"/>
            <a:ext cx="7570740" cy="730922"/>
            <a:chOff x="1213418" y="4248905"/>
            <a:chExt cx="7570740" cy="730922"/>
          </a:xfrm>
        </p:grpSpPr>
        <p:pic>
          <p:nvPicPr>
            <p:cNvPr id="39" name="Picture 38"/>
            <p:cNvPicPr>
              <a:picLocks noChangeAspect="1"/>
            </p:cNvPicPr>
            <p:nvPr/>
          </p:nvPicPr>
          <p:blipFill>
            <a:blip r:embed="rId4"/>
            <a:stretch>
              <a:fillRect/>
            </a:stretch>
          </p:blipFill>
          <p:spPr>
            <a:xfrm>
              <a:off x="1213418" y="4248905"/>
              <a:ext cx="730922" cy="730922"/>
            </a:xfrm>
            <a:prstGeom prst="rect">
              <a:avLst/>
            </a:prstGeom>
          </p:spPr>
        </p:pic>
        <p:sp>
          <p:nvSpPr>
            <p:cNvPr id="40" name="TextBox 39"/>
            <p:cNvSpPr txBox="1"/>
            <p:nvPr/>
          </p:nvSpPr>
          <p:spPr>
            <a:xfrm>
              <a:off x="1961256" y="4275621"/>
              <a:ext cx="6822902" cy="584776"/>
            </a:xfrm>
            <a:prstGeom prst="rect">
              <a:avLst/>
            </a:prstGeom>
            <a:noFill/>
          </p:spPr>
          <p:txBody>
            <a:bodyPr wrap="none" rtlCol="0">
              <a:spAutoFit/>
            </a:bodyPr>
            <a:lstStyle/>
            <a:p>
              <a:r>
                <a:rPr lang="en-US" sz="3200" dirty="0" smtClean="0"/>
                <a:t>Ran X-PERT on Subject Applications</a:t>
              </a:r>
              <a:endParaRPr lang="en-US" sz="3200" dirty="0"/>
            </a:p>
          </p:txBody>
        </p:sp>
      </p:grpSp>
      <p:grpSp>
        <p:nvGrpSpPr>
          <p:cNvPr id="46" name="Group 45"/>
          <p:cNvGrpSpPr/>
          <p:nvPr/>
        </p:nvGrpSpPr>
        <p:grpSpPr>
          <a:xfrm>
            <a:off x="1336009" y="2309563"/>
            <a:ext cx="6733993" cy="1635432"/>
            <a:chOff x="1336009" y="2367288"/>
            <a:chExt cx="6733993" cy="1635432"/>
          </a:xfrm>
        </p:grpSpPr>
        <p:grpSp>
          <p:nvGrpSpPr>
            <p:cNvPr id="38" name="Group 37"/>
            <p:cNvGrpSpPr/>
            <p:nvPr/>
          </p:nvGrpSpPr>
          <p:grpSpPr>
            <a:xfrm>
              <a:off x="1336009" y="2367288"/>
              <a:ext cx="6733993" cy="1635430"/>
              <a:chOff x="1336009" y="2367288"/>
              <a:chExt cx="6733993" cy="1635430"/>
            </a:xfrm>
          </p:grpSpPr>
          <p:grpSp>
            <p:nvGrpSpPr>
              <p:cNvPr id="34" name="Group 33"/>
              <p:cNvGrpSpPr/>
              <p:nvPr/>
            </p:nvGrpSpPr>
            <p:grpSpPr>
              <a:xfrm>
                <a:off x="3502482" y="2367288"/>
                <a:ext cx="1858392" cy="1263370"/>
                <a:chOff x="3986406" y="2370672"/>
                <a:chExt cx="1858392" cy="1263370"/>
              </a:xfrm>
            </p:grpSpPr>
            <p:pic>
              <p:nvPicPr>
                <p:cNvPr id="18" name="Picture 17"/>
                <p:cNvPicPr>
                  <a:picLocks noChangeAspect="1"/>
                </p:cNvPicPr>
                <p:nvPr/>
              </p:nvPicPr>
              <p:blipFill>
                <a:blip r:embed="rId5"/>
                <a:stretch>
                  <a:fillRect/>
                </a:stretch>
              </p:blipFill>
              <p:spPr>
                <a:xfrm>
                  <a:off x="3986406" y="2370672"/>
                  <a:ext cx="1255298" cy="1255298"/>
                </a:xfrm>
                <a:prstGeom prst="rect">
                  <a:avLst/>
                </a:prstGeom>
              </p:spPr>
            </p:pic>
            <p:grpSp>
              <p:nvGrpSpPr>
                <p:cNvPr id="17" name="Group 16"/>
                <p:cNvGrpSpPr/>
                <p:nvPr/>
              </p:nvGrpSpPr>
              <p:grpSpPr>
                <a:xfrm>
                  <a:off x="5195572" y="2381721"/>
                  <a:ext cx="649226" cy="1252321"/>
                  <a:chOff x="2464716" y="3137998"/>
                  <a:chExt cx="649226" cy="1252321"/>
                </a:xfrm>
              </p:grpSpPr>
              <p:pic>
                <p:nvPicPr>
                  <p:cNvPr id="15" name="Picture 14" descr="Firefox-2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847" y="3787224"/>
                    <a:ext cx="603095" cy="603095"/>
                  </a:xfrm>
                  <a:prstGeom prst="rect">
                    <a:avLst/>
                  </a:prstGeom>
                </p:spPr>
              </p:pic>
              <p:pic>
                <p:nvPicPr>
                  <p:cNvPr id="16" name="Picture 15" descr="IE-2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716" y="3137998"/>
                    <a:ext cx="649226" cy="649226"/>
                  </a:xfrm>
                  <a:prstGeom prst="rect">
                    <a:avLst/>
                  </a:prstGeom>
                </p:spPr>
              </p:pic>
            </p:grpSp>
          </p:grpSp>
          <p:grpSp>
            <p:nvGrpSpPr>
              <p:cNvPr id="33" name="Group 32"/>
              <p:cNvGrpSpPr/>
              <p:nvPr/>
            </p:nvGrpSpPr>
            <p:grpSpPr>
              <a:xfrm>
                <a:off x="1336009" y="2376517"/>
                <a:ext cx="1255737" cy="1626201"/>
                <a:chOff x="1601544" y="2376517"/>
                <a:chExt cx="1255737" cy="1626201"/>
              </a:xfrm>
            </p:grpSpPr>
            <p:sp>
              <p:nvSpPr>
                <p:cNvPr id="23" name="TextBox 22"/>
                <p:cNvSpPr txBox="1"/>
                <p:nvPr/>
              </p:nvSpPr>
              <p:spPr>
                <a:xfrm>
                  <a:off x="1844414" y="3633386"/>
                  <a:ext cx="1012867" cy="369332"/>
                </a:xfrm>
                <a:prstGeom prst="rect">
                  <a:avLst/>
                </a:prstGeom>
                <a:noFill/>
              </p:spPr>
              <p:txBody>
                <a:bodyPr wrap="none" rtlCol="0">
                  <a:spAutoFit/>
                </a:bodyPr>
                <a:lstStyle/>
                <a:p>
                  <a:r>
                    <a:rPr lang="en-US" dirty="0" smtClean="0"/>
                    <a:t>Subjects</a:t>
                  </a:r>
                  <a:endParaRPr lang="en-US" dirty="0"/>
                </a:p>
              </p:txBody>
            </p:sp>
            <p:pic>
              <p:nvPicPr>
                <p:cNvPr id="25" name="Picture 24"/>
                <p:cNvPicPr>
                  <a:picLocks noChangeAspect="1"/>
                </p:cNvPicPr>
                <p:nvPr/>
              </p:nvPicPr>
              <p:blipFill>
                <a:blip r:embed="rId6"/>
                <a:stretch>
                  <a:fillRect/>
                </a:stretch>
              </p:blipFill>
              <p:spPr>
                <a:xfrm>
                  <a:off x="1601544" y="2376517"/>
                  <a:ext cx="970844" cy="1071011"/>
                </a:xfrm>
                <a:prstGeom prst="rect">
                  <a:avLst/>
                </a:prstGeom>
                <a:solidFill>
                  <a:schemeClr val="bg1"/>
                </a:solidFill>
              </p:spPr>
            </p:pic>
            <p:pic>
              <p:nvPicPr>
                <p:cNvPr id="30" name="Picture 29"/>
                <p:cNvPicPr>
                  <a:picLocks noChangeAspect="1"/>
                </p:cNvPicPr>
                <p:nvPr/>
              </p:nvPicPr>
              <p:blipFill>
                <a:blip r:embed="rId6"/>
                <a:stretch>
                  <a:fillRect/>
                </a:stretch>
              </p:blipFill>
              <p:spPr>
                <a:xfrm>
                  <a:off x="1696219" y="2471192"/>
                  <a:ext cx="970844" cy="1071011"/>
                </a:xfrm>
                <a:prstGeom prst="rect">
                  <a:avLst/>
                </a:prstGeom>
                <a:solidFill>
                  <a:schemeClr val="bg1"/>
                </a:solidFill>
              </p:spPr>
            </p:pic>
            <p:pic>
              <p:nvPicPr>
                <p:cNvPr id="31" name="Picture 30"/>
                <p:cNvPicPr>
                  <a:picLocks noChangeAspect="1"/>
                </p:cNvPicPr>
                <p:nvPr/>
              </p:nvPicPr>
              <p:blipFill>
                <a:blip r:embed="rId6"/>
                <a:stretch>
                  <a:fillRect/>
                </a:stretch>
              </p:blipFill>
              <p:spPr>
                <a:xfrm>
                  <a:off x="1802439" y="2588957"/>
                  <a:ext cx="970844" cy="1071011"/>
                </a:xfrm>
                <a:prstGeom prst="rect">
                  <a:avLst/>
                </a:prstGeom>
                <a:solidFill>
                  <a:schemeClr val="bg1"/>
                </a:solidFill>
              </p:spPr>
            </p:pic>
          </p:grpSp>
          <p:sp>
            <p:nvSpPr>
              <p:cNvPr id="35" name="TextBox 34"/>
              <p:cNvSpPr txBox="1"/>
              <p:nvPr/>
            </p:nvSpPr>
            <p:spPr>
              <a:xfrm>
                <a:off x="2804832" y="2614995"/>
                <a:ext cx="569387" cy="1015663"/>
              </a:xfrm>
              <a:prstGeom prst="rect">
                <a:avLst/>
              </a:prstGeom>
              <a:noFill/>
            </p:spPr>
            <p:txBody>
              <a:bodyPr wrap="none" rtlCol="0">
                <a:spAutoFit/>
              </a:bodyPr>
              <a:lstStyle/>
              <a:p>
                <a:r>
                  <a:rPr lang="en-US" sz="6000" dirty="0" smtClean="0"/>
                  <a:t>+</a:t>
                </a:r>
                <a:endParaRPr lang="en-US" sz="6000" dirty="0"/>
              </a:p>
            </p:txBody>
          </p:sp>
          <p:sp>
            <p:nvSpPr>
              <p:cNvPr id="36" name="TextBox 35"/>
              <p:cNvSpPr txBox="1"/>
              <p:nvPr/>
            </p:nvSpPr>
            <p:spPr>
              <a:xfrm>
                <a:off x="5739692" y="2667071"/>
                <a:ext cx="2330310" cy="1015663"/>
              </a:xfrm>
              <a:prstGeom prst="rect">
                <a:avLst/>
              </a:prstGeom>
              <a:noFill/>
            </p:spPr>
            <p:txBody>
              <a:bodyPr wrap="none" rtlCol="0">
                <a:spAutoFit/>
              </a:bodyPr>
              <a:lstStyle/>
              <a:p>
                <a:r>
                  <a:rPr lang="en-US" sz="6000" dirty="0" smtClean="0"/>
                  <a:t>= XBIs</a:t>
                </a:r>
                <a:endParaRPr lang="en-US" sz="6000" dirty="0"/>
              </a:p>
            </p:txBody>
          </p:sp>
          <p:sp>
            <p:nvSpPr>
              <p:cNvPr id="37" name="TextBox 36"/>
              <p:cNvSpPr txBox="1"/>
              <p:nvPr/>
            </p:nvSpPr>
            <p:spPr>
              <a:xfrm>
                <a:off x="6292275" y="3625333"/>
                <a:ext cx="1769159" cy="369332"/>
              </a:xfrm>
              <a:prstGeom prst="rect">
                <a:avLst/>
              </a:prstGeom>
              <a:noFill/>
            </p:spPr>
            <p:txBody>
              <a:bodyPr wrap="none" rtlCol="0">
                <a:spAutoFit/>
              </a:bodyPr>
              <a:lstStyle/>
              <a:p>
                <a:r>
                  <a:rPr lang="en-US" dirty="0" smtClean="0"/>
                  <a:t>(Ground Truth)</a:t>
                </a:r>
                <a:endParaRPr lang="en-US" dirty="0"/>
              </a:p>
            </p:txBody>
          </p:sp>
        </p:grpSp>
        <p:sp>
          <p:nvSpPr>
            <p:cNvPr id="45" name="TextBox 44"/>
            <p:cNvSpPr txBox="1"/>
            <p:nvPr/>
          </p:nvSpPr>
          <p:spPr>
            <a:xfrm>
              <a:off x="3559933" y="3633388"/>
              <a:ext cx="1671664" cy="369332"/>
            </a:xfrm>
            <a:prstGeom prst="rect">
              <a:avLst/>
            </a:prstGeom>
            <a:noFill/>
          </p:spPr>
          <p:txBody>
            <a:bodyPr wrap="none" rtlCol="0">
              <a:spAutoFit/>
            </a:bodyPr>
            <a:lstStyle/>
            <a:p>
              <a:r>
                <a:rPr lang="en-US" dirty="0" smtClean="0"/>
                <a:t>Manual Check</a:t>
              </a:r>
              <a:endParaRPr lang="en-US" dirty="0"/>
            </a:p>
          </p:txBody>
        </p:sp>
      </p:grpSp>
      <p:grpSp>
        <p:nvGrpSpPr>
          <p:cNvPr id="66" name="Group 65"/>
          <p:cNvGrpSpPr/>
          <p:nvPr/>
        </p:nvGrpSpPr>
        <p:grpSpPr>
          <a:xfrm>
            <a:off x="1090513" y="4898516"/>
            <a:ext cx="7782249" cy="1632503"/>
            <a:chOff x="1136693" y="4898516"/>
            <a:chExt cx="7782249" cy="1632503"/>
          </a:xfrm>
        </p:grpSpPr>
        <p:grpSp>
          <p:nvGrpSpPr>
            <p:cNvPr id="51" name="Group 50"/>
            <p:cNvGrpSpPr/>
            <p:nvPr/>
          </p:nvGrpSpPr>
          <p:grpSpPr>
            <a:xfrm>
              <a:off x="1136693" y="5060146"/>
              <a:ext cx="1576761" cy="1470873"/>
              <a:chOff x="1412886" y="5040037"/>
              <a:chExt cx="1576761" cy="1470873"/>
            </a:xfrm>
          </p:grpSpPr>
          <p:pic>
            <p:nvPicPr>
              <p:cNvPr id="49" name="Picture 5" descr="C:\Documents and Settings\mukul\Local Settings\Temporary Internet Files\Content.IE5\IG1Z62AR\MC900030044[1].wmf"/>
              <p:cNvPicPr>
                <a:picLocks noChangeAspect="1" noChangeArrowheads="1"/>
              </p:cNvPicPr>
              <p:nvPr/>
            </p:nvPicPr>
            <p:blipFill>
              <a:blip r:embed="rId7" cstate="print"/>
              <a:srcRect/>
              <a:stretch>
                <a:fillRect/>
              </a:stretch>
            </p:blipFill>
            <p:spPr bwMode="auto">
              <a:xfrm>
                <a:off x="1685635" y="5040037"/>
                <a:ext cx="1027819" cy="1147721"/>
              </a:xfrm>
              <a:prstGeom prst="rect">
                <a:avLst/>
              </a:prstGeom>
              <a:noFill/>
            </p:spPr>
          </p:pic>
          <p:sp>
            <p:nvSpPr>
              <p:cNvPr id="50" name="TextBox 49"/>
              <p:cNvSpPr txBox="1"/>
              <p:nvPr/>
            </p:nvSpPr>
            <p:spPr>
              <a:xfrm>
                <a:off x="1412886" y="6141578"/>
                <a:ext cx="1576761" cy="369332"/>
              </a:xfrm>
              <a:prstGeom prst="rect">
                <a:avLst/>
              </a:prstGeom>
              <a:noFill/>
            </p:spPr>
            <p:txBody>
              <a:bodyPr wrap="none" rtlCol="0">
                <a:spAutoFit/>
              </a:bodyPr>
              <a:lstStyle/>
              <a:p>
                <a:r>
                  <a:rPr lang="en-US" dirty="0" smtClean="0"/>
                  <a:t>Error Reports</a:t>
                </a:r>
                <a:endParaRPr lang="en-US" dirty="0"/>
              </a:p>
            </p:txBody>
          </p:sp>
        </p:grpSp>
        <p:grpSp>
          <p:nvGrpSpPr>
            <p:cNvPr id="61" name="Group 60"/>
            <p:cNvGrpSpPr/>
            <p:nvPr/>
          </p:nvGrpSpPr>
          <p:grpSpPr>
            <a:xfrm>
              <a:off x="3561711" y="4898516"/>
              <a:ext cx="1824254" cy="1624383"/>
              <a:chOff x="3735200" y="2530737"/>
              <a:chExt cx="1824254" cy="1624383"/>
            </a:xfrm>
          </p:grpSpPr>
          <p:pic>
            <p:nvPicPr>
              <p:cNvPr id="57" name="Picture 56"/>
              <p:cNvPicPr>
                <a:picLocks noChangeAspect="1"/>
              </p:cNvPicPr>
              <p:nvPr/>
            </p:nvPicPr>
            <p:blipFill>
              <a:blip r:embed="rId5"/>
              <a:stretch>
                <a:fillRect/>
              </a:stretch>
            </p:blipFill>
            <p:spPr>
              <a:xfrm>
                <a:off x="3735200" y="2553826"/>
                <a:ext cx="1221159" cy="1221159"/>
              </a:xfrm>
              <a:prstGeom prst="rect">
                <a:avLst/>
              </a:prstGeom>
            </p:spPr>
          </p:pic>
          <p:pic>
            <p:nvPicPr>
              <p:cNvPr id="58" name="Picture 57" descr="Firefox-2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59" y="3179963"/>
                <a:ext cx="603095" cy="603095"/>
              </a:xfrm>
              <a:prstGeom prst="rect">
                <a:avLst/>
              </a:prstGeom>
            </p:spPr>
          </p:pic>
          <p:pic>
            <p:nvPicPr>
              <p:cNvPr id="59" name="Picture 58" descr="IE-2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228" y="2530737"/>
                <a:ext cx="649226" cy="649226"/>
              </a:xfrm>
              <a:prstGeom prst="rect">
                <a:avLst/>
              </a:prstGeom>
            </p:spPr>
          </p:pic>
          <p:sp>
            <p:nvSpPr>
              <p:cNvPr id="60" name="TextBox 59"/>
              <p:cNvSpPr txBox="1"/>
              <p:nvPr/>
            </p:nvSpPr>
            <p:spPr>
              <a:xfrm>
                <a:off x="3758513" y="3785788"/>
                <a:ext cx="1671664" cy="369332"/>
              </a:xfrm>
              <a:prstGeom prst="rect">
                <a:avLst/>
              </a:prstGeom>
              <a:noFill/>
            </p:spPr>
            <p:txBody>
              <a:bodyPr wrap="none" rtlCol="0">
                <a:spAutoFit/>
              </a:bodyPr>
              <a:lstStyle/>
              <a:p>
                <a:r>
                  <a:rPr lang="en-US" dirty="0" smtClean="0"/>
                  <a:t>Manual Check</a:t>
                </a:r>
                <a:endParaRPr lang="en-US" dirty="0"/>
              </a:p>
            </p:txBody>
          </p:sp>
        </p:grpSp>
        <p:sp>
          <p:nvSpPr>
            <p:cNvPr id="63" name="TextBox 62"/>
            <p:cNvSpPr txBox="1"/>
            <p:nvPr/>
          </p:nvSpPr>
          <p:spPr>
            <a:xfrm>
              <a:off x="5606837" y="5060146"/>
              <a:ext cx="569387" cy="1015663"/>
            </a:xfrm>
            <a:prstGeom prst="rect">
              <a:avLst/>
            </a:prstGeom>
            <a:noFill/>
          </p:spPr>
          <p:txBody>
            <a:bodyPr wrap="none" rtlCol="0">
              <a:spAutoFit/>
            </a:bodyPr>
            <a:lstStyle/>
            <a:p>
              <a:r>
                <a:rPr lang="en-US" sz="6000" dirty="0" smtClean="0"/>
                <a:t>=</a:t>
              </a:r>
              <a:endParaRPr lang="en-US" sz="6000" dirty="0"/>
            </a:p>
          </p:txBody>
        </p:sp>
        <p:sp>
          <p:nvSpPr>
            <p:cNvPr id="64" name="TextBox 63"/>
            <p:cNvSpPr txBox="1"/>
            <p:nvPr/>
          </p:nvSpPr>
          <p:spPr>
            <a:xfrm>
              <a:off x="6107555" y="5037002"/>
              <a:ext cx="2811387" cy="1077218"/>
            </a:xfrm>
            <a:prstGeom prst="rect">
              <a:avLst/>
            </a:prstGeom>
            <a:noFill/>
          </p:spPr>
          <p:txBody>
            <a:bodyPr wrap="none" rtlCol="0">
              <a:spAutoFit/>
            </a:bodyPr>
            <a:lstStyle/>
            <a:p>
              <a:r>
                <a:rPr lang="en-US" sz="3200" dirty="0" smtClean="0"/>
                <a:t>False Positives </a:t>
              </a:r>
            </a:p>
            <a:p>
              <a:r>
                <a:rPr lang="en-US" sz="3200" dirty="0" smtClean="0"/>
                <a:t>&amp; Negatives</a:t>
              </a:r>
              <a:endParaRPr lang="en-US" sz="3200" dirty="0"/>
            </a:p>
          </p:txBody>
        </p:sp>
        <p:sp>
          <p:nvSpPr>
            <p:cNvPr id="65" name="TextBox 64"/>
            <p:cNvSpPr txBox="1"/>
            <p:nvPr/>
          </p:nvSpPr>
          <p:spPr>
            <a:xfrm>
              <a:off x="2793287" y="5169434"/>
              <a:ext cx="569387" cy="1015663"/>
            </a:xfrm>
            <a:prstGeom prst="rect">
              <a:avLst/>
            </a:prstGeom>
            <a:noFill/>
          </p:spPr>
          <p:txBody>
            <a:bodyPr wrap="none" rtlCol="0">
              <a:spAutoFit/>
            </a:bodyPr>
            <a:lstStyle/>
            <a:p>
              <a:r>
                <a:rPr lang="en-US" sz="6000" dirty="0" smtClean="0"/>
                <a:t>+</a:t>
              </a:r>
              <a:endParaRPr lang="en-US" sz="6000" dirty="0"/>
            </a:p>
          </p:txBody>
        </p:sp>
      </p:grpSp>
    </p:spTree>
    <p:extLst>
      <p:ext uri="{BB962C8B-B14F-4D97-AF65-F5344CB8AC3E}">
        <p14:creationId xmlns:p14="http://schemas.microsoft.com/office/powerpoint/2010/main" val="2680591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46"/>
                                        </p:tgtEl>
                                        <p:attrNameLst>
                                          <p:attrName>style.opacity</p:attrName>
                                        </p:attrNameLst>
                                      </p:cBhvr>
                                      <p:to>
                                        <p:strVal val="0.5"/>
                                      </p:to>
                                    </p:set>
                                    <p:animEffect filter="image" prLst="opacity: 0.5">
                                      <p:cBhvr rctx="IE">
                                        <p:cTn id="20" dur="indefinite"/>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41"/>
                                        </p:tgtEl>
                                        <p:attrNameLst>
                                          <p:attrName>style.opacity</p:attrName>
                                        </p:attrNameLst>
                                      </p:cBhvr>
                                      <p:to>
                                        <p:strVal val="0.5"/>
                                      </p:to>
                                    </p:set>
                                    <p:animEffect filter="image" prLst="opacity: 0.5">
                                      <p:cBhvr rctx="IE">
                                        <p:cTn id="27" dur="indefinite"/>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Subjects</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1033051"/>
              </p:ext>
            </p:extLst>
          </p:nvPr>
        </p:nvGraphicFramePr>
        <p:xfrm>
          <a:off x="626526" y="1514604"/>
          <a:ext cx="7857903" cy="4998644"/>
        </p:xfrm>
        <a:graphic>
          <a:graphicData uri="http://schemas.openxmlformats.org/drawingml/2006/table">
            <a:tbl>
              <a:tblPr firstRow="1" bandRow="1">
                <a:tableStyleId>{5C22544A-7EE6-4342-B048-85BDC9FD1C3A}</a:tableStyleId>
              </a:tblPr>
              <a:tblGrid>
                <a:gridCol w="1432925"/>
                <a:gridCol w="1301212"/>
                <a:gridCol w="833632"/>
                <a:gridCol w="1351280"/>
                <a:gridCol w="1124252"/>
                <a:gridCol w="878056"/>
                <a:gridCol w="936546"/>
              </a:tblGrid>
              <a:tr h="216365">
                <a:tc rowSpan="2">
                  <a:txBody>
                    <a:bodyPr/>
                    <a:lstStyle/>
                    <a:p>
                      <a:pPr marL="0" algn="ctr" fontAlgn="b">
                        <a:spcBef>
                          <a:spcPts val="600"/>
                        </a:spcBef>
                        <a:spcAft>
                          <a:spcPts val="600"/>
                        </a:spcAft>
                      </a:pPr>
                      <a:r>
                        <a:rPr lang="en-US" sz="2000" b="1" i="0" u="none" strike="noStrike" dirty="0">
                          <a:solidFill>
                            <a:srgbClr val="000000"/>
                          </a:solidFill>
                          <a:effectLst/>
                          <a:latin typeface="Calibri"/>
                        </a:rPr>
                        <a:t>Name</a:t>
                      </a:r>
                    </a:p>
                  </a:txBody>
                  <a:tcPr marT="12700" marB="0" anchor="b">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rowSpan="2">
                  <a:txBody>
                    <a:bodyPr/>
                    <a:lstStyle/>
                    <a:p>
                      <a:pPr marL="0" algn="ctr" fontAlgn="b">
                        <a:spcBef>
                          <a:spcPts val="600"/>
                        </a:spcBef>
                        <a:spcAft>
                          <a:spcPts val="600"/>
                        </a:spcAft>
                      </a:pPr>
                      <a:r>
                        <a:rPr lang="en-US" sz="2000" b="1" i="0" u="none" strike="noStrike" dirty="0">
                          <a:solidFill>
                            <a:srgbClr val="000000"/>
                          </a:solidFill>
                          <a:effectLst/>
                          <a:latin typeface="Calibri"/>
                        </a:rPr>
                        <a:t>Type</a:t>
                      </a: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rowSpan="2">
                  <a:txBody>
                    <a:bodyPr/>
                    <a:lstStyle/>
                    <a:p>
                      <a:pPr marL="0" algn="ctr" fontAlgn="b">
                        <a:spcBef>
                          <a:spcPts val="600"/>
                        </a:spcBef>
                        <a:spcAft>
                          <a:spcPts val="600"/>
                        </a:spcAft>
                      </a:pPr>
                      <a:r>
                        <a:rPr lang="en-US" sz="2000" b="1" i="0" u="none" strike="noStrike" dirty="0">
                          <a:solidFill>
                            <a:srgbClr val="000000"/>
                          </a:solidFill>
                          <a:effectLst/>
                          <a:latin typeface="Calibri"/>
                        </a:rPr>
                        <a:t>States</a:t>
                      </a: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rowSpan="2">
                  <a:txBody>
                    <a:bodyPr/>
                    <a:lstStyle/>
                    <a:p>
                      <a:pPr marL="0" algn="ctr" fontAlgn="b">
                        <a:spcBef>
                          <a:spcPts val="600"/>
                        </a:spcBef>
                        <a:spcAft>
                          <a:spcPts val="600"/>
                        </a:spcAft>
                      </a:pPr>
                      <a:r>
                        <a:rPr lang="en-US" sz="2000" b="1" i="0" u="none" strike="noStrike" dirty="0">
                          <a:solidFill>
                            <a:srgbClr val="000000"/>
                          </a:solidFill>
                          <a:effectLst/>
                          <a:latin typeface="Calibri"/>
                        </a:rPr>
                        <a:t>Transitions</a:t>
                      </a: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gridSpan="3">
                  <a:txBody>
                    <a:bodyPr/>
                    <a:lstStyle/>
                    <a:p>
                      <a:pPr marL="0" algn="ctr" fontAlgn="b">
                        <a:spcBef>
                          <a:spcPts val="600"/>
                        </a:spcBef>
                        <a:spcAft>
                          <a:spcPts val="600"/>
                        </a:spcAft>
                      </a:pPr>
                      <a:r>
                        <a:rPr lang="en-US" sz="2000" b="1" i="0" u="none" strike="noStrike" dirty="0">
                          <a:solidFill>
                            <a:srgbClr val="000000"/>
                          </a:solidFill>
                          <a:effectLst/>
                          <a:latin typeface="Calibri"/>
                        </a:rPr>
                        <a:t>DOM Nodes (per screen)</a:t>
                      </a:r>
                    </a:p>
                  </a:txBody>
                  <a:tcPr marT="12700" marB="0" anchor="b">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hMerge="1">
                  <a:txBody>
                    <a:bodyPr/>
                    <a:lstStyle/>
                    <a:p>
                      <a:endParaRPr lang="en-US"/>
                    </a:p>
                  </a:txBody>
                  <a:tcPr/>
                </a:tc>
                <a:tc hMerge="1">
                  <a:txBody>
                    <a:bodyPr/>
                    <a:lstStyle/>
                    <a:p>
                      <a:endParaRPr lang="en-US"/>
                    </a:p>
                  </a:txBody>
                  <a:tcPr/>
                </a:tc>
              </a:tr>
              <a:tr h="16933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l" fontAlgn="b">
                        <a:spcBef>
                          <a:spcPts val="600"/>
                        </a:spcBef>
                        <a:spcAft>
                          <a:spcPts val="600"/>
                        </a:spcAft>
                      </a:pPr>
                      <a:r>
                        <a:rPr lang="en-US" sz="1800" b="1" i="0" u="none" strike="noStrike" dirty="0" smtClean="0">
                          <a:solidFill>
                            <a:srgbClr val="000000"/>
                          </a:solidFill>
                          <a:effectLst/>
                          <a:latin typeface="Calibri"/>
                        </a:rPr>
                        <a:t>max</a:t>
                      </a:r>
                      <a:endParaRPr lang="en-US" sz="1800" b="1" i="0" u="none" strike="noStrike" dirty="0">
                        <a:solidFill>
                          <a:srgbClr val="000000"/>
                        </a:solidFill>
                        <a:effectLst/>
                        <a:latin typeface="Calibri"/>
                      </a:endParaRP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a:txBody>
                    <a:bodyPr/>
                    <a:lstStyle/>
                    <a:p>
                      <a:pPr marL="0" algn="l" fontAlgn="b">
                        <a:spcBef>
                          <a:spcPts val="600"/>
                        </a:spcBef>
                        <a:spcAft>
                          <a:spcPts val="600"/>
                        </a:spcAft>
                      </a:pPr>
                      <a:r>
                        <a:rPr lang="en-US" sz="1800" b="1" i="0" u="none" strike="noStrike" dirty="0">
                          <a:solidFill>
                            <a:srgbClr val="000000"/>
                          </a:solidFill>
                          <a:effectLst/>
                          <a:latin typeface="Calibri"/>
                        </a:rPr>
                        <a:t>min</a:t>
                      </a: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a:txBody>
                    <a:bodyPr/>
                    <a:lstStyle/>
                    <a:p>
                      <a:pPr marL="0" algn="l" fontAlgn="b">
                        <a:spcBef>
                          <a:spcPts val="600"/>
                        </a:spcBef>
                        <a:spcAft>
                          <a:spcPts val="600"/>
                        </a:spcAft>
                      </a:pPr>
                      <a:r>
                        <a:rPr lang="en-US" sz="1800" b="1" i="0" u="none" strike="noStrike" dirty="0">
                          <a:solidFill>
                            <a:srgbClr val="000000"/>
                          </a:solidFill>
                          <a:effectLst/>
                          <a:latin typeface="Calibri"/>
                        </a:rPr>
                        <a:t>average</a:t>
                      </a:r>
                    </a:p>
                  </a:txBody>
                  <a:tcPr marT="12700" marB="0" anchor="b">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Organizer</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marL="0" algn="l" fontAlgn="b">
                        <a:spcBef>
                          <a:spcPts val="600"/>
                        </a:spcBef>
                        <a:spcAft>
                          <a:spcPts val="600"/>
                        </a:spcAft>
                      </a:pPr>
                      <a:r>
                        <a:rPr lang="en-US" sz="1800" b="0" i="0" u="none" strike="noStrike">
                          <a:solidFill>
                            <a:srgbClr val="000000"/>
                          </a:solidFill>
                          <a:effectLst/>
                          <a:latin typeface="Calibri"/>
                        </a:rPr>
                        <a:t>Productivity</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a:solidFill>
                            <a:srgbClr val="000000"/>
                          </a:solidFill>
                          <a:effectLst/>
                          <a:latin typeface="Calibri"/>
                        </a:rPr>
                        <a:t>13</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a:solidFill>
                            <a:srgbClr val="000000"/>
                          </a:solidFill>
                          <a:effectLst/>
                          <a:latin typeface="Calibri"/>
                        </a:rPr>
                        <a:t>99</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dirty="0">
                          <a:solidFill>
                            <a:srgbClr val="000000"/>
                          </a:solidFill>
                          <a:effectLst/>
                          <a:latin typeface="Calibri"/>
                        </a:rPr>
                        <a:t>27482</a:t>
                      </a:r>
                    </a:p>
                  </a:txBody>
                  <a:tcPr marT="12700" marB="0" anchor="b">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Calibri"/>
                        </a:rPr>
                        <a:t>10001</a:t>
                      </a:r>
                    </a:p>
                  </a:txBody>
                  <a:tcPr marL="12700" marR="12700"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13051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a:t>
                      </a:r>
                      <a:r>
                        <a:rPr lang="en-US" sz="1800" b="0" i="0" u="none" strike="noStrike" dirty="0" err="1" smtClean="0">
                          <a:solidFill>
                            <a:srgbClr val="000000"/>
                          </a:solidFill>
                          <a:effectLst/>
                          <a:latin typeface="Calibri"/>
                        </a:rPr>
                        <a:t>GrantaBooks</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tcPr>
                </a:tc>
                <a:tc>
                  <a:txBody>
                    <a:bodyPr/>
                    <a:lstStyle/>
                    <a:p>
                      <a:pPr marL="0" algn="l" fontAlgn="b">
                        <a:spcBef>
                          <a:spcPts val="600"/>
                        </a:spcBef>
                        <a:spcAft>
                          <a:spcPts val="600"/>
                        </a:spcAft>
                      </a:pPr>
                      <a:r>
                        <a:rPr lang="en-US" sz="1800" b="0" i="0" u="none" strike="noStrike">
                          <a:solidFill>
                            <a:srgbClr val="000000"/>
                          </a:solidFill>
                          <a:effectLst/>
                          <a:latin typeface="Calibri"/>
                        </a:rPr>
                        <a:t>Publisher</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9</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8</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37800</a:t>
                      </a:r>
                    </a:p>
                  </a:txBody>
                  <a:tcPr marT="12700" marB="0" anchor="b"/>
                </a:tc>
                <a:tc>
                  <a:txBody>
                    <a:bodyPr/>
                    <a:lstStyle/>
                    <a:p>
                      <a:pPr algn="r" fontAlgn="b"/>
                      <a:r>
                        <a:rPr lang="en-US" sz="1800" b="0" i="0" u="none" strike="noStrike">
                          <a:solidFill>
                            <a:srgbClr val="000000"/>
                          </a:solidFill>
                          <a:effectLst/>
                          <a:latin typeface="Calibri"/>
                        </a:rPr>
                        <a:t>15625</a:t>
                      </a:r>
                    </a:p>
                  </a:txBody>
                  <a:tcPr marL="12700" marR="12700" marT="12700" marB="0" anchor="b"/>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25852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a:t>
                      </a:r>
                      <a:r>
                        <a:rPr lang="en-US" sz="1800" b="0" i="0" u="none" strike="noStrike" dirty="0" err="1" smtClean="0">
                          <a:solidFill>
                            <a:srgbClr val="000000"/>
                          </a:solidFill>
                          <a:effectLst/>
                          <a:latin typeface="Calibri"/>
                        </a:rPr>
                        <a:t>DesignTrust</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tcPr>
                </a:tc>
                <a:tc>
                  <a:txBody>
                    <a:bodyPr/>
                    <a:lstStyle/>
                    <a:p>
                      <a:pPr marL="0" algn="l" fontAlgn="b">
                        <a:spcBef>
                          <a:spcPts val="600"/>
                        </a:spcBef>
                        <a:spcAft>
                          <a:spcPts val="600"/>
                        </a:spcAft>
                      </a:pPr>
                      <a:r>
                        <a:rPr lang="en-US" sz="1800" b="0" i="0" u="none" strike="noStrike">
                          <a:solidFill>
                            <a:srgbClr val="000000"/>
                          </a:solidFill>
                          <a:effectLst/>
                          <a:latin typeface="Calibri"/>
                        </a:rPr>
                        <a:t>Business</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10</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20</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26437</a:t>
                      </a:r>
                    </a:p>
                  </a:txBody>
                  <a:tcPr marT="12700" marB="0" anchor="b"/>
                </a:tc>
                <a:tc>
                  <a:txBody>
                    <a:bodyPr/>
                    <a:lstStyle/>
                    <a:p>
                      <a:pPr algn="r" fontAlgn="b"/>
                      <a:r>
                        <a:rPr lang="en-US" sz="1800" b="0" i="0" u="none" strike="noStrike">
                          <a:solidFill>
                            <a:srgbClr val="000000"/>
                          </a:solidFill>
                          <a:effectLst/>
                          <a:latin typeface="Calibri"/>
                        </a:rPr>
                        <a:t>7772</a:t>
                      </a:r>
                    </a:p>
                  </a:txBody>
                  <a:tcPr marL="12700" marR="12700" marT="12700" marB="0" anchor="b"/>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18694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a:t>
                      </a:r>
                      <a:r>
                        <a:rPr lang="en-US" sz="1800" b="0" i="0" u="none" strike="noStrike" dirty="0" err="1" smtClean="0">
                          <a:solidFill>
                            <a:srgbClr val="000000"/>
                          </a:solidFill>
                          <a:effectLst/>
                          <a:latin typeface="Calibri"/>
                        </a:rPr>
                        <a:t>DivineLife</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tcPr>
                </a:tc>
                <a:tc>
                  <a:txBody>
                    <a:bodyPr/>
                    <a:lstStyle/>
                    <a:p>
                      <a:pPr marL="0" algn="l" fontAlgn="b">
                        <a:spcBef>
                          <a:spcPts val="600"/>
                        </a:spcBef>
                        <a:spcAft>
                          <a:spcPts val="600"/>
                        </a:spcAft>
                      </a:pPr>
                      <a:r>
                        <a:rPr lang="en-US" sz="1800" b="0" i="0" u="none" strike="noStrike">
                          <a:solidFill>
                            <a:srgbClr val="000000"/>
                          </a:solidFill>
                          <a:effectLst/>
                          <a:latin typeface="Calibri"/>
                        </a:rPr>
                        <a:t>Spiritual</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10</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9</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140611</a:t>
                      </a:r>
                    </a:p>
                  </a:txBody>
                  <a:tcPr marT="12700" marB="0" anchor="b"/>
                </a:tc>
                <a:tc>
                  <a:txBody>
                    <a:bodyPr/>
                    <a:lstStyle/>
                    <a:p>
                      <a:pPr algn="r" fontAlgn="b"/>
                      <a:r>
                        <a:rPr lang="en-US" sz="1800" b="0" i="0" u="none" strike="noStrike">
                          <a:solidFill>
                            <a:srgbClr val="000000"/>
                          </a:solidFill>
                          <a:effectLst/>
                          <a:latin typeface="Calibri"/>
                        </a:rPr>
                        <a:t>9082</a:t>
                      </a:r>
                    </a:p>
                  </a:txBody>
                  <a:tcPr marL="12700" marR="12700" marT="12700" marB="0" anchor="b"/>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49886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a:t>
                      </a:r>
                      <a:r>
                        <a:rPr lang="en-US" sz="1800" b="0" i="0" u="none" strike="noStrike" dirty="0" err="1" smtClean="0">
                          <a:solidFill>
                            <a:srgbClr val="000000"/>
                          </a:solidFill>
                          <a:effectLst/>
                          <a:latin typeface="Calibri"/>
                        </a:rPr>
                        <a:t>SaiBaba</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tcPr>
                </a:tc>
                <a:tc>
                  <a:txBody>
                    <a:bodyPr/>
                    <a:lstStyle/>
                    <a:p>
                      <a:pPr marL="0" algn="l" fontAlgn="b">
                        <a:spcBef>
                          <a:spcPts val="600"/>
                        </a:spcBef>
                        <a:spcAft>
                          <a:spcPts val="600"/>
                        </a:spcAft>
                      </a:pPr>
                      <a:r>
                        <a:rPr lang="en-US" sz="1800" b="0" i="0" u="none" strike="noStrike" dirty="0">
                          <a:solidFill>
                            <a:srgbClr val="000000"/>
                          </a:solidFill>
                          <a:effectLst/>
                          <a:latin typeface="Calibri"/>
                        </a:rPr>
                        <a:t>Religious</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13</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20</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42606</a:t>
                      </a:r>
                    </a:p>
                  </a:txBody>
                  <a:tcPr marT="12700" marB="0" anchor="b"/>
                </a:tc>
                <a:tc>
                  <a:txBody>
                    <a:bodyPr/>
                    <a:lstStyle/>
                    <a:p>
                      <a:pPr algn="r" fontAlgn="b"/>
                      <a:r>
                        <a:rPr lang="en-US" sz="1800" b="0" i="0" u="none" strike="noStrike">
                          <a:solidFill>
                            <a:srgbClr val="000000"/>
                          </a:solidFill>
                          <a:effectLst/>
                          <a:latin typeface="Calibri"/>
                        </a:rPr>
                        <a:t>524</a:t>
                      </a:r>
                    </a:p>
                  </a:txBody>
                  <a:tcPr marL="12700" marR="12700" marT="12700" marB="0" anchor="b"/>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12162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Breakaway</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marL="0" algn="l" fontAlgn="b">
                        <a:spcBef>
                          <a:spcPts val="600"/>
                        </a:spcBef>
                        <a:spcAft>
                          <a:spcPts val="600"/>
                        </a:spcAft>
                      </a:pPr>
                      <a:r>
                        <a:rPr lang="en-US" sz="1800" b="0" i="0" u="none" strike="noStrike" dirty="0">
                          <a:solidFill>
                            <a:srgbClr val="000000"/>
                          </a:solidFill>
                          <a:effectLst/>
                          <a:latin typeface="Calibri"/>
                        </a:rPr>
                        <a:t>Sport</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dirty="0">
                          <a:solidFill>
                            <a:srgbClr val="000000"/>
                          </a:solidFill>
                          <a:effectLst/>
                          <a:latin typeface="Calibri"/>
                        </a:rPr>
                        <a:t>19</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dirty="0">
                          <a:solidFill>
                            <a:srgbClr val="000000"/>
                          </a:solidFill>
                          <a:effectLst/>
                          <a:latin typeface="Calibri"/>
                        </a:rPr>
                        <a:t>18</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dirty="0">
                          <a:solidFill>
                            <a:srgbClr val="000000"/>
                          </a:solidFill>
                          <a:effectLst/>
                          <a:latin typeface="Calibri"/>
                        </a:rPr>
                        <a:t>45148</a:t>
                      </a:r>
                    </a:p>
                  </a:txBody>
                  <a:tcPr marT="12700" marB="0" anchor="b">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8191</a:t>
                      </a:r>
                    </a:p>
                  </a:txBody>
                  <a:tcPr marL="12700" marR="12700"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13059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Conference</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marL="0" algn="l" fontAlgn="b">
                        <a:spcBef>
                          <a:spcPts val="600"/>
                        </a:spcBef>
                        <a:spcAft>
                          <a:spcPts val="600"/>
                        </a:spcAft>
                      </a:pPr>
                      <a:r>
                        <a:rPr lang="en-US" sz="1800" b="0" i="0" u="none" strike="noStrike">
                          <a:solidFill>
                            <a:srgbClr val="000000"/>
                          </a:solidFill>
                          <a:effectLst/>
                          <a:latin typeface="Calibri"/>
                        </a:rPr>
                        <a:t>Information</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a:solidFill>
                            <a:srgbClr val="000000"/>
                          </a:solidFill>
                          <a:effectLst/>
                          <a:latin typeface="Calibri"/>
                        </a:rPr>
                        <a:t>3</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a:solidFill>
                            <a:srgbClr val="000000"/>
                          </a:solidFill>
                          <a:effectLst/>
                          <a:latin typeface="Calibri"/>
                        </a:rPr>
                        <a:t>12</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dirty="0">
                          <a:solidFill>
                            <a:srgbClr val="000000"/>
                          </a:solidFill>
                          <a:effectLst/>
                          <a:latin typeface="Calibri"/>
                        </a:rPr>
                        <a:t>878</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a:solidFill>
                            <a:srgbClr val="000000"/>
                          </a:solidFill>
                          <a:effectLst/>
                          <a:latin typeface="Calibri"/>
                        </a:rPr>
                        <a:t>817</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853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Fisherman</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tcPr>
                </a:tc>
                <a:tc>
                  <a:txBody>
                    <a:bodyPr/>
                    <a:lstStyle/>
                    <a:p>
                      <a:pPr marL="0" algn="l" fontAlgn="b">
                        <a:spcBef>
                          <a:spcPts val="600"/>
                        </a:spcBef>
                        <a:spcAft>
                          <a:spcPts val="600"/>
                        </a:spcAft>
                      </a:pPr>
                      <a:r>
                        <a:rPr lang="en-US" sz="1800" b="0" i="0" u="none" strike="noStrike" dirty="0">
                          <a:solidFill>
                            <a:srgbClr val="000000"/>
                          </a:solidFill>
                          <a:effectLst/>
                          <a:latin typeface="Calibri"/>
                        </a:rPr>
                        <a:t>Restaurant</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15</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17</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39146</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15720</a:t>
                      </a:r>
                    </a:p>
                  </a:txBody>
                  <a:tcPr marT="12700" marB="0" anchor="b"/>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21336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a:t>
                      </a:r>
                      <a:r>
                        <a:rPr lang="en-US" sz="1800" b="0" i="0" u="none" strike="noStrike" dirty="0" err="1" smtClean="0">
                          <a:solidFill>
                            <a:srgbClr val="000000"/>
                          </a:solidFill>
                          <a:effectLst/>
                          <a:latin typeface="Calibri"/>
                        </a:rPr>
                        <a:t>Valleyforge</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tcPr>
                </a:tc>
                <a:tc>
                  <a:txBody>
                    <a:bodyPr/>
                    <a:lstStyle/>
                    <a:p>
                      <a:pPr marL="0" algn="l" fontAlgn="b">
                        <a:spcBef>
                          <a:spcPts val="600"/>
                        </a:spcBef>
                        <a:spcAft>
                          <a:spcPts val="600"/>
                        </a:spcAft>
                      </a:pPr>
                      <a:r>
                        <a:rPr lang="en-US" sz="1800" b="0" i="0" u="none" strike="noStrike" dirty="0">
                          <a:solidFill>
                            <a:srgbClr val="000000"/>
                          </a:solidFill>
                          <a:effectLst/>
                          <a:latin typeface="Calibri"/>
                        </a:rPr>
                        <a:t>Lodge</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4</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12</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5416</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4733</a:t>
                      </a:r>
                    </a:p>
                  </a:txBody>
                  <a:tcPr marT="12700" marB="0" anchor="b"/>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5046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a:t>
                      </a:r>
                      <a:r>
                        <a:rPr lang="en-US" sz="1800" b="0" i="0" u="none" strike="noStrike" dirty="0" err="1" smtClean="0">
                          <a:solidFill>
                            <a:srgbClr val="000000"/>
                          </a:solidFill>
                          <a:effectLst/>
                          <a:latin typeface="Calibri"/>
                        </a:rPr>
                        <a:t>UniMelb</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marL="0" algn="l" fontAlgn="b">
                        <a:spcBef>
                          <a:spcPts val="600"/>
                        </a:spcBef>
                        <a:spcAft>
                          <a:spcPts val="600"/>
                        </a:spcAft>
                      </a:pPr>
                      <a:r>
                        <a:rPr lang="en-US" sz="1800" b="0" i="0" u="none" strike="noStrike">
                          <a:solidFill>
                            <a:srgbClr val="000000"/>
                          </a:solidFill>
                          <a:effectLst/>
                          <a:latin typeface="Calibri"/>
                        </a:rPr>
                        <a:t>University</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a:solidFill>
                            <a:srgbClr val="000000"/>
                          </a:solidFill>
                          <a:effectLst/>
                          <a:latin typeface="Calibri"/>
                        </a:rPr>
                        <a:t>9</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a:solidFill>
                            <a:srgbClr val="000000"/>
                          </a:solidFill>
                          <a:effectLst/>
                          <a:latin typeface="Calibri"/>
                        </a:rPr>
                        <a:t>8</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dirty="0">
                          <a:solidFill>
                            <a:srgbClr val="000000"/>
                          </a:solidFill>
                          <a:effectLst/>
                          <a:latin typeface="Calibri"/>
                        </a:rPr>
                        <a:t>15142</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a:solidFill>
                            <a:srgbClr val="000000"/>
                          </a:solidFill>
                          <a:effectLst/>
                          <a:latin typeface="Calibri"/>
                        </a:rPr>
                        <a:t>12131</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13792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a:t>
                      </a:r>
                      <a:r>
                        <a:rPr lang="en-US" sz="1800" b="0" i="0" u="none" strike="noStrike" dirty="0" err="1" smtClean="0">
                          <a:solidFill>
                            <a:srgbClr val="000000"/>
                          </a:solidFill>
                          <a:effectLst/>
                          <a:latin typeface="Calibri"/>
                        </a:rPr>
                        <a:t>Konqueror</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marL="0" algn="l" fontAlgn="b">
                        <a:spcBef>
                          <a:spcPts val="600"/>
                        </a:spcBef>
                        <a:spcAft>
                          <a:spcPts val="600"/>
                        </a:spcAft>
                      </a:pPr>
                      <a:r>
                        <a:rPr lang="en-US" sz="1800" b="0" i="0" u="none" strike="noStrike">
                          <a:solidFill>
                            <a:srgbClr val="000000"/>
                          </a:solidFill>
                          <a:effectLst/>
                          <a:latin typeface="Calibri"/>
                        </a:rPr>
                        <a:t>Software</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a:solidFill>
                            <a:srgbClr val="000000"/>
                          </a:solidFill>
                          <a:effectLst/>
                          <a:latin typeface="Calibri"/>
                        </a:rPr>
                        <a:t>5</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a:solidFill>
                            <a:srgbClr val="000000"/>
                          </a:solidFill>
                          <a:effectLst/>
                          <a:latin typeface="Calibri"/>
                        </a:rPr>
                        <a:t>4</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a:solidFill>
                            <a:srgbClr val="000000"/>
                          </a:solidFill>
                          <a:effectLst/>
                          <a:latin typeface="Calibri"/>
                        </a:rPr>
                        <a:t>17586</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dirty="0">
                          <a:solidFill>
                            <a:srgbClr val="000000"/>
                          </a:solidFill>
                          <a:effectLst/>
                          <a:latin typeface="Calibri"/>
                        </a:rPr>
                        <a:t>15468</a:t>
                      </a:r>
                    </a:p>
                  </a:txBody>
                  <a:tcPr marT="12700" marB="0" anchor="b">
                    <a:lnT w="38100" cap="flat" cmpd="sng" algn="ctr">
                      <a:solidFill>
                        <a:scrgbClr r="0" g="0" b="0"/>
                      </a:solidFill>
                      <a:prstDash val="solid"/>
                      <a:round/>
                      <a:headEnd type="none" w="med" len="med"/>
                      <a:tailEnd type="none" w="med" len="med"/>
                    </a:lnT>
                  </a:tcPr>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16187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UBC</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tcPr>
                </a:tc>
                <a:tc>
                  <a:txBody>
                    <a:bodyPr/>
                    <a:lstStyle/>
                    <a:p>
                      <a:pPr marL="0" algn="l" fontAlgn="b">
                        <a:spcBef>
                          <a:spcPts val="600"/>
                        </a:spcBef>
                        <a:spcAft>
                          <a:spcPts val="600"/>
                        </a:spcAft>
                      </a:pPr>
                      <a:r>
                        <a:rPr lang="en-US" sz="1800" b="0" i="0" u="none" strike="noStrike">
                          <a:solidFill>
                            <a:srgbClr val="000000"/>
                          </a:solidFill>
                          <a:effectLst/>
                          <a:latin typeface="Calibri"/>
                        </a:rPr>
                        <a:t>Club</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7</a:t>
                      </a:r>
                    </a:p>
                  </a:txBody>
                  <a:tcPr marT="12700" marB="0" anchor="b"/>
                </a:tc>
                <a:tc>
                  <a:txBody>
                    <a:bodyPr/>
                    <a:lstStyle/>
                    <a:p>
                      <a:pPr marL="0" algn="r" fontAlgn="b">
                        <a:spcBef>
                          <a:spcPts val="600"/>
                        </a:spcBef>
                        <a:spcAft>
                          <a:spcPts val="600"/>
                        </a:spcAft>
                      </a:pPr>
                      <a:r>
                        <a:rPr lang="en-US" sz="1800" b="0" i="0" u="none" strike="noStrike" dirty="0">
                          <a:solidFill>
                            <a:srgbClr val="000000"/>
                          </a:solidFill>
                          <a:effectLst/>
                          <a:latin typeface="Calibri"/>
                        </a:rPr>
                        <a:t>7</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20610</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7834</a:t>
                      </a:r>
                    </a:p>
                  </a:txBody>
                  <a:tcPr marT="12700" marB="0" anchor="b"/>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12094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BMVBS</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tcPr>
                </a:tc>
                <a:tc>
                  <a:txBody>
                    <a:bodyPr/>
                    <a:lstStyle/>
                    <a:p>
                      <a:pPr marL="0" algn="l" fontAlgn="b">
                        <a:spcBef>
                          <a:spcPts val="600"/>
                        </a:spcBef>
                        <a:spcAft>
                          <a:spcPts val="600"/>
                        </a:spcAft>
                      </a:pPr>
                      <a:r>
                        <a:rPr lang="en-US" sz="1800" b="0" i="0" u="none" strike="noStrike">
                          <a:solidFill>
                            <a:srgbClr val="000000"/>
                          </a:solidFill>
                          <a:effectLst/>
                          <a:latin typeface="Calibri"/>
                        </a:rPr>
                        <a:t>Ministry</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5</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20</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19490</a:t>
                      </a:r>
                    </a:p>
                  </a:txBody>
                  <a:tcPr marT="12700" marB="0" anchor="b"/>
                </a:tc>
                <a:tc>
                  <a:txBody>
                    <a:bodyPr/>
                    <a:lstStyle/>
                    <a:p>
                      <a:pPr marL="0" algn="r" fontAlgn="b">
                        <a:spcBef>
                          <a:spcPts val="600"/>
                        </a:spcBef>
                        <a:spcAft>
                          <a:spcPts val="600"/>
                        </a:spcAft>
                      </a:pPr>
                      <a:r>
                        <a:rPr lang="en-US" sz="1800" b="0" i="0" u="none" strike="noStrike">
                          <a:solidFill>
                            <a:srgbClr val="000000"/>
                          </a:solidFill>
                          <a:effectLst/>
                          <a:latin typeface="Calibri"/>
                        </a:rPr>
                        <a:t>12544</a:t>
                      </a:r>
                    </a:p>
                  </a:txBody>
                  <a:tcPr marT="12700" marB="0" anchor="b"/>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15695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tcPr>
                </a:tc>
              </a:tr>
              <a:tr h="313866">
                <a:tc>
                  <a:txBody>
                    <a:bodyPr/>
                    <a:lstStyle/>
                    <a:p>
                      <a:pPr marL="0" algn="l" fontAlgn="b">
                        <a:spcBef>
                          <a:spcPts val="600"/>
                        </a:spcBef>
                        <a:spcAft>
                          <a:spcPts val="600"/>
                        </a:spcAft>
                      </a:pPr>
                      <a:r>
                        <a:rPr lang="en-US" sz="1800" b="0" i="0" u="none" strike="noStrike" dirty="0" smtClean="0">
                          <a:solidFill>
                            <a:srgbClr val="000000"/>
                          </a:solidFill>
                          <a:effectLst/>
                          <a:latin typeface="Calibri"/>
                        </a:rPr>
                        <a:t> </a:t>
                      </a:r>
                      <a:r>
                        <a:rPr lang="en-US" sz="1800" b="0" i="0" u="none" strike="noStrike" dirty="0" err="1" smtClean="0">
                          <a:solidFill>
                            <a:srgbClr val="000000"/>
                          </a:solidFill>
                          <a:effectLst/>
                          <a:latin typeface="Calibri"/>
                        </a:rPr>
                        <a:t>StarWars</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marL="0" algn="l" fontAlgn="b">
                        <a:spcBef>
                          <a:spcPts val="600"/>
                        </a:spcBef>
                        <a:spcAft>
                          <a:spcPts val="600"/>
                        </a:spcAft>
                      </a:pPr>
                      <a:r>
                        <a:rPr lang="en-US" sz="1800" b="0" i="0" u="none" strike="noStrike">
                          <a:solidFill>
                            <a:srgbClr val="000000"/>
                          </a:solidFill>
                          <a:effectLst/>
                          <a:latin typeface="Calibri"/>
                        </a:rPr>
                        <a:t>Movie</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a:solidFill>
                            <a:srgbClr val="000000"/>
                          </a:solidFill>
                          <a:effectLst/>
                          <a:latin typeface="Calibri"/>
                        </a:rPr>
                        <a:t>10</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a:solidFill>
                            <a:srgbClr val="000000"/>
                          </a:solidFill>
                          <a:effectLst/>
                          <a:latin typeface="Calibri"/>
                        </a:rPr>
                        <a:t>9</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a:solidFill>
                            <a:srgbClr val="000000"/>
                          </a:solidFill>
                          <a:effectLst/>
                          <a:latin typeface="Calibri"/>
                        </a:rPr>
                        <a:t>28452</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a:solidFill>
                            <a:srgbClr val="000000"/>
                          </a:solidFill>
                          <a:effectLst/>
                          <a:latin typeface="Calibri"/>
                        </a:rPr>
                        <a:t>19719</a:t>
                      </a:r>
                    </a:p>
                  </a:txBody>
                  <a:tcPr marT="12700" marB="0" anchor="b">
                    <a:lnB w="38100" cap="flat" cmpd="sng" algn="ctr">
                      <a:solidFill>
                        <a:scrgbClr r="0" g="0" b="0"/>
                      </a:solidFill>
                      <a:prstDash val="solid"/>
                      <a:round/>
                      <a:headEnd type="none" w="med" len="med"/>
                      <a:tailEnd type="none" w="med" len="med"/>
                    </a:lnB>
                  </a:tcPr>
                </a:tc>
                <a:tc>
                  <a:txBody>
                    <a:bodyPr/>
                    <a:lstStyle/>
                    <a:p>
                      <a:pPr marL="0" algn="r" fontAlgn="b">
                        <a:spcBef>
                          <a:spcPts val="600"/>
                        </a:spcBef>
                        <a:spcAft>
                          <a:spcPts val="600"/>
                        </a:spcAft>
                      </a:pPr>
                      <a:r>
                        <a:rPr lang="en-US" sz="1800" b="0" i="0" u="none" strike="noStrike" dirty="0" smtClean="0">
                          <a:solidFill>
                            <a:srgbClr val="000000"/>
                          </a:solidFill>
                          <a:effectLst/>
                          <a:latin typeface="Calibri"/>
                        </a:rPr>
                        <a:t>22626  </a:t>
                      </a:r>
                      <a:endParaRPr lang="en-US" sz="1800" b="0" i="0" u="none" strike="noStrike" dirty="0">
                        <a:solidFill>
                          <a:srgbClr val="000000"/>
                        </a:solidFill>
                        <a:effectLst/>
                        <a:latin typeface="Calibri"/>
                      </a:endParaRP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bl>
          </a:graphicData>
        </a:graphic>
      </p:graphicFrame>
      <p:sp>
        <p:nvSpPr>
          <p:cNvPr id="5" name="Rectangle 4"/>
          <p:cNvSpPr/>
          <p:nvPr/>
        </p:nvSpPr>
        <p:spPr>
          <a:xfrm>
            <a:off x="626526" y="1518000"/>
            <a:ext cx="2749077" cy="4995248"/>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369250" y="1514604"/>
            <a:ext cx="2187128" cy="4995248"/>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556377" y="1518000"/>
            <a:ext cx="2928051" cy="4995248"/>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556378" y="900547"/>
            <a:ext cx="2939595" cy="5678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800 - 140K elements</a:t>
            </a:r>
            <a:endParaRPr lang="en-US" sz="2400" dirty="0"/>
          </a:p>
        </p:txBody>
      </p:sp>
      <p:grpSp>
        <p:nvGrpSpPr>
          <p:cNvPr id="15" name="Group 14"/>
          <p:cNvGrpSpPr/>
          <p:nvPr/>
        </p:nvGrpSpPr>
        <p:grpSpPr>
          <a:xfrm>
            <a:off x="2055090" y="2124647"/>
            <a:ext cx="6429337" cy="1861281"/>
            <a:chOff x="2055090" y="2113102"/>
            <a:chExt cx="6429337" cy="1861281"/>
          </a:xfrm>
        </p:grpSpPr>
        <p:sp>
          <p:nvSpPr>
            <p:cNvPr id="3" name="Rectangle 2"/>
            <p:cNvSpPr/>
            <p:nvPr/>
          </p:nvSpPr>
          <p:spPr>
            <a:xfrm>
              <a:off x="2055090" y="2113102"/>
              <a:ext cx="6429337" cy="1861281"/>
            </a:xfrm>
            <a:prstGeom prst="rect">
              <a:avLst/>
            </a:prstGeom>
            <a:gradFill>
              <a:gsLst>
                <a:gs pos="0">
                  <a:schemeClr val="dk1">
                    <a:tint val="50000"/>
                    <a:satMod val="300000"/>
                    <a:alpha val="79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smtClean="0"/>
                <a:t>Prior Art (6)</a:t>
              </a:r>
              <a:endParaRPr lang="en-US" sz="3600" dirty="0"/>
            </a:p>
          </p:txBody>
        </p:sp>
        <p:sp>
          <p:nvSpPr>
            <p:cNvPr id="10" name="Right Brace 9"/>
            <p:cNvSpPr/>
            <p:nvPr/>
          </p:nvSpPr>
          <p:spPr>
            <a:xfrm>
              <a:off x="2055091" y="2113102"/>
              <a:ext cx="323274" cy="1861281"/>
            </a:xfrm>
            <a:prstGeom prst="rightBrace">
              <a:avLst>
                <a:gd name="adj1" fmla="val 51190"/>
                <a:gd name="adj2" fmla="val 50000"/>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2055089" y="3974383"/>
            <a:ext cx="6429339" cy="1280118"/>
            <a:chOff x="2055089" y="3974383"/>
            <a:chExt cx="6429339" cy="1280118"/>
          </a:xfrm>
        </p:grpSpPr>
        <p:sp>
          <p:nvSpPr>
            <p:cNvPr id="8" name="Rectangle 7"/>
            <p:cNvSpPr/>
            <p:nvPr/>
          </p:nvSpPr>
          <p:spPr>
            <a:xfrm>
              <a:off x="2055089" y="3974383"/>
              <a:ext cx="6429339" cy="1280117"/>
            </a:xfrm>
            <a:prstGeom prst="rect">
              <a:avLst/>
            </a:prstGeom>
            <a:gradFill>
              <a:gsLst>
                <a:gs pos="0">
                  <a:schemeClr val="dk1">
                    <a:tint val="50000"/>
                    <a:satMod val="300000"/>
                    <a:alpha val="79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smtClean="0"/>
                <a:t>Example and Survey (4)</a:t>
              </a:r>
              <a:endParaRPr lang="en-US" sz="3600" dirty="0"/>
            </a:p>
          </p:txBody>
        </p:sp>
        <p:sp>
          <p:nvSpPr>
            <p:cNvPr id="11" name="Right Brace 10"/>
            <p:cNvSpPr/>
            <p:nvPr/>
          </p:nvSpPr>
          <p:spPr>
            <a:xfrm>
              <a:off x="2055091" y="3974383"/>
              <a:ext cx="323274" cy="1280118"/>
            </a:xfrm>
            <a:prstGeom prst="rightBrace">
              <a:avLst>
                <a:gd name="adj1" fmla="val 51190"/>
                <a:gd name="adj2" fmla="val 50000"/>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2045854" y="5254500"/>
            <a:ext cx="6438575" cy="1255353"/>
            <a:chOff x="2045854" y="5254500"/>
            <a:chExt cx="6438575" cy="1255353"/>
          </a:xfrm>
        </p:grpSpPr>
        <p:sp>
          <p:nvSpPr>
            <p:cNvPr id="9" name="Rectangle 8"/>
            <p:cNvSpPr/>
            <p:nvPr/>
          </p:nvSpPr>
          <p:spPr>
            <a:xfrm>
              <a:off x="2055089" y="5254501"/>
              <a:ext cx="6429340" cy="1255352"/>
            </a:xfrm>
            <a:prstGeom prst="rect">
              <a:avLst/>
            </a:prstGeom>
            <a:gradFill>
              <a:gsLst>
                <a:gs pos="0">
                  <a:schemeClr val="dk1">
                    <a:tint val="50000"/>
                    <a:satMod val="300000"/>
                    <a:alpha val="79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smtClean="0"/>
                <a:t>Random (4)</a:t>
              </a:r>
              <a:endParaRPr lang="en-US" sz="3600" dirty="0"/>
            </a:p>
          </p:txBody>
        </p:sp>
        <p:sp>
          <p:nvSpPr>
            <p:cNvPr id="12" name="Right Brace 11"/>
            <p:cNvSpPr/>
            <p:nvPr/>
          </p:nvSpPr>
          <p:spPr>
            <a:xfrm>
              <a:off x="2045854" y="5254500"/>
              <a:ext cx="323274" cy="1255351"/>
            </a:xfrm>
            <a:prstGeom prst="rightBrace">
              <a:avLst>
                <a:gd name="adj1" fmla="val 51190"/>
                <a:gd name="adj2" fmla="val 50000"/>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4141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5450801"/>
              </p:ext>
            </p:extLst>
          </p:nvPr>
        </p:nvGraphicFramePr>
        <p:xfrm>
          <a:off x="640228" y="1107103"/>
          <a:ext cx="7714066" cy="5396116"/>
        </p:xfrm>
        <a:graphic>
          <a:graphicData uri="http://schemas.openxmlformats.org/drawingml/2006/table">
            <a:tbl>
              <a:tblPr firstRow="1" bandRow="1">
                <a:tableStyleId>{5C22544A-7EE6-4342-B048-85BDC9FD1C3A}</a:tableStyleId>
              </a:tblPr>
              <a:tblGrid>
                <a:gridCol w="1472590"/>
                <a:gridCol w="646546"/>
                <a:gridCol w="681181"/>
                <a:gridCol w="646546"/>
                <a:gridCol w="704273"/>
                <a:gridCol w="821447"/>
                <a:gridCol w="483030"/>
                <a:gridCol w="451691"/>
                <a:gridCol w="434645"/>
                <a:gridCol w="451691"/>
                <a:gridCol w="451690"/>
                <a:gridCol w="468736"/>
              </a:tblGrid>
              <a:tr h="311450">
                <a:tc rowSpan="3">
                  <a:txBody>
                    <a:bodyPr/>
                    <a:lstStyle/>
                    <a:p>
                      <a:pPr algn="ctr" fontAlgn="b"/>
                      <a:r>
                        <a:rPr lang="en-US" sz="2000" b="1" i="0" u="none" strike="noStrike" dirty="0">
                          <a:solidFill>
                            <a:srgbClr val="000000"/>
                          </a:solidFill>
                          <a:effectLst/>
                          <a:latin typeface="Calibri"/>
                        </a:rPr>
                        <a:t>NAME</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rowSpan="3">
                  <a:txBody>
                    <a:bodyPr/>
                    <a:lstStyle/>
                    <a:p>
                      <a:pPr algn="ctr" fontAlgn="b"/>
                      <a:r>
                        <a:rPr lang="en-US" sz="2000" b="1" i="0" u="none" strike="noStrike" dirty="0" smtClean="0">
                          <a:solidFill>
                            <a:srgbClr val="000000"/>
                          </a:solidFill>
                          <a:effectLst/>
                          <a:latin typeface="Calibri"/>
                        </a:rPr>
                        <a:t>XBI</a:t>
                      </a:r>
                      <a:endParaRPr lang="en-US" sz="2000" b="1"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rowSpan="2" gridSpan="2">
                  <a:txBody>
                    <a:bodyPr/>
                    <a:lstStyle/>
                    <a:p>
                      <a:pPr algn="ctr" fontAlgn="b"/>
                      <a:r>
                        <a:rPr lang="en-US" sz="2000" b="1" i="0" u="none" strike="noStrike" dirty="0" smtClean="0">
                          <a:solidFill>
                            <a:srgbClr val="000000"/>
                          </a:solidFill>
                          <a:effectLst/>
                          <a:latin typeface="Calibri"/>
                        </a:rPr>
                        <a:t>BEHAVIOR</a:t>
                      </a:r>
                      <a:endParaRPr lang="en-US" sz="2000" b="1"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rowSpan="2" hMerge="1">
                  <a:txBody>
                    <a:bodyPr/>
                    <a:lstStyle/>
                    <a:p>
                      <a:endParaRPr lang="en-US"/>
                    </a:p>
                  </a:txBody>
                  <a:tcPr/>
                </a:tc>
                <a:tc rowSpan="2" gridSpan="2">
                  <a:txBody>
                    <a:bodyPr/>
                    <a:lstStyle/>
                    <a:p>
                      <a:pPr algn="ctr" fontAlgn="b"/>
                      <a:r>
                        <a:rPr lang="en-US" sz="2000" b="1" i="0" u="none" strike="noStrike" dirty="0" smtClean="0">
                          <a:solidFill>
                            <a:srgbClr val="000000"/>
                          </a:solidFill>
                          <a:effectLst/>
                          <a:latin typeface="Calibri"/>
                        </a:rPr>
                        <a:t>STRUCTURE</a:t>
                      </a:r>
                      <a:endParaRPr lang="en-US" sz="2000" b="1"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rowSpan="2" hMerge="1">
                  <a:txBody>
                    <a:bodyPr/>
                    <a:lstStyle/>
                    <a:p>
                      <a:endParaRPr lang="en-US"/>
                    </a:p>
                  </a:txBody>
                  <a:tcPr/>
                </a:tc>
                <a:tc gridSpan="4">
                  <a:txBody>
                    <a:bodyPr/>
                    <a:lstStyle/>
                    <a:p>
                      <a:pPr algn="ctr" fontAlgn="b"/>
                      <a:r>
                        <a:rPr lang="en-US" sz="2000" b="1" i="0" u="none" strike="noStrike" dirty="0">
                          <a:solidFill>
                            <a:srgbClr val="000000"/>
                          </a:solidFill>
                          <a:effectLst/>
                          <a:latin typeface="Calibri"/>
                        </a:rPr>
                        <a:t>CONTENT</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algn="ctr" fontAlgn="b"/>
                      <a:r>
                        <a:rPr lang="en-US" sz="2000" b="1" i="0" u="none" strike="noStrike" dirty="0">
                          <a:solidFill>
                            <a:srgbClr val="000000"/>
                          </a:solidFill>
                          <a:effectLst/>
                          <a:latin typeface="Calibri"/>
                        </a:rPr>
                        <a:t>TOTAL</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rowSpan="2" hMerge="1">
                  <a:txBody>
                    <a:bodyPr/>
                    <a:lstStyle/>
                    <a:p>
                      <a:endParaRPr lang="en-US"/>
                    </a:p>
                  </a:txBody>
                  <a:tcPr/>
                </a:tc>
              </a:tr>
              <a:tr h="311450">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ctr" fontAlgn="b"/>
                      <a:r>
                        <a:rPr lang="en-US" sz="1800" b="1" i="0" u="none" strike="noStrike" dirty="0">
                          <a:solidFill>
                            <a:srgbClr val="000000"/>
                          </a:solidFill>
                          <a:effectLst/>
                          <a:latin typeface="Calibri"/>
                        </a:rPr>
                        <a:t>TEXT</a:t>
                      </a:r>
                    </a:p>
                  </a:txBody>
                  <a:tcPr marT="12700" marB="0" anchor="b">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algn="ctr" fontAlgn="b"/>
                      <a:r>
                        <a:rPr lang="en-US" sz="1800" b="1" i="0" u="none" strike="noStrike" dirty="0">
                          <a:solidFill>
                            <a:srgbClr val="000000"/>
                          </a:solidFill>
                          <a:effectLst/>
                          <a:latin typeface="Calibri"/>
                        </a:rPr>
                        <a:t>IMAGE</a:t>
                      </a:r>
                    </a:p>
                  </a:txBody>
                  <a:tcPr marT="12700" marB="0" anchor="b">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r h="230466">
                <a:tc vMerge="1">
                  <a:txBody>
                    <a:bodyPr/>
                    <a:lstStyle/>
                    <a:p>
                      <a:endParaRPr lang="en-US"/>
                    </a:p>
                  </a:txBody>
                  <a:tcPr/>
                </a:tc>
                <a:tc vMerge="1">
                  <a:txBody>
                    <a:bodyPr/>
                    <a:lstStyle/>
                    <a:p>
                      <a:endParaRPr lang="en-US"/>
                    </a:p>
                  </a:txBody>
                  <a:tcPr/>
                </a:tc>
                <a:tc>
                  <a:txBody>
                    <a:bodyPr/>
                    <a:lstStyle/>
                    <a:p>
                      <a:pPr algn="r" fontAlgn="b"/>
                      <a:r>
                        <a:rPr lang="en-US" sz="1800" b="1" i="0" u="none" strike="noStrike" dirty="0">
                          <a:solidFill>
                            <a:srgbClr val="000000"/>
                          </a:solidFill>
                          <a:effectLst/>
                          <a:latin typeface="Calibri"/>
                        </a:rPr>
                        <a:t>TP</a:t>
                      </a:r>
                    </a:p>
                  </a:txBody>
                  <a:tcPr marT="12700" marB="0" anchor="b">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a:txBody>
                    <a:bodyPr/>
                    <a:lstStyle/>
                    <a:p>
                      <a:pPr algn="r" fontAlgn="b"/>
                      <a:r>
                        <a:rPr lang="en-US" sz="1800" b="1" i="0" u="none" strike="noStrike" dirty="0">
                          <a:solidFill>
                            <a:srgbClr val="000000"/>
                          </a:solidFill>
                          <a:effectLst/>
                          <a:latin typeface="Calibri"/>
                        </a:rPr>
                        <a:t>FP</a:t>
                      </a:r>
                    </a:p>
                  </a:txBody>
                  <a:tcPr marT="12700" marB="0" anchor="b">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a:txBody>
                    <a:bodyPr/>
                    <a:lstStyle/>
                    <a:p>
                      <a:pPr algn="r" fontAlgn="b"/>
                      <a:r>
                        <a:rPr lang="en-US" sz="1800" b="1" i="0" u="none" strike="noStrike" dirty="0">
                          <a:solidFill>
                            <a:srgbClr val="000000"/>
                          </a:solidFill>
                          <a:effectLst/>
                          <a:latin typeface="Calibri"/>
                        </a:rPr>
                        <a:t>TP</a:t>
                      </a:r>
                    </a:p>
                  </a:txBody>
                  <a:tcPr marT="12700" marB="0" anchor="b">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a:txBody>
                    <a:bodyPr/>
                    <a:lstStyle/>
                    <a:p>
                      <a:pPr algn="r" fontAlgn="b"/>
                      <a:r>
                        <a:rPr lang="en-US" sz="1800" b="1" i="0" u="none" strike="noStrike" dirty="0">
                          <a:solidFill>
                            <a:srgbClr val="000000"/>
                          </a:solidFill>
                          <a:effectLst/>
                          <a:latin typeface="Calibri"/>
                        </a:rPr>
                        <a:t>FP</a:t>
                      </a:r>
                    </a:p>
                  </a:txBody>
                  <a:tcPr marT="12700" marB="0" anchor="b">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a:txBody>
                    <a:bodyPr/>
                    <a:lstStyle/>
                    <a:p>
                      <a:pPr algn="r" fontAlgn="b"/>
                      <a:r>
                        <a:rPr lang="en-US" sz="1800" b="1" i="0" u="none" strike="noStrike" dirty="0">
                          <a:solidFill>
                            <a:srgbClr val="000000"/>
                          </a:solidFill>
                          <a:effectLst/>
                          <a:latin typeface="Calibri"/>
                        </a:rPr>
                        <a:t>TP</a:t>
                      </a:r>
                    </a:p>
                  </a:txBody>
                  <a:tcPr marT="12700" marB="0" anchor="b">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a:txBody>
                    <a:bodyPr/>
                    <a:lstStyle/>
                    <a:p>
                      <a:pPr algn="r" fontAlgn="b"/>
                      <a:r>
                        <a:rPr lang="en-US" sz="1800" b="1" i="0" u="none" strike="noStrike" dirty="0">
                          <a:solidFill>
                            <a:srgbClr val="000000"/>
                          </a:solidFill>
                          <a:effectLst/>
                          <a:latin typeface="Calibri"/>
                        </a:rPr>
                        <a:t>FP</a:t>
                      </a: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a:txBody>
                    <a:bodyPr/>
                    <a:lstStyle/>
                    <a:p>
                      <a:pPr algn="r" fontAlgn="b"/>
                      <a:r>
                        <a:rPr lang="en-US" sz="1800" b="1" i="0" u="none" strike="noStrike" dirty="0">
                          <a:solidFill>
                            <a:srgbClr val="000000"/>
                          </a:solidFill>
                          <a:effectLst/>
                          <a:latin typeface="Calibri"/>
                        </a:rPr>
                        <a:t>TP</a:t>
                      </a: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a:txBody>
                    <a:bodyPr/>
                    <a:lstStyle/>
                    <a:p>
                      <a:pPr algn="r" fontAlgn="b"/>
                      <a:r>
                        <a:rPr lang="en-US" sz="1800" b="1" i="0" u="none" strike="noStrike" dirty="0">
                          <a:solidFill>
                            <a:srgbClr val="000000"/>
                          </a:solidFill>
                          <a:effectLst/>
                          <a:latin typeface="Calibri"/>
                        </a:rPr>
                        <a:t>FP</a:t>
                      </a:r>
                    </a:p>
                  </a:txBody>
                  <a:tcPr marT="12700" marB="0" anchor="b">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a:txBody>
                    <a:bodyPr/>
                    <a:lstStyle/>
                    <a:p>
                      <a:pPr algn="r" fontAlgn="b"/>
                      <a:r>
                        <a:rPr lang="en-US" sz="1800" b="1" i="0" u="none" strike="noStrike" dirty="0">
                          <a:solidFill>
                            <a:srgbClr val="000000"/>
                          </a:solidFill>
                          <a:effectLst/>
                          <a:latin typeface="Calibri"/>
                        </a:rPr>
                        <a:t>TP</a:t>
                      </a:r>
                    </a:p>
                  </a:txBody>
                  <a:tcPr marT="12700" marB="0" anchor="b">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a:txBody>
                    <a:bodyPr/>
                    <a:lstStyle/>
                    <a:p>
                      <a:pPr algn="r" fontAlgn="b"/>
                      <a:r>
                        <a:rPr lang="en-US" sz="1800" b="1" i="0" u="none" strike="noStrike" dirty="0">
                          <a:solidFill>
                            <a:srgbClr val="000000"/>
                          </a:solidFill>
                          <a:effectLst/>
                          <a:latin typeface="Calibri"/>
                        </a:rPr>
                        <a:t>FP</a:t>
                      </a:r>
                    </a:p>
                  </a:txBody>
                  <a:tcPr marT="12700" marB="0" anchor="b">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r>
              <a:tr h="281551">
                <a:tc>
                  <a:txBody>
                    <a:bodyPr/>
                    <a:lstStyle/>
                    <a:p>
                      <a:pPr algn="l" fontAlgn="b"/>
                      <a:r>
                        <a:rPr lang="en-US" sz="1800" b="0" i="0" u="none" strike="noStrike" dirty="0">
                          <a:solidFill>
                            <a:srgbClr val="000000"/>
                          </a:solidFill>
                          <a:effectLst/>
                          <a:latin typeface="Calibri"/>
                        </a:rPr>
                        <a:t>Organizer</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Calibri"/>
                        </a:rPr>
                        <a:t>10</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Calibri"/>
                        </a:rPr>
                        <a:t>1</a:t>
                      </a:r>
                    </a:p>
                  </a:txBody>
                  <a:tcPr marT="12700" marB="0" anchor="b">
                    <a:lnL w="381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9</a:t>
                      </a:r>
                    </a:p>
                  </a:txBody>
                  <a:tcPr marT="12700" marB="0" anchor="b">
                    <a:lnL w="381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10</a:t>
                      </a:r>
                    </a:p>
                  </a:txBody>
                  <a:tcPr marT="12700" marB="0" anchor="b">
                    <a:lnL w="381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4443">
                <a:tc>
                  <a:txBody>
                    <a:bodyPr/>
                    <a:lstStyle/>
                    <a:p>
                      <a:pPr algn="l" fontAlgn="b"/>
                      <a:r>
                        <a:rPr lang="en-US" sz="1800" b="0" i="0" u="none" strike="noStrike">
                          <a:solidFill>
                            <a:srgbClr val="000000"/>
                          </a:solidFill>
                          <a:effectLst/>
                          <a:latin typeface="Calibri"/>
                        </a:rPr>
                        <a:t>GrantaBooks</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27</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16</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11</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27</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r>
              <a:tr h="374443">
                <a:tc>
                  <a:txBody>
                    <a:bodyPr/>
                    <a:lstStyle/>
                    <a:p>
                      <a:pPr algn="l" fontAlgn="b"/>
                      <a:r>
                        <a:rPr lang="en-US" sz="1800" b="0" i="0" u="none" strike="noStrike">
                          <a:solidFill>
                            <a:srgbClr val="000000"/>
                          </a:solidFill>
                          <a:effectLst/>
                          <a:latin typeface="Calibri"/>
                        </a:rPr>
                        <a:t>DesignTrust</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7</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2</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5</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3</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7</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3</a:t>
                      </a:r>
                    </a:p>
                  </a:txBody>
                  <a:tcPr marT="12700" marB="0" anchor="b">
                    <a:lnR w="38100" cap="flat" cmpd="sng" algn="ctr">
                      <a:solidFill>
                        <a:scrgbClr r="0" g="0" b="0"/>
                      </a:solidFill>
                      <a:prstDash val="solid"/>
                      <a:round/>
                      <a:headEnd type="none" w="med" len="med"/>
                      <a:tailEnd type="none" w="med" len="med"/>
                    </a:lnR>
                  </a:tcPr>
                </a:tc>
              </a:tr>
              <a:tr h="281551">
                <a:tc>
                  <a:txBody>
                    <a:bodyPr/>
                    <a:lstStyle/>
                    <a:p>
                      <a:pPr algn="l" fontAlgn="b"/>
                      <a:r>
                        <a:rPr lang="en-US" sz="1800" b="0" i="0" u="none" strike="noStrike">
                          <a:solidFill>
                            <a:srgbClr val="000000"/>
                          </a:solidFill>
                          <a:effectLst/>
                          <a:latin typeface="Calibri"/>
                        </a:rPr>
                        <a:t>DivineLife</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11</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7</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3</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6</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1</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11</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6</a:t>
                      </a:r>
                    </a:p>
                  </a:txBody>
                  <a:tcPr marT="12700" marB="0" anchor="b">
                    <a:lnR w="38100" cap="flat" cmpd="sng" algn="ctr">
                      <a:solidFill>
                        <a:scrgbClr r="0" g="0" b="0"/>
                      </a:solidFill>
                      <a:prstDash val="solid"/>
                      <a:round/>
                      <a:headEnd type="none" w="med" len="med"/>
                      <a:tailEnd type="none" w="med" len="med"/>
                    </a:lnR>
                  </a:tcPr>
                </a:tc>
              </a:tr>
              <a:tr h="281551">
                <a:tc>
                  <a:txBody>
                    <a:bodyPr/>
                    <a:lstStyle/>
                    <a:p>
                      <a:pPr algn="l" fontAlgn="b"/>
                      <a:r>
                        <a:rPr lang="en-US" sz="1800" b="0" i="0" u="none" strike="noStrike">
                          <a:solidFill>
                            <a:srgbClr val="000000"/>
                          </a:solidFill>
                          <a:effectLst/>
                          <a:latin typeface="Calibri"/>
                        </a:rPr>
                        <a:t>SaiBaba</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5</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2</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2</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9</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4</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9</a:t>
                      </a:r>
                    </a:p>
                  </a:txBody>
                  <a:tcPr marT="12700" marB="0" anchor="b">
                    <a:lnR w="38100" cap="flat" cmpd="sng" algn="ctr">
                      <a:solidFill>
                        <a:scrgbClr r="0" g="0" b="0"/>
                      </a:solidFill>
                      <a:prstDash val="solid"/>
                      <a:round/>
                      <a:headEnd type="none" w="med" len="med"/>
                      <a:tailEnd type="none" w="med" len="med"/>
                    </a:lnR>
                  </a:tcPr>
                </a:tc>
              </a:tr>
              <a:tr h="281551">
                <a:tc>
                  <a:txBody>
                    <a:bodyPr/>
                    <a:lstStyle/>
                    <a:p>
                      <a:pPr algn="l" fontAlgn="b"/>
                      <a:r>
                        <a:rPr lang="en-US" sz="1800" b="0" i="0" u="none" strike="noStrike" dirty="0">
                          <a:solidFill>
                            <a:srgbClr val="000000"/>
                          </a:solidFill>
                          <a:effectLst/>
                          <a:latin typeface="Calibri"/>
                        </a:rPr>
                        <a:t>Breakaway</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13</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10</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2</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10</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2</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r h="281551">
                <a:tc>
                  <a:txBody>
                    <a:bodyPr/>
                    <a:lstStyle/>
                    <a:p>
                      <a:pPr algn="l" fontAlgn="b"/>
                      <a:r>
                        <a:rPr lang="en-US" sz="1800" b="0" i="0" u="none" strike="noStrike" dirty="0">
                          <a:solidFill>
                            <a:srgbClr val="000000"/>
                          </a:solidFill>
                          <a:effectLst/>
                          <a:latin typeface="Calibri"/>
                        </a:rPr>
                        <a:t>Conference</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Calibri"/>
                        </a:rPr>
                        <a:t>7</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2</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3</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Calibri"/>
                        </a:rPr>
                        <a:t>1</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1</a:t>
                      </a:r>
                    </a:p>
                  </a:txBody>
                  <a:tcPr marT="12700" marB="0" anchor="b">
                    <a:lnL w="127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7</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281551">
                <a:tc>
                  <a:txBody>
                    <a:bodyPr/>
                    <a:lstStyle/>
                    <a:p>
                      <a:pPr algn="l" fontAlgn="b"/>
                      <a:r>
                        <a:rPr lang="en-US" sz="1800" b="0" i="0" u="none" strike="noStrike" dirty="0">
                          <a:solidFill>
                            <a:srgbClr val="000000"/>
                          </a:solidFill>
                          <a:effectLst/>
                          <a:latin typeface="Calibri"/>
                        </a:rPr>
                        <a:t>Fisherman</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5</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1</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3</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1</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dirty="0">
                          <a:solidFill>
                            <a:srgbClr val="000000"/>
                          </a:solidFill>
                          <a:effectLst/>
                          <a:latin typeface="Calibri"/>
                        </a:rPr>
                        <a:t>1</a:t>
                      </a:r>
                    </a:p>
                  </a:txBody>
                  <a:tcPr marT="12700" marB="0" anchor="b">
                    <a:lnR w="127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1</a:t>
                      </a:r>
                    </a:p>
                  </a:txBody>
                  <a:tcPr marT="12700" marB="0" anchor="b">
                    <a:lnL w="127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5</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2</a:t>
                      </a:r>
                    </a:p>
                  </a:txBody>
                  <a:tcPr marT="12700" marB="0" anchor="b">
                    <a:lnR w="38100" cap="flat" cmpd="sng" algn="ctr">
                      <a:solidFill>
                        <a:scrgbClr r="0" g="0" b="0"/>
                      </a:solidFill>
                      <a:prstDash val="solid"/>
                      <a:round/>
                      <a:headEnd type="none" w="med" len="med"/>
                      <a:tailEnd type="none" w="med" len="med"/>
                    </a:lnR>
                  </a:tcPr>
                </a:tc>
              </a:tr>
              <a:tr h="281551">
                <a:tc>
                  <a:txBody>
                    <a:bodyPr/>
                    <a:lstStyle/>
                    <a:p>
                      <a:pPr algn="l" fontAlgn="b"/>
                      <a:r>
                        <a:rPr lang="en-US" sz="1800" b="0" i="0" u="none" strike="noStrike" dirty="0" err="1">
                          <a:solidFill>
                            <a:srgbClr val="000000"/>
                          </a:solidFill>
                          <a:effectLst/>
                          <a:latin typeface="Calibri"/>
                        </a:rPr>
                        <a:t>Valleyforge</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3</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2</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dirty="0">
                          <a:solidFill>
                            <a:srgbClr val="000000"/>
                          </a:solidFill>
                          <a:effectLst/>
                          <a:latin typeface="Calibri"/>
                        </a:rPr>
                        <a:t>2</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dirty="0">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1</a:t>
                      </a:r>
                    </a:p>
                  </a:txBody>
                  <a:tcPr marT="12700" marB="0" anchor="b">
                    <a:lnL w="12700" cap="flat" cmpd="sng" algn="ctr">
                      <a:solidFill>
                        <a:scrgbClr r="0" g="0" b="0"/>
                      </a:solidFill>
                      <a:prstDash val="solid"/>
                      <a:round/>
                      <a:headEnd type="none" w="med" len="med"/>
                      <a:tailEnd type="none" w="med" len="med"/>
                    </a:lnL>
                  </a:tcPr>
                </a:tc>
                <a:tc>
                  <a:txBody>
                    <a:bodyPr/>
                    <a:lstStyle/>
                    <a:p>
                      <a:pPr algn="r" fontAlgn="b"/>
                      <a:r>
                        <a:rPr lang="en-US" sz="18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3</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dirty="0">
                          <a:solidFill>
                            <a:srgbClr val="000000"/>
                          </a:solidFill>
                          <a:effectLst/>
                          <a:latin typeface="Calibri"/>
                        </a:rPr>
                        <a:t>2</a:t>
                      </a:r>
                    </a:p>
                  </a:txBody>
                  <a:tcPr marT="12700" marB="0" anchor="b">
                    <a:lnR w="38100" cap="flat" cmpd="sng" algn="ctr">
                      <a:solidFill>
                        <a:scrgbClr r="0" g="0" b="0"/>
                      </a:solidFill>
                      <a:prstDash val="solid"/>
                      <a:round/>
                      <a:headEnd type="none" w="med" len="med"/>
                      <a:tailEnd type="none" w="med" len="med"/>
                    </a:lnR>
                  </a:tcPr>
                </a:tc>
              </a:tr>
              <a:tr h="281551">
                <a:tc>
                  <a:txBody>
                    <a:bodyPr/>
                    <a:lstStyle/>
                    <a:p>
                      <a:pPr algn="l" fontAlgn="b"/>
                      <a:r>
                        <a:rPr lang="en-US" sz="1800" b="0" i="0" u="none" strike="noStrike" dirty="0" err="1">
                          <a:solidFill>
                            <a:srgbClr val="000000"/>
                          </a:solidFill>
                          <a:effectLst/>
                          <a:latin typeface="Calibri"/>
                        </a:rPr>
                        <a:t>UniMelb</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2</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2</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2</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r h="281551">
                <a:tc>
                  <a:txBody>
                    <a:bodyPr/>
                    <a:lstStyle/>
                    <a:p>
                      <a:pPr algn="l" fontAlgn="b"/>
                      <a:r>
                        <a:rPr lang="en-US" sz="1800" b="0" i="0" u="none" strike="noStrike">
                          <a:solidFill>
                            <a:srgbClr val="000000"/>
                          </a:solidFill>
                          <a:effectLst/>
                          <a:latin typeface="Calibri"/>
                        </a:rPr>
                        <a:t>Konqueror</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6</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800" b="0" i="0" u="none" strike="noStrike">
                          <a:solidFill>
                            <a:srgbClr val="000000"/>
                          </a:solidFill>
                          <a:effectLst/>
                          <a:latin typeface="Calibri"/>
                        </a:rPr>
                        <a:t>6</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281551">
                <a:tc>
                  <a:txBody>
                    <a:bodyPr/>
                    <a:lstStyle/>
                    <a:p>
                      <a:pPr algn="l" fontAlgn="b"/>
                      <a:r>
                        <a:rPr lang="en-US" sz="1800" b="0" i="0" u="none" strike="noStrike">
                          <a:solidFill>
                            <a:srgbClr val="000000"/>
                          </a:solidFill>
                          <a:effectLst/>
                          <a:latin typeface="Calibri"/>
                        </a:rPr>
                        <a:t>UBC</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r>
              <a:tr h="281551">
                <a:tc>
                  <a:txBody>
                    <a:bodyPr/>
                    <a:lstStyle/>
                    <a:p>
                      <a:pPr algn="l" fontAlgn="b"/>
                      <a:r>
                        <a:rPr lang="en-US" sz="1800" b="0" i="0" u="none" strike="noStrike">
                          <a:solidFill>
                            <a:srgbClr val="000000"/>
                          </a:solidFill>
                          <a:effectLst/>
                          <a:latin typeface="Calibri"/>
                        </a:rPr>
                        <a:t>BMVBS</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dirty="0">
                          <a:solidFill>
                            <a:srgbClr val="000000"/>
                          </a:solidFill>
                          <a:effectLst/>
                          <a:latin typeface="Calibri"/>
                        </a:rPr>
                        <a:t>1</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tcPr>
                </a:tc>
                <a:tc>
                  <a:txBody>
                    <a:bodyPr/>
                    <a:lstStyle/>
                    <a:p>
                      <a:pPr algn="r" fontAlgn="b"/>
                      <a:r>
                        <a:rPr lang="en-US" sz="18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r>
              <a:tr h="281551">
                <a:tc>
                  <a:txBody>
                    <a:bodyPr/>
                    <a:lstStyle/>
                    <a:p>
                      <a:pPr algn="l" fontAlgn="b"/>
                      <a:r>
                        <a:rPr lang="en-US" sz="1800" b="0" i="0" u="none" strike="noStrike" dirty="0" err="1">
                          <a:solidFill>
                            <a:srgbClr val="000000"/>
                          </a:solidFill>
                          <a:effectLst/>
                          <a:latin typeface="Calibri"/>
                        </a:rPr>
                        <a:t>StarWars</a:t>
                      </a:r>
                      <a:endParaRPr lang="en-US" sz="18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12</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12</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R w="127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L w="127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12</a:t>
                      </a:r>
                    </a:p>
                  </a:txBody>
                  <a:tcPr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r h="281551">
                <a:tc>
                  <a:txBody>
                    <a:bodyPr/>
                    <a:lstStyle/>
                    <a:p>
                      <a:pPr algn="l" fontAlgn="b"/>
                      <a:r>
                        <a:rPr lang="en-US" sz="1800" b="1" i="0" u="none" strike="noStrike" dirty="0">
                          <a:solidFill>
                            <a:srgbClr val="000000"/>
                          </a:solidFill>
                          <a:effectLst/>
                          <a:latin typeface="Calibri"/>
                        </a:rPr>
                        <a:t>TOTAL</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dirty="0">
                          <a:solidFill>
                            <a:srgbClr val="000000"/>
                          </a:solidFill>
                          <a:effectLst/>
                          <a:latin typeface="Calibri"/>
                        </a:rPr>
                        <a:t>103</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dirty="0">
                          <a:solidFill>
                            <a:srgbClr val="000000"/>
                          </a:solidFill>
                          <a:effectLst/>
                          <a:latin typeface="Calibri"/>
                        </a:rPr>
                        <a:t>33</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a:solidFill>
                            <a:srgbClr val="000000"/>
                          </a:solidFill>
                          <a:effectLst/>
                          <a:latin typeface="Calibri"/>
                        </a:rPr>
                        <a:t>60</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a:solidFill>
                            <a:srgbClr val="000000"/>
                          </a:solidFill>
                          <a:effectLst/>
                          <a:latin typeface="Calibri"/>
                        </a:rPr>
                        <a:t>23</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dirty="0">
                          <a:solidFill>
                            <a:srgbClr val="000000"/>
                          </a:solidFill>
                          <a:effectLst/>
                          <a:latin typeface="Calibri"/>
                        </a:rPr>
                        <a:t>2</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dirty="0">
                          <a:solidFill>
                            <a:srgbClr val="000000"/>
                          </a:solidFill>
                          <a:effectLst/>
                          <a:latin typeface="Calibri"/>
                        </a:rPr>
                        <a:t>1</a:t>
                      </a:r>
                    </a:p>
                  </a:txBody>
                  <a:tcPr marT="12700" marB="0" anchor="b">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dirty="0">
                          <a:solidFill>
                            <a:srgbClr val="000000"/>
                          </a:solidFill>
                          <a:effectLst/>
                          <a:latin typeface="Calibri"/>
                        </a:rPr>
                        <a:t>3</a:t>
                      </a:r>
                    </a:p>
                  </a:txBody>
                  <a:tcPr marT="12700" marB="0" anchor="b">
                    <a:lnL w="127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dirty="0">
                          <a:solidFill>
                            <a:srgbClr val="000000"/>
                          </a:solidFill>
                          <a:effectLst/>
                          <a:latin typeface="Calibri"/>
                        </a:rPr>
                        <a:t>7</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dirty="0">
                          <a:solidFill>
                            <a:srgbClr val="000000"/>
                          </a:solidFill>
                          <a:effectLst/>
                          <a:latin typeface="Calibri"/>
                        </a:rPr>
                        <a:t>98</a:t>
                      </a: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c>
                  <a:txBody>
                    <a:bodyPr/>
                    <a:lstStyle/>
                    <a:p>
                      <a:pPr algn="r" fontAlgn="b"/>
                      <a:r>
                        <a:rPr lang="en-US" sz="1800" b="1" i="0" u="none" strike="noStrike" dirty="0">
                          <a:solidFill>
                            <a:srgbClr val="000000"/>
                          </a:solidFill>
                          <a:effectLst/>
                          <a:latin typeface="Calibri"/>
                        </a:rPr>
                        <a:t>31</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D9D9D9"/>
                    </a:solidFill>
                  </a:tcPr>
                </a:tc>
              </a:tr>
            </a:tbl>
          </a:graphicData>
        </a:graphic>
      </p:graphicFrame>
      <p:sp>
        <p:nvSpPr>
          <p:cNvPr id="9" name="Rectangle 8"/>
          <p:cNvSpPr/>
          <p:nvPr/>
        </p:nvSpPr>
        <p:spPr>
          <a:xfrm>
            <a:off x="640228" y="1109028"/>
            <a:ext cx="1472590" cy="5149260"/>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112818" y="1107103"/>
            <a:ext cx="658091" cy="5396116"/>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770909" y="1107103"/>
            <a:ext cx="4664364" cy="5396116"/>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435272" y="1107103"/>
            <a:ext cx="919021" cy="5396116"/>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40228" y="3049046"/>
            <a:ext cx="7714066" cy="333771"/>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2944093" y="6119088"/>
            <a:ext cx="4151742" cy="531092"/>
            <a:chOff x="2944093" y="6119088"/>
            <a:chExt cx="4151742" cy="531092"/>
          </a:xfrm>
        </p:grpSpPr>
        <p:sp>
          <p:nvSpPr>
            <p:cNvPr id="15" name="Oval 14"/>
            <p:cNvSpPr/>
            <p:nvPr/>
          </p:nvSpPr>
          <p:spPr>
            <a:xfrm>
              <a:off x="2944093" y="6130635"/>
              <a:ext cx="577269" cy="51954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297220" y="6119090"/>
              <a:ext cx="577269" cy="51954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638802" y="6119090"/>
              <a:ext cx="577269" cy="51954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518566" y="6119088"/>
              <a:ext cx="577269" cy="51954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3090" y="-23090"/>
            <a:ext cx="9374909" cy="7135091"/>
            <a:chOff x="-23090" y="-23090"/>
            <a:chExt cx="9374909" cy="7135091"/>
          </a:xfrm>
        </p:grpSpPr>
        <p:sp>
          <p:nvSpPr>
            <p:cNvPr id="20" name="Rectangle 19"/>
            <p:cNvSpPr/>
            <p:nvPr/>
          </p:nvSpPr>
          <p:spPr>
            <a:xfrm>
              <a:off x="-23090" y="-23090"/>
              <a:ext cx="9374909" cy="7135091"/>
            </a:xfrm>
            <a:prstGeom prst="rect">
              <a:avLst/>
            </a:prstGeom>
            <a:solidFill>
              <a:schemeClr val="lt1">
                <a:alpha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512622" y="2516908"/>
              <a:ext cx="8081818" cy="219363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800" b="1" dirty="0"/>
                <a:t>RQ1: </a:t>
              </a:r>
              <a:endParaRPr lang="en-US" sz="2800" b="1" dirty="0" smtClean="0"/>
            </a:p>
            <a:p>
              <a:r>
                <a:rPr lang="en-US" sz="2800" dirty="0" smtClean="0"/>
                <a:t>Can </a:t>
              </a:r>
              <a:r>
                <a:rPr lang="en-US" sz="2800" dirty="0"/>
                <a:t>X-PERT find XBIs in real web applications</a:t>
              </a:r>
              <a:r>
                <a:rPr lang="en-US" sz="2800" dirty="0" smtClean="0"/>
                <a:t>?</a:t>
              </a:r>
            </a:p>
            <a:p>
              <a:endParaRPr lang="en-US" sz="2800" dirty="0"/>
            </a:p>
            <a:p>
              <a:r>
                <a:rPr lang="en-US" sz="2800" b="1" dirty="0" smtClean="0"/>
                <a:t>Answer: </a:t>
              </a:r>
              <a:r>
                <a:rPr lang="en-US" sz="2800" b="1" dirty="0" smtClean="0">
                  <a:solidFill>
                    <a:srgbClr val="008000"/>
                  </a:solidFill>
                </a:rPr>
                <a:t>Yes</a:t>
              </a:r>
            </a:p>
          </p:txBody>
        </p:sp>
      </p:grpSp>
    </p:spTree>
    <p:extLst>
      <p:ext uri="{BB962C8B-B14F-4D97-AF65-F5344CB8AC3E}">
        <p14:creationId xmlns:p14="http://schemas.microsoft.com/office/powerpoint/2010/main" val="915277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797172"/>
              </p:ext>
            </p:extLst>
          </p:nvPr>
        </p:nvGraphicFramePr>
        <p:xfrm>
          <a:off x="361276" y="1508284"/>
          <a:ext cx="6251092" cy="5022616"/>
        </p:xfrm>
        <a:graphic>
          <a:graphicData uri="http://schemas.openxmlformats.org/drawingml/2006/table">
            <a:tbl>
              <a:tblPr firstRow="1" bandRow="1">
                <a:tableStyleId>{5C22544A-7EE6-4342-B048-85BDC9FD1C3A}</a:tableStyleId>
              </a:tblPr>
              <a:tblGrid>
                <a:gridCol w="1248030"/>
                <a:gridCol w="514538"/>
                <a:gridCol w="687250"/>
                <a:gridCol w="385617"/>
                <a:gridCol w="634962"/>
                <a:gridCol w="459800"/>
                <a:gridCol w="678752"/>
                <a:gridCol w="547381"/>
                <a:gridCol w="667805"/>
                <a:gridCol w="426957"/>
              </a:tblGrid>
              <a:tr h="295448">
                <a:tc rowSpan="2">
                  <a:txBody>
                    <a:bodyPr/>
                    <a:lstStyle/>
                    <a:p>
                      <a:pPr algn="ctr" fontAlgn="b"/>
                      <a:r>
                        <a:rPr lang="en-US" sz="1600" b="1" i="0" u="none" strike="noStrike" dirty="0">
                          <a:solidFill>
                            <a:srgbClr val="000000"/>
                          </a:solidFill>
                          <a:effectLst/>
                          <a:latin typeface="Calibri"/>
                        </a:rPr>
                        <a:t>NAME</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rowSpan="2">
                  <a:txBody>
                    <a:bodyPr/>
                    <a:lstStyle/>
                    <a:p>
                      <a:pPr algn="ctr" fontAlgn="b"/>
                      <a:r>
                        <a:rPr lang="en-US" sz="1600" b="1" i="0" u="none" strike="noStrike" dirty="0">
                          <a:solidFill>
                            <a:srgbClr val="000000"/>
                          </a:solidFill>
                          <a:effectLst/>
                          <a:latin typeface="Calibri"/>
                        </a:rPr>
                        <a:t>XBI</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gridSpan="4">
                  <a:txBody>
                    <a:bodyPr/>
                    <a:lstStyle/>
                    <a:p>
                      <a:pPr algn="ctr" fontAlgn="b"/>
                      <a:r>
                        <a:rPr lang="en-US" sz="1600" b="1" i="0" u="none" strike="noStrike" dirty="0">
                          <a:solidFill>
                            <a:srgbClr val="000000"/>
                          </a:solidFill>
                          <a:effectLst/>
                          <a:latin typeface="Calibri"/>
                        </a:rPr>
                        <a:t>X-PERT</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1" i="0" u="none" strike="noStrike" dirty="0" smtClean="0">
                          <a:solidFill>
                            <a:srgbClr val="000000"/>
                          </a:solidFill>
                          <a:effectLst/>
                          <a:latin typeface="Calibri"/>
                        </a:rPr>
                        <a:t>CROSSCHECK</a:t>
                      </a:r>
                      <a:endParaRPr lang="en-US" sz="1600" b="1"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C8E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5448">
                <a:tc vMerge="1">
                  <a:txBody>
                    <a:bodyPr/>
                    <a:lstStyle/>
                    <a:p>
                      <a:endParaRPr lang="en-US"/>
                    </a:p>
                  </a:txBody>
                  <a:tcPr/>
                </a:tc>
                <a:tc vMerge="1">
                  <a:txBody>
                    <a:bodyPr/>
                    <a:lstStyle/>
                    <a:p>
                      <a:endParaRPr lang="en-US"/>
                    </a:p>
                  </a:txBody>
                  <a:tcPr/>
                </a:tc>
                <a:tc>
                  <a:txBody>
                    <a:bodyPr/>
                    <a:lstStyle/>
                    <a:p>
                      <a:pPr algn="l" fontAlgn="b"/>
                      <a:r>
                        <a:rPr lang="en-US" sz="1600" b="1" i="0" u="none" strike="noStrike" dirty="0" err="1" smtClean="0">
                          <a:solidFill>
                            <a:srgbClr val="000000"/>
                          </a:solidFill>
                          <a:effectLst/>
                          <a:latin typeface="Calibri"/>
                        </a:rPr>
                        <a:t>Prec</a:t>
                      </a:r>
                      <a:endParaRPr lang="en-US" sz="1600" b="1"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a:txBody>
                    <a:bodyPr/>
                    <a:lstStyle/>
                    <a:p>
                      <a:pPr algn="l" fontAlgn="b"/>
                      <a:r>
                        <a:rPr lang="en-US" sz="1600" b="1" i="0" u="none" strike="noStrike" dirty="0">
                          <a:solidFill>
                            <a:srgbClr val="000000"/>
                          </a:solidFill>
                          <a:effectLst/>
                          <a:latin typeface="Calibri"/>
                        </a:rPr>
                        <a:t>FP</a:t>
                      </a: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a:txBody>
                    <a:bodyPr/>
                    <a:lstStyle/>
                    <a:p>
                      <a:pPr algn="l" fontAlgn="b"/>
                      <a:r>
                        <a:rPr lang="en-US" sz="1600" b="1" i="0" u="none" strike="noStrike" dirty="0" err="1" smtClean="0">
                          <a:solidFill>
                            <a:srgbClr val="000000"/>
                          </a:solidFill>
                          <a:effectLst/>
                          <a:latin typeface="Calibri"/>
                        </a:rPr>
                        <a:t>Recl</a:t>
                      </a:r>
                      <a:endParaRPr lang="en-US" sz="1600" b="1" i="0" u="none" strike="noStrike" dirty="0">
                        <a:solidFill>
                          <a:srgbClr val="000000"/>
                        </a:solidFill>
                        <a:effectLst/>
                        <a:latin typeface="Calibri"/>
                      </a:endParaRP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a:txBody>
                    <a:bodyPr/>
                    <a:lstStyle/>
                    <a:p>
                      <a:pPr algn="l" fontAlgn="b"/>
                      <a:r>
                        <a:rPr lang="en-US" sz="1600" b="1" i="0" u="none" strike="noStrike" dirty="0" err="1">
                          <a:solidFill>
                            <a:srgbClr val="000000"/>
                          </a:solidFill>
                          <a:effectLst/>
                          <a:latin typeface="Calibri"/>
                        </a:rPr>
                        <a:t>Dp</a:t>
                      </a:r>
                      <a:endParaRPr lang="en-US" sz="1600" b="1" i="0" u="none" strike="noStrike" dirty="0">
                        <a:solidFill>
                          <a:srgbClr val="000000"/>
                        </a:solidFill>
                        <a:effectLst/>
                        <a:latin typeface="Calibri"/>
                      </a:endParaRPr>
                    </a:p>
                  </a:txBody>
                  <a:tcPr marT="12700" marB="0" anchor="b">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a:txBody>
                    <a:bodyPr/>
                    <a:lstStyle/>
                    <a:p>
                      <a:pPr algn="l" fontAlgn="b"/>
                      <a:r>
                        <a:rPr lang="en-US" sz="1600" b="1" i="0" u="none" strike="noStrike" dirty="0" err="1" smtClean="0">
                          <a:solidFill>
                            <a:srgbClr val="000000"/>
                          </a:solidFill>
                          <a:effectLst/>
                          <a:latin typeface="Calibri"/>
                        </a:rPr>
                        <a:t>Prec</a:t>
                      </a:r>
                      <a:endParaRPr lang="en-US" sz="1600" b="1"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a:txBody>
                    <a:bodyPr/>
                    <a:lstStyle/>
                    <a:p>
                      <a:pPr algn="l" fontAlgn="b"/>
                      <a:r>
                        <a:rPr lang="en-US" sz="1600" b="1" i="0" u="none" strike="noStrike" dirty="0">
                          <a:solidFill>
                            <a:srgbClr val="000000"/>
                          </a:solidFill>
                          <a:effectLst/>
                          <a:latin typeface="Calibri"/>
                        </a:rPr>
                        <a:t>FP</a:t>
                      </a: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a:txBody>
                    <a:bodyPr/>
                    <a:lstStyle/>
                    <a:p>
                      <a:pPr algn="l" fontAlgn="b"/>
                      <a:r>
                        <a:rPr lang="en-US" sz="1600" b="1" i="0" u="none" strike="noStrike" dirty="0" err="1" smtClean="0">
                          <a:solidFill>
                            <a:srgbClr val="000000"/>
                          </a:solidFill>
                          <a:effectLst/>
                          <a:latin typeface="Calibri"/>
                        </a:rPr>
                        <a:t>Recl</a:t>
                      </a:r>
                      <a:endParaRPr lang="en-US" sz="1600" b="1" i="0" u="none" strike="noStrike" dirty="0">
                        <a:solidFill>
                          <a:srgbClr val="000000"/>
                        </a:solidFill>
                        <a:effectLst/>
                        <a:latin typeface="Calibri"/>
                      </a:endParaRPr>
                    </a:p>
                  </a:txBody>
                  <a:tcPr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c>
                  <a:txBody>
                    <a:bodyPr/>
                    <a:lstStyle/>
                    <a:p>
                      <a:pPr algn="l" fontAlgn="b"/>
                      <a:r>
                        <a:rPr lang="en-US" sz="1600" b="1" i="0" u="none" strike="noStrike" dirty="0" err="1">
                          <a:solidFill>
                            <a:srgbClr val="000000"/>
                          </a:solidFill>
                          <a:effectLst/>
                          <a:latin typeface="Calibri"/>
                        </a:rPr>
                        <a:t>Dp</a:t>
                      </a:r>
                      <a:endParaRPr lang="en-US" sz="1600" b="1" i="0" u="none" strike="noStrike" dirty="0">
                        <a:solidFill>
                          <a:srgbClr val="000000"/>
                        </a:solidFill>
                        <a:effectLst/>
                        <a:latin typeface="Calibri"/>
                      </a:endParaRPr>
                    </a:p>
                  </a:txBody>
                  <a:tcPr marT="12700" marB="0" anchor="b">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BFC8E1"/>
                    </a:solidFill>
                  </a:tcPr>
                </a:tc>
              </a:tr>
              <a:tr h="295448">
                <a:tc>
                  <a:txBody>
                    <a:bodyPr/>
                    <a:lstStyle/>
                    <a:p>
                      <a:pPr algn="l" fontAlgn="b"/>
                      <a:r>
                        <a:rPr lang="en-US" sz="1600" b="0" i="0" u="none" strike="noStrike" dirty="0">
                          <a:solidFill>
                            <a:srgbClr val="000000"/>
                          </a:solidFill>
                          <a:effectLst/>
                          <a:latin typeface="Calibri"/>
                        </a:rPr>
                        <a:t>Organizer</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10</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100%</a:t>
                      </a:r>
                    </a:p>
                  </a:txBody>
                  <a:tcPr marL="12700" marR="12700"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0</a:t>
                      </a:r>
                    </a:p>
                  </a:txBody>
                  <a:tcPr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100%</a:t>
                      </a:r>
                    </a:p>
                  </a:txBody>
                  <a:tcPr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80%</a:t>
                      </a:r>
                    </a:p>
                  </a:txBody>
                  <a:tcPr marL="12700" marR="12700"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2</a:t>
                      </a:r>
                    </a:p>
                  </a:txBody>
                  <a:tcPr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80%</a:t>
                      </a:r>
                    </a:p>
                  </a:txBody>
                  <a:tcPr marL="12700" marR="12700"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13</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295448">
                <a:tc>
                  <a:txBody>
                    <a:bodyPr/>
                    <a:lstStyle/>
                    <a:p>
                      <a:pPr algn="l" fontAlgn="b"/>
                      <a:r>
                        <a:rPr lang="en-US" sz="1600" b="0" i="0" u="none" strike="noStrike" dirty="0" err="1">
                          <a:solidFill>
                            <a:srgbClr val="000000"/>
                          </a:solidFill>
                          <a:effectLst/>
                          <a:latin typeface="Calibri"/>
                        </a:rPr>
                        <a:t>GrantaBooks</a:t>
                      </a:r>
                      <a:endParaRPr lang="en-US" sz="16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27</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dirty="0">
                          <a:solidFill>
                            <a:srgbClr val="000000"/>
                          </a:solidFill>
                          <a:effectLst/>
                          <a:latin typeface="Calibri"/>
                        </a:rPr>
                        <a:t>100%</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a:rPr>
                        <a:t>0</a:t>
                      </a:r>
                    </a:p>
                  </a:txBody>
                  <a:tcPr marT="12700" marB="0" anchor="b"/>
                </a:tc>
                <a:tc>
                  <a:txBody>
                    <a:bodyPr/>
                    <a:lstStyle/>
                    <a:p>
                      <a:pPr algn="r" fontAlgn="b"/>
                      <a:r>
                        <a:rPr lang="en-US" sz="1600" b="0" i="0" u="none" strike="noStrike" dirty="0">
                          <a:solidFill>
                            <a:srgbClr val="000000"/>
                          </a:solidFill>
                          <a:effectLst/>
                          <a:latin typeface="Calibri"/>
                        </a:rPr>
                        <a:t>100%</a:t>
                      </a:r>
                    </a:p>
                  </a:txBody>
                  <a:tcPr marT="12700" marB="0" anchor="b"/>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96%</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a:rPr>
                        <a:t>1</a:t>
                      </a:r>
                    </a:p>
                  </a:txBody>
                  <a:tcPr marT="12700" marB="0" anchor="b"/>
                </a:tc>
                <a:tc>
                  <a:txBody>
                    <a:bodyPr/>
                    <a:lstStyle/>
                    <a:p>
                      <a:pPr algn="r" fontAlgn="b"/>
                      <a:r>
                        <a:rPr lang="en-US" sz="1600" b="0" i="0" u="none" strike="noStrike">
                          <a:solidFill>
                            <a:srgbClr val="000000"/>
                          </a:solidFill>
                          <a:effectLst/>
                          <a:latin typeface="Calibri"/>
                        </a:rPr>
                        <a:t>100%</a:t>
                      </a:r>
                    </a:p>
                  </a:txBody>
                  <a:tcPr marL="12700" marR="12700" marT="12700" marB="0" anchor="b"/>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r>
              <a:tr h="295448">
                <a:tc>
                  <a:txBody>
                    <a:bodyPr/>
                    <a:lstStyle/>
                    <a:p>
                      <a:pPr algn="l" fontAlgn="b"/>
                      <a:r>
                        <a:rPr lang="en-US" sz="1600" b="0" i="0" u="none" strike="noStrike" dirty="0" err="1">
                          <a:solidFill>
                            <a:srgbClr val="000000"/>
                          </a:solidFill>
                          <a:effectLst/>
                          <a:latin typeface="Calibri"/>
                        </a:rPr>
                        <a:t>DesignTrust</a:t>
                      </a:r>
                      <a:endParaRPr lang="en-US" sz="16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dirty="0">
                          <a:solidFill>
                            <a:srgbClr val="000000"/>
                          </a:solidFill>
                          <a:effectLst/>
                          <a:latin typeface="Calibri"/>
                        </a:rPr>
                        <a:t>7</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70%</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dirty="0">
                          <a:solidFill>
                            <a:srgbClr val="000000"/>
                          </a:solidFill>
                          <a:effectLst/>
                          <a:latin typeface="Calibri"/>
                        </a:rPr>
                        <a:t>3</a:t>
                      </a:r>
                    </a:p>
                  </a:txBody>
                  <a:tcPr marT="12700" marB="0" anchor="b"/>
                </a:tc>
                <a:tc>
                  <a:txBody>
                    <a:bodyPr/>
                    <a:lstStyle/>
                    <a:p>
                      <a:pPr algn="r" fontAlgn="b"/>
                      <a:r>
                        <a:rPr lang="en-US" sz="1600" b="0" i="0" u="none" strike="noStrike">
                          <a:solidFill>
                            <a:srgbClr val="000000"/>
                          </a:solidFill>
                          <a:effectLst/>
                          <a:latin typeface="Calibri"/>
                        </a:rPr>
                        <a:t>100%</a:t>
                      </a:r>
                    </a:p>
                  </a:txBody>
                  <a:tcPr marT="12700" marB="0" anchor="b"/>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5%</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a:rPr>
                        <a:t>122</a:t>
                      </a:r>
                    </a:p>
                  </a:txBody>
                  <a:tcPr marT="12700" marB="0" anchor="b"/>
                </a:tc>
                <a:tc>
                  <a:txBody>
                    <a:bodyPr/>
                    <a:lstStyle/>
                    <a:p>
                      <a:pPr algn="r" fontAlgn="b"/>
                      <a:r>
                        <a:rPr lang="en-US" sz="1600" b="0" i="0" u="none" strike="noStrike">
                          <a:solidFill>
                            <a:srgbClr val="000000"/>
                          </a:solidFill>
                          <a:effectLst/>
                          <a:latin typeface="Calibri"/>
                        </a:rPr>
                        <a:t>86%</a:t>
                      </a:r>
                    </a:p>
                  </a:txBody>
                  <a:tcPr marL="12700" marR="12700" marT="12700" marB="0" anchor="b"/>
                </a:tc>
                <a:tc>
                  <a:txBody>
                    <a:bodyPr/>
                    <a:lstStyle/>
                    <a:p>
                      <a:pPr algn="r" fontAlgn="b"/>
                      <a:r>
                        <a:rPr lang="en-US" sz="1600" b="0" i="0" u="none" strike="noStrike">
                          <a:solidFill>
                            <a:srgbClr val="000000"/>
                          </a:solidFill>
                          <a:effectLst/>
                          <a:latin typeface="Calibri"/>
                        </a:rPr>
                        <a:t>3</a:t>
                      </a:r>
                    </a:p>
                  </a:txBody>
                  <a:tcPr marT="12700" marB="0" anchor="b">
                    <a:lnR w="38100" cap="flat" cmpd="sng" algn="ctr">
                      <a:solidFill>
                        <a:scrgbClr r="0" g="0" b="0"/>
                      </a:solidFill>
                      <a:prstDash val="solid"/>
                      <a:round/>
                      <a:headEnd type="none" w="med" len="med"/>
                      <a:tailEnd type="none" w="med" len="med"/>
                    </a:lnR>
                  </a:tcPr>
                </a:tc>
              </a:tr>
              <a:tr h="295448">
                <a:tc>
                  <a:txBody>
                    <a:bodyPr/>
                    <a:lstStyle/>
                    <a:p>
                      <a:pPr algn="l" fontAlgn="b"/>
                      <a:r>
                        <a:rPr lang="en-US" sz="1600" b="0" i="0" u="none" strike="noStrike">
                          <a:solidFill>
                            <a:srgbClr val="000000"/>
                          </a:solidFill>
                          <a:effectLst/>
                          <a:latin typeface="Calibri"/>
                        </a:rPr>
                        <a:t>DivineLife</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11</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65%</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dirty="0">
                          <a:solidFill>
                            <a:srgbClr val="000000"/>
                          </a:solidFill>
                          <a:effectLst/>
                          <a:latin typeface="Calibri"/>
                        </a:rPr>
                        <a:t>6</a:t>
                      </a:r>
                    </a:p>
                  </a:txBody>
                  <a:tcPr marT="12700" marB="0" anchor="b"/>
                </a:tc>
                <a:tc>
                  <a:txBody>
                    <a:bodyPr/>
                    <a:lstStyle/>
                    <a:p>
                      <a:pPr algn="r" fontAlgn="b"/>
                      <a:r>
                        <a:rPr lang="en-US" sz="1600" b="0" i="0" u="none" strike="noStrike">
                          <a:solidFill>
                            <a:srgbClr val="000000"/>
                          </a:solidFill>
                          <a:effectLst/>
                          <a:latin typeface="Calibri"/>
                        </a:rPr>
                        <a:t>100%</a:t>
                      </a:r>
                    </a:p>
                  </a:txBody>
                  <a:tcPr marT="12700" marB="0" anchor="b"/>
                </a:tc>
                <a:tc>
                  <a:txBody>
                    <a:bodyPr/>
                    <a:lstStyle/>
                    <a:p>
                      <a:pPr algn="r" fontAlgn="b"/>
                      <a:r>
                        <a:rPr lang="en-US" sz="16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29%</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a:rPr>
                        <a:t>24</a:t>
                      </a:r>
                    </a:p>
                  </a:txBody>
                  <a:tcPr marT="12700" marB="0" anchor="b"/>
                </a:tc>
                <a:tc>
                  <a:txBody>
                    <a:bodyPr/>
                    <a:lstStyle/>
                    <a:p>
                      <a:pPr algn="r" fontAlgn="b"/>
                      <a:r>
                        <a:rPr lang="en-US" sz="1600" b="0" i="0" u="none" strike="noStrike">
                          <a:solidFill>
                            <a:srgbClr val="000000"/>
                          </a:solidFill>
                          <a:effectLst/>
                          <a:latin typeface="Calibri"/>
                        </a:rPr>
                        <a:t>91%</a:t>
                      </a:r>
                    </a:p>
                  </a:txBody>
                  <a:tcPr marL="12700" marR="12700" marT="12700" marB="0" anchor="b"/>
                </a:tc>
                <a:tc>
                  <a:txBody>
                    <a:bodyPr/>
                    <a:lstStyle/>
                    <a:p>
                      <a:pPr algn="r" fontAlgn="b"/>
                      <a:r>
                        <a:rPr lang="en-US" sz="1600" b="0" i="0" u="none" strike="noStrike">
                          <a:solidFill>
                            <a:srgbClr val="000000"/>
                          </a:solidFill>
                          <a:effectLst/>
                          <a:latin typeface="Calibri"/>
                        </a:rPr>
                        <a:t>3</a:t>
                      </a:r>
                    </a:p>
                  </a:txBody>
                  <a:tcPr marT="12700" marB="0" anchor="b">
                    <a:lnR w="38100" cap="flat" cmpd="sng" algn="ctr">
                      <a:solidFill>
                        <a:scrgbClr r="0" g="0" b="0"/>
                      </a:solidFill>
                      <a:prstDash val="solid"/>
                      <a:round/>
                      <a:headEnd type="none" w="med" len="med"/>
                      <a:tailEnd type="none" w="med" len="med"/>
                    </a:lnR>
                  </a:tcPr>
                </a:tc>
              </a:tr>
              <a:tr h="295448">
                <a:tc>
                  <a:txBody>
                    <a:bodyPr/>
                    <a:lstStyle/>
                    <a:p>
                      <a:pPr algn="l" fontAlgn="b"/>
                      <a:r>
                        <a:rPr lang="en-US" sz="1600" b="0" i="0" u="none" strike="noStrike">
                          <a:solidFill>
                            <a:srgbClr val="000000"/>
                          </a:solidFill>
                          <a:effectLst/>
                          <a:latin typeface="Calibri"/>
                        </a:rPr>
                        <a:t>SaiBaba</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dirty="0">
                          <a:solidFill>
                            <a:srgbClr val="000000"/>
                          </a:solidFill>
                          <a:effectLst/>
                          <a:latin typeface="Calibri"/>
                        </a:rPr>
                        <a:t>5</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31%</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dirty="0">
                          <a:solidFill>
                            <a:srgbClr val="000000"/>
                          </a:solidFill>
                          <a:effectLst/>
                          <a:latin typeface="Calibri"/>
                        </a:rPr>
                        <a:t>9</a:t>
                      </a:r>
                    </a:p>
                  </a:txBody>
                  <a:tcPr marT="12700" marB="0" anchor="b"/>
                </a:tc>
                <a:tc>
                  <a:txBody>
                    <a:bodyPr/>
                    <a:lstStyle/>
                    <a:p>
                      <a:pPr algn="r" fontAlgn="b"/>
                      <a:r>
                        <a:rPr lang="en-US" sz="1600" b="0" i="0" u="none" strike="noStrike">
                          <a:solidFill>
                            <a:srgbClr val="000000"/>
                          </a:solidFill>
                          <a:effectLst/>
                          <a:latin typeface="Calibri"/>
                        </a:rPr>
                        <a:t>80%</a:t>
                      </a:r>
                    </a:p>
                  </a:txBody>
                  <a:tcPr marT="12700" marB="0" anchor="b"/>
                </a:tc>
                <a:tc>
                  <a:txBody>
                    <a:bodyPr/>
                    <a:lstStyle/>
                    <a:p>
                      <a:pPr algn="r" fontAlgn="b"/>
                      <a:r>
                        <a:rPr lang="en-US" sz="16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7%</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dirty="0">
                          <a:solidFill>
                            <a:srgbClr val="000000"/>
                          </a:solidFill>
                          <a:effectLst/>
                          <a:latin typeface="Calibri"/>
                        </a:rPr>
                        <a:t>53</a:t>
                      </a:r>
                    </a:p>
                  </a:txBody>
                  <a:tcPr marT="12700" marB="0" anchor="b"/>
                </a:tc>
                <a:tc>
                  <a:txBody>
                    <a:bodyPr/>
                    <a:lstStyle/>
                    <a:p>
                      <a:pPr algn="r" fontAlgn="b"/>
                      <a:r>
                        <a:rPr lang="en-US" sz="1600" b="0" i="0" u="none" strike="noStrike">
                          <a:solidFill>
                            <a:srgbClr val="000000"/>
                          </a:solidFill>
                          <a:effectLst/>
                          <a:latin typeface="Calibri"/>
                        </a:rPr>
                        <a:t>80%</a:t>
                      </a:r>
                    </a:p>
                  </a:txBody>
                  <a:tcPr marL="12700" marR="12700" marT="12700" marB="0" anchor="b"/>
                </a:tc>
                <a:tc>
                  <a:txBody>
                    <a:bodyPr/>
                    <a:lstStyle/>
                    <a:p>
                      <a:pPr algn="r" fontAlgn="b"/>
                      <a:r>
                        <a:rPr lang="en-US" sz="1600" b="0" i="0" u="none" strike="noStrike" dirty="0">
                          <a:solidFill>
                            <a:srgbClr val="000000"/>
                          </a:solidFill>
                          <a:effectLst/>
                          <a:latin typeface="Calibri"/>
                        </a:rPr>
                        <a:t>10</a:t>
                      </a:r>
                    </a:p>
                  </a:txBody>
                  <a:tcPr marT="12700" marB="0" anchor="b">
                    <a:lnR w="38100" cap="flat" cmpd="sng" algn="ctr">
                      <a:solidFill>
                        <a:scrgbClr r="0" g="0" b="0"/>
                      </a:solidFill>
                      <a:prstDash val="solid"/>
                      <a:round/>
                      <a:headEnd type="none" w="med" len="med"/>
                      <a:tailEnd type="none" w="med" len="med"/>
                    </a:lnR>
                  </a:tcPr>
                </a:tc>
              </a:tr>
              <a:tr h="295448">
                <a:tc>
                  <a:txBody>
                    <a:bodyPr/>
                    <a:lstStyle/>
                    <a:p>
                      <a:pPr algn="l" fontAlgn="b"/>
                      <a:r>
                        <a:rPr lang="en-US" sz="1600" b="0" i="0" u="none" strike="noStrike" dirty="0">
                          <a:solidFill>
                            <a:srgbClr val="000000"/>
                          </a:solidFill>
                          <a:effectLst/>
                          <a:latin typeface="Calibri"/>
                        </a:rPr>
                        <a:t>Breakaway</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13</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83%</a:t>
                      </a:r>
                    </a:p>
                  </a:txBody>
                  <a:tcPr marL="12700" marR="12700"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a:t>
                      </a:r>
                    </a:p>
                  </a:txBody>
                  <a:tcPr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77%</a:t>
                      </a:r>
                    </a:p>
                  </a:txBody>
                  <a:tcPr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13%</a:t>
                      </a:r>
                    </a:p>
                  </a:txBody>
                  <a:tcPr marL="12700" marR="12700"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49</a:t>
                      </a:r>
                    </a:p>
                  </a:txBody>
                  <a:tcPr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54%</a:t>
                      </a:r>
                    </a:p>
                  </a:txBody>
                  <a:tcPr marL="12700" marR="12700"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12</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r h="295448">
                <a:tc>
                  <a:txBody>
                    <a:bodyPr/>
                    <a:lstStyle/>
                    <a:p>
                      <a:pPr algn="l" fontAlgn="b"/>
                      <a:r>
                        <a:rPr lang="en-US" sz="1600" b="0" i="0" u="none" strike="noStrike">
                          <a:solidFill>
                            <a:srgbClr val="000000"/>
                          </a:solidFill>
                          <a:effectLst/>
                          <a:latin typeface="Calibri"/>
                        </a:rPr>
                        <a:t>Conference</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7</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100%</a:t>
                      </a:r>
                    </a:p>
                  </a:txBody>
                  <a:tcPr marL="12700" marR="12700"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0</a:t>
                      </a:r>
                    </a:p>
                  </a:txBody>
                  <a:tcPr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100%</a:t>
                      </a:r>
                    </a:p>
                  </a:txBody>
                  <a:tcPr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100%</a:t>
                      </a:r>
                    </a:p>
                  </a:txBody>
                  <a:tcPr marL="12700" marR="12700"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0</a:t>
                      </a:r>
                    </a:p>
                  </a:txBody>
                  <a:tcPr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100%</a:t>
                      </a:r>
                    </a:p>
                  </a:txBody>
                  <a:tcPr marL="12700" marR="12700"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295448">
                <a:tc>
                  <a:txBody>
                    <a:bodyPr/>
                    <a:lstStyle/>
                    <a:p>
                      <a:pPr algn="l" fontAlgn="b"/>
                      <a:r>
                        <a:rPr lang="en-US" sz="1600" b="0" i="0" u="none" strike="noStrike">
                          <a:solidFill>
                            <a:srgbClr val="000000"/>
                          </a:solidFill>
                          <a:effectLst/>
                          <a:latin typeface="Calibri"/>
                        </a:rPr>
                        <a:t>Fisherman</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5</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71%</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a:rPr>
                        <a:t>2</a:t>
                      </a:r>
                    </a:p>
                  </a:txBody>
                  <a:tcPr marT="12700" marB="0" anchor="b"/>
                </a:tc>
                <a:tc>
                  <a:txBody>
                    <a:bodyPr/>
                    <a:lstStyle/>
                    <a:p>
                      <a:pPr algn="r" fontAlgn="b"/>
                      <a:r>
                        <a:rPr lang="en-US" sz="1600" b="0" i="0" u="none" strike="noStrike" dirty="0">
                          <a:solidFill>
                            <a:srgbClr val="000000"/>
                          </a:solidFill>
                          <a:effectLst/>
                          <a:latin typeface="Calibri"/>
                        </a:rPr>
                        <a:t>100%</a:t>
                      </a:r>
                    </a:p>
                  </a:txBody>
                  <a:tcPr marT="12700" marB="0" anchor="b"/>
                </a:tc>
                <a:tc>
                  <a:txBody>
                    <a:bodyPr/>
                    <a:lstStyle/>
                    <a:p>
                      <a:pPr algn="r" fontAlgn="b"/>
                      <a:r>
                        <a:rPr lang="en-US" sz="16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44%</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a:rPr>
                        <a:t>5</a:t>
                      </a:r>
                    </a:p>
                  </a:txBody>
                  <a:tcPr marT="12700" marB="0" anchor="b"/>
                </a:tc>
                <a:tc>
                  <a:txBody>
                    <a:bodyPr/>
                    <a:lstStyle/>
                    <a:p>
                      <a:pPr algn="r" fontAlgn="b"/>
                      <a:r>
                        <a:rPr lang="en-US" sz="1600" b="0" i="0" u="none" strike="noStrike">
                          <a:solidFill>
                            <a:srgbClr val="000000"/>
                          </a:solidFill>
                          <a:effectLst/>
                          <a:latin typeface="Calibri"/>
                        </a:rPr>
                        <a:t>80%</a:t>
                      </a:r>
                    </a:p>
                  </a:txBody>
                  <a:tcPr marL="12700" marR="12700" marT="12700" marB="0" anchor="b"/>
                </a:tc>
                <a:tc>
                  <a:txBody>
                    <a:bodyPr/>
                    <a:lstStyle/>
                    <a:p>
                      <a:pPr algn="r" fontAlgn="b"/>
                      <a:r>
                        <a:rPr lang="en-US" sz="1600" b="0" i="0" u="none" strike="noStrike">
                          <a:solidFill>
                            <a:srgbClr val="000000"/>
                          </a:solidFill>
                          <a:effectLst/>
                          <a:latin typeface="Calibri"/>
                        </a:rPr>
                        <a:t>8</a:t>
                      </a:r>
                    </a:p>
                  </a:txBody>
                  <a:tcPr marT="12700" marB="0" anchor="b">
                    <a:lnR w="38100" cap="flat" cmpd="sng" algn="ctr">
                      <a:solidFill>
                        <a:scrgbClr r="0" g="0" b="0"/>
                      </a:solidFill>
                      <a:prstDash val="solid"/>
                      <a:round/>
                      <a:headEnd type="none" w="med" len="med"/>
                      <a:tailEnd type="none" w="med" len="med"/>
                    </a:lnR>
                  </a:tcPr>
                </a:tc>
              </a:tr>
              <a:tr h="295448">
                <a:tc>
                  <a:txBody>
                    <a:bodyPr/>
                    <a:lstStyle/>
                    <a:p>
                      <a:pPr algn="l" fontAlgn="b"/>
                      <a:r>
                        <a:rPr lang="en-US" sz="1600" b="0" i="0" u="none" strike="noStrike">
                          <a:solidFill>
                            <a:srgbClr val="000000"/>
                          </a:solidFill>
                          <a:effectLst/>
                          <a:latin typeface="Calibri"/>
                        </a:rPr>
                        <a:t>Valleyforge</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3</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dirty="0">
                          <a:solidFill>
                            <a:srgbClr val="000000"/>
                          </a:solidFill>
                          <a:effectLst/>
                          <a:latin typeface="Calibri"/>
                        </a:rPr>
                        <a:t>60%</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dirty="0">
                          <a:solidFill>
                            <a:srgbClr val="000000"/>
                          </a:solidFill>
                          <a:effectLst/>
                          <a:latin typeface="Calibri"/>
                        </a:rPr>
                        <a:t>2</a:t>
                      </a:r>
                    </a:p>
                  </a:txBody>
                  <a:tcPr marT="12700" marB="0" anchor="b"/>
                </a:tc>
                <a:tc>
                  <a:txBody>
                    <a:bodyPr/>
                    <a:lstStyle/>
                    <a:p>
                      <a:pPr algn="r" fontAlgn="b"/>
                      <a:r>
                        <a:rPr lang="en-US" sz="1600" b="0" i="0" u="none" strike="noStrike">
                          <a:solidFill>
                            <a:srgbClr val="000000"/>
                          </a:solidFill>
                          <a:effectLst/>
                          <a:latin typeface="Calibri"/>
                        </a:rPr>
                        <a:t>100%</a:t>
                      </a:r>
                    </a:p>
                  </a:txBody>
                  <a:tcPr marT="12700" marB="0" anchor="b"/>
                </a:tc>
                <a:tc>
                  <a:txBody>
                    <a:bodyPr/>
                    <a:lstStyle/>
                    <a:p>
                      <a:pPr algn="r" fontAlgn="b"/>
                      <a:r>
                        <a:rPr lang="en-US" sz="16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50%</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a:rPr>
                        <a:t>1</a:t>
                      </a:r>
                    </a:p>
                  </a:txBody>
                  <a:tcPr marT="12700" marB="0" anchor="b"/>
                </a:tc>
                <a:tc>
                  <a:txBody>
                    <a:bodyPr/>
                    <a:lstStyle/>
                    <a:p>
                      <a:pPr algn="r" fontAlgn="b"/>
                      <a:r>
                        <a:rPr lang="en-US" sz="1600" b="0" i="0" u="none" strike="noStrike">
                          <a:solidFill>
                            <a:srgbClr val="000000"/>
                          </a:solidFill>
                          <a:effectLst/>
                          <a:latin typeface="Calibri"/>
                        </a:rPr>
                        <a:t>33%</a:t>
                      </a:r>
                    </a:p>
                  </a:txBody>
                  <a:tcPr marL="12700" marR="12700" marT="12700" marB="0" anchor="b"/>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r>
              <a:tr h="295448">
                <a:tc>
                  <a:txBody>
                    <a:bodyPr/>
                    <a:lstStyle/>
                    <a:p>
                      <a:pPr algn="l" fontAlgn="b"/>
                      <a:r>
                        <a:rPr lang="en-US" sz="1600" b="0" i="0" u="none" strike="noStrike" dirty="0" err="1">
                          <a:solidFill>
                            <a:srgbClr val="000000"/>
                          </a:solidFill>
                          <a:effectLst/>
                          <a:latin typeface="Calibri"/>
                        </a:rPr>
                        <a:t>UniMelb</a:t>
                      </a:r>
                      <a:endParaRPr lang="en-US" sz="1600" b="0"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67%</a:t>
                      </a:r>
                    </a:p>
                  </a:txBody>
                  <a:tcPr marL="12700" marR="12700"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a:t>
                      </a:r>
                    </a:p>
                  </a:txBody>
                  <a:tcPr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100%</a:t>
                      </a:r>
                    </a:p>
                  </a:txBody>
                  <a:tcPr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a:t>
                      </a:r>
                    </a:p>
                  </a:txBody>
                  <a:tcPr marL="12700" marR="12700"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27</a:t>
                      </a:r>
                    </a:p>
                  </a:txBody>
                  <a:tcPr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100%</a:t>
                      </a:r>
                    </a:p>
                  </a:txBody>
                  <a:tcPr marL="12700" marR="12700"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r h="295448">
                <a:tc>
                  <a:txBody>
                    <a:bodyPr/>
                    <a:lstStyle/>
                    <a:p>
                      <a:pPr algn="l" fontAlgn="b"/>
                      <a:r>
                        <a:rPr lang="en-US" sz="1600" b="0" i="0" u="none" strike="noStrike">
                          <a:solidFill>
                            <a:srgbClr val="000000"/>
                          </a:solidFill>
                          <a:effectLst/>
                          <a:latin typeface="Calibri"/>
                        </a:rPr>
                        <a:t>Konqueror</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NA</a:t>
                      </a:r>
                    </a:p>
                  </a:txBody>
                  <a:tcPr marL="12700" marR="12700"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6</a:t>
                      </a:r>
                    </a:p>
                  </a:txBody>
                  <a:tcPr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smtClean="0">
                          <a:solidFill>
                            <a:srgbClr val="000000"/>
                          </a:solidFill>
                          <a:effectLst/>
                          <a:latin typeface="Calibri"/>
                        </a:rPr>
                        <a:t>NA</a:t>
                      </a:r>
                      <a:endParaRPr lang="en-US" sz="1600" b="0" i="0" u="none" strike="noStrike" dirty="0">
                        <a:solidFill>
                          <a:srgbClr val="000000"/>
                        </a:solidFill>
                        <a:effectLst/>
                        <a:latin typeface="Calibri"/>
                      </a:endParaRPr>
                    </a:p>
                  </a:txBody>
                  <a:tcPr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0%</a:t>
                      </a:r>
                    </a:p>
                  </a:txBody>
                  <a:tcPr marL="12700" marR="12700"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Calibri"/>
                        </a:rPr>
                        <a:t>11</a:t>
                      </a:r>
                    </a:p>
                  </a:txBody>
                  <a:tcPr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NA</a:t>
                      </a:r>
                    </a:p>
                  </a:txBody>
                  <a:tcPr marL="12700" marR="12700" marT="12700" marB="0" anchor="b">
                    <a:lnT w="38100" cap="flat" cmpd="sng" algn="ctr">
                      <a:solidFill>
                        <a:scrgbClr r="0" g="0" b="0"/>
                      </a:solidFill>
                      <a:prstDash val="solid"/>
                      <a:round/>
                      <a:headEnd type="none" w="med" len="med"/>
                      <a:tailEnd type="none" w="med" len="med"/>
                    </a:lnT>
                  </a:tcPr>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295448">
                <a:tc>
                  <a:txBody>
                    <a:bodyPr/>
                    <a:lstStyle/>
                    <a:p>
                      <a:pPr algn="l" fontAlgn="b"/>
                      <a:r>
                        <a:rPr lang="en-US" sz="1600" b="0" i="0" u="none" strike="noStrike">
                          <a:solidFill>
                            <a:srgbClr val="000000"/>
                          </a:solidFill>
                          <a:effectLst/>
                          <a:latin typeface="Calibri"/>
                        </a:rPr>
                        <a:t>UBC</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0</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NA</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dirty="0">
                          <a:solidFill>
                            <a:srgbClr val="000000"/>
                          </a:solidFill>
                          <a:effectLst/>
                          <a:latin typeface="Calibri"/>
                        </a:rPr>
                        <a:t>0</a:t>
                      </a:r>
                    </a:p>
                  </a:txBody>
                  <a:tcPr marT="12700" marB="0" anchor="b"/>
                </a:tc>
                <a:tc>
                  <a:txBody>
                    <a:bodyPr/>
                    <a:lstStyle/>
                    <a:p>
                      <a:pPr algn="r" fontAlgn="b"/>
                      <a:r>
                        <a:rPr lang="en-US" sz="1600" b="0" i="0" u="none" strike="noStrike" dirty="0" smtClean="0">
                          <a:solidFill>
                            <a:srgbClr val="000000"/>
                          </a:solidFill>
                          <a:effectLst/>
                          <a:latin typeface="Calibri"/>
                        </a:rPr>
                        <a:t>NA</a:t>
                      </a:r>
                      <a:endParaRPr lang="en-US" sz="1600" b="0" i="0" u="none" strike="noStrike" dirty="0">
                        <a:solidFill>
                          <a:srgbClr val="000000"/>
                        </a:solidFill>
                        <a:effectLst/>
                        <a:latin typeface="Calibri"/>
                      </a:endParaRPr>
                    </a:p>
                  </a:txBody>
                  <a:tcPr marT="12700" marB="0" anchor="b"/>
                </a:tc>
                <a:tc>
                  <a:txBody>
                    <a:bodyPr/>
                    <a:lstStyle/>
                    <a:p>
                      <a:pPr algn="r" fontAlgn="b"/>
                      <a:r>
                        <a:rPr lang="en-US" sz="16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0%</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a:rPr>
                        <a:t>1</a:t>
                      </a:r>
                    </a:p>
                  </a:txBody>
                  <a:tcPr marT="12700" marB="0" anchor="b"/>
                </a:tc>
                <a:tc>
                  <a:txBody>
                    <a:bodyPr/>
                    <a:lstStyle/>
                    <a:p>
                      <a:pPr algn="r" fontAlgn="b"/>
                      <a:r>
                        <a:rPr lang="en-US" sz="1600" b="0" i="0" u="none" strike="noStrike">
                          <a:solidFill>
                            <a:srgbClr val="000000"/>
                          </a:solidFill>
                          <a:effectLst/>
                          <a:latin typeface="Calibri"/>
                        </a:rPr>
                        <a:t>NA</a:t>
                      </a:r>
                    </a:p>
                  </a:txBody>
                  <a:tcPr marL="12700" marR="12700" marT="12700" marB="0" anchor="b"/>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r>
              <a:tr h="295448">
                <a:tc>
                  <a:txBody>
                    <a:bodyPr/>
                    <a:lstStyle/>
                    <a:p>
                      <a:pPr algn="l" fontAlgn="b"/>
                      <a:r>
                        <a:rPr lang="en-US" sz="1600" b="0" i="0" u="none" strike="noStrike">
                          <a:solidFill>
                            <a:srgbClr val="000000"/>
                          </a:solidFill>
                          <a:effectLst/>
                          <a:latin typeface="Calibri"/>
                        </a:rPr>
                        <a:t>BMVBS</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dirty="0">
                          <a:solidFill>
                            <a:srgbClr val="000000"/>
                          </a:solidFill>
                          <a:effectLst/>
                          <a:latin typeface="Calibri"/>
                        </a:rPr>
                        <a:t>1</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dirty="0">
                          <a:solidFill>
                            <a:srgbClr val="000000"/>
                          </a:solidFill>
                          <a:effectLst/>
                          <a:latin typeface="Calibri"/>
                        </a:rPr>
                        <a:t>NA</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dirty="0">
                          <a:solidFill>
                            <a:srgbClr val="000000"/>
                          </a:solidFill>
                          <a:effectLst/>
                          <a:latin typeface="Calibri"/>
                        </a:rPr>
                        <a:t>0</a:t>
                      </a:r>
                    </a:p>
                  </a:txBody>
                  <a:tcPr marT="12700" marB="0" anchor="b"/>
                </a:tc>
                <a:tc>
                  <a:txBody>
                    <a:bodyPr/>
                    <a:lstStyle/>
                    <a:p>
                      <a:pPr algn="r" fontAlgn="b"/>
                      <a:r>
                        <a:rPr lang="en-US" sz="1600" b="0" i="0" u="none" strike="noStrike" dirty="0" smtClean="0">
                          <a:solidFill>
                            <a:srgbClr val="000000"/>
                          </a:solidFill>
                          <a:effectLst/>
                          <a:latin typeface="Calibri"/>
                        </a:rPr>
                        <a:t>NA</a:t>
                      </a:r>
                      <a:endParaRPr lang="en-US" sz="1600" b="0" i="0" u="none" strike="noStrike" dirty="0">
                        <a:solidFill>
                          <a:srgbClr val="000000"/>
                        </a:solidFill>
                        <a:effectLst/>
                        <a:latin typeface="Calibri"/>
                      </a:endParaRPr>
                    </a:p>
                  </a:txBody>
                  <a:tcPr marT="12700" marB="0" anchor="b"/>
                </a:tc>
                <a:tc>
                  <a:txBody>
                    <a:bodyPr/>
                    <a:lstStyle/>
                    <a:p>
                      <a:pPr algn="r" fontAlgn="b"/>
                      <a:r>
                        <a:rPr lang="en-US" sz="16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a:rPr>
                        <a:t>0%</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a:rPr>
                        <a:t>2</a:t>
                      </a:r>
                    </a:p>
                  </a:txBody>
                  <a:tcPr marT="12700" marB="0" anchor="b"/>
                </a:tc>
                <a:tc>
                  <a:txBody>
                    <a:bodyPr/>
                    <a:lstStyle/>
                    <a:p>
                      <a:pPr algn="r" fontAlgn="b"/>
                      <a:r>
                        <a:rPr lang="en-US" sz="1600" b="0" i="0" u="none" strike="noStrike">
                          <a:solidFill>
                            <a:srgbClr val="000000"/>
                          </a:solidFill>
                          <a:effectLst/>
                          <a:latin typeface="Calibri"/>
                        </a:rPr>
                        <a:t>0%</a:t>
                      </a:r>
                    </a:p>
                  </a:txBody>
                  <a:tcPr marL="12700" marR="12700" marT="12700" marB="0" anchor="b"/>
                </a:tc>
                <a:tc>
                  <a:txBody>
                    <a:bodyPr/>
                    <a:lstStyle/>
                    <a:p>
                      <a:pPr algn="r" fontAlgn="b"/>
                      <a:r>
                        <a:rPr lang="en-US" sz="1600" b="0" i="0" u="none" strike="noStrike">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tcPr>
                </a:tc>
              </a:tr>
              <a:tr h="295448">
                <a:tc>
                  <a:txBody>
                    <a:bodyPr/>
                    <a:lstStyle/>
                    <a:p>
                      <a:pPr algn="l" fontAlgn="b"/>
                      <a:r>
                        <a:rPr lang="en-US" sz="1600" b="0" i="0" u="none" strike="noStrike">
                          <a:solidFill>
                            <a:srgbClr val="000000"/>
                          </a:solidFill>
                          <a:effectLst/>
                          <a:latin typeface="Calibri"/>
                        </a:rPr>
                        <a:t>StarWars</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12</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100%</a:t>
                      </a:r>
                    </a:p>
                  </a:txBody>
                  <a:tcPr marL="12700" marR="12700"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100%</a:t>
                      </a:r>
                    </a:p>
                  </a:txBody>
                  <a:tcPr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10%</a:t>
                      </a:r>
                    </a:p>
                  </a:txBody>
                  <a:tcPr marL="12700" marR="12700" marT="12700" marB="0" anchor="b">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91</a:t>
                      </a:r>
                    </a:p>
                  </a:txBody>
                  <a:tcPr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83%</a:t>
                      </a:r>
                    </a:p>
                  </a:txBody>
                  <a:tcPr marL="12700" marR="12700" marT="12700" marB="0" anchor="b">
                    <a:lnB w="38100" cap="flat" cmpd="sng" algn="ctr">
                      <a:solidFill>
                        <a:scrgbClr r="0" g="0" b="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3</a:t>
                      </a:r>
                    </a:p>
                  </a:txBody>
                  <a:tcPr marT="12700" marB="0" anchor="b">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r h="295448">
                <a:tc>
                  <a:txBody>
                    <a:bodyPr/>
                    <a:lstStyle/>
                    <a:p>
                      <a:pPr algn="l" fontAlgn="b"/>
                      <a:r>
                        <a:rPr lang="en-US" sz="1600" b="1" i="0" u="none" strike="noStrike" dirty="0">
                          <a:solidFill>
                            <a:srgbClr val="000000"/>
                          </a:solidFill>
                          <a:effectLst/>
                          <a:latin typeface="Calibri"/>
                        </a:rPr>
                        <a:t>TOTAL</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lumMod val="85000"/>
                      </a:schemeClr>
                    </a:solidFill>
                  </a:tcPr>
                </a:tc>
                <a:tc>
                  <a:txBody>
                    <a:bodyPr/>
                    <a:lstStyle/>
                    <a:p>
                      <a:pPr algn="r" fontAlgn="b"/>
                      <a:r>
                        <a:rPr lang="en-US" sz="1600" b="1" i="0" u="none" strike="noStrike" dirty="0">
                          <a:solidFill>
                            <a:srgbClr val="000000"/>
                          </a:solidFill>
                          <a:effectLst/>
                          <a:latin typeface="Calibri"/>
                        </a:rPr>
                        <a:t>103</a:t>
                      </a:r>
                    </a:p>
                  </a:txBody>
                  <a:tcPr marT="12700" marB="0" anchor="b">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lumMod val="85000"/>
                      </a:schemeClr>
                    </a:solidFill>
                  </a:tcPr>
                </a:tc>
                <a:tc>
                  <a:txBody>
                    <a:bodyPr/>
                    <a:lstStyle/>
                    <a:p>
                      <a:pPr algn="r" fontAlgn="b"/>
                      <a:r>
                        <a:rPr lang="en-US" sz="1600" b="1" i="0" u="none" strike="noStrike" dirty="0" smtClean="0">
                          <a:solidFill>
                            <a:srgbClr val="000000"/>
                          </a:solidFill>
                          <a:effectLst/>
                          <a:latin typeface="Calibri"/>
                        </a:rPr>
                        <a:t>77%</a:t>
                      </a:r>
                      <a:endParaRPr lang="en-US" sz="1600" b="1"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lumMod val="85000"/>
                      </a:schemeClr>
                    </a:solidFill>
                  </a:tcPr>
                </a:tc>
                <a:tc>
                  <a:txBody>
                    <a:bodyPr/>
                    <a:lstStyle/>
                    <a:p>
                      <a:pPr algn="r" fontAlgn="b"/>
                      <a:r>
                        <a:rPr lang="en-US" sz="1600" b="1" i="0" u="none" strike="noStrike" dirty="0">
                          <a:solidFill>
                            <a:srgbClr val="000000"/>
                          </a:solidFill>
                          <a:effectLst/>
                          <a:latin typeface="Calibri"/>
                        </a:rPr>
                        <a:t>31</a:t>
                      </a:r>
                    </a:p>
                  </a:txBody>
                  <a:tcPr marT="12700" marB="0" anchor="b">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lumMod val="85000"/>
                      </a:schemeClr>
                    </a:solidFill>
                  </a:tcPr>
                </a:tc>
                <a:tc>
                  <a:txBody>
                    <a:bodyPr/>
                    <a:lstStyle/>
                    <a:p>
                      <a:pPr algn="r" fontAlgn="b"/>
                      <a:r>
                        <a:rPr lang="en-US" sz="1600" b="1" i="0" u="none" strike="noStrike">
                          <a:solidFill>
                            <a:srgbClr val="000000"/>
                          </a:solidFill>
                          <a:effectLst/>
                          <a:latin typeface="Calibri"/>
                        </a:rPr>
                        <a:t>95%</a:t>
                      </a:r>
                    </a:p>
                  </a:txBody>
                  <a:tcPr marT="12700" marB="0" anchor="b">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lumMod val="85000"/>
                      </a:schemeClr>
                    </a:solidFill>
                  </a:tcPr>
                </a:tc>
                <a:tc>
                  <a:txBody>
                    <a:bodyPr/>
                    <a:lstStyle/>
                    <a:p>
                      <a:pPr algn="r" fontAlgn="b"/>
                      <a:r>
                        <a:rPr lang="en-US" sz="1600" b="1" i="0" u="none" strike="noStrike" dirty="0">
                          <a:solidFill>
                            <a:srgbClr val="000000"/>
                          </a:solidFill>
                          <a:effectLst/>
                          <a:latin typeface="Calibri"/>
                        </a:rPr>
                        <a:t>1</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lumMod val="85000"/>
                      </a:schemeClr>
                    </a:solidFill>
                  </a:tcPr>
                </a:tc>
                <a:tc>
                  <a:txBody>
                    <a:bodyPr/>
                    <a:lstStyle/>
                    <a:p>
                      <a:pPr algn="r" fontAlgn="b"/>
                      <a:r>
                        <a:rPr lang="en-US" sz="1600" b="1" i="0" u="none" strike="noStrike" dirty="0" smtClean="0">
                          <a:solidFill>
                            <a:srgbClr val="000000"/>
                          </a:solidFill>
                          <a:effectLst/>
                          <a:latin typeface="Calibri"/>
                        </a:rPr>
                        <a:t>32%</a:t>
                      </a:r>
                      <a:endParaRPr lang="en-US" sz="1600" b="1" i="0" u="none" strike="noStrike" dirty="0">
                        <a:solidFill>
                          <a:srgbClr val="000000"/>
                        </a:solidFill>
                        <a:effectLst/>
                        <a:latin typeface="Calibri"/>
                      </a:endParaRPr>
                    </a:p>
                  </a:txBody>
                  <a:tcPr marT="12700" marB="0" anchor="b">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lumMod val="85000"/>
                      </a:schemeClr>
                    </a:solidFill>
                  </a:tcPr>
                </a:tc>
                <a:tc>
                  <a:txBody>
                    <a:bodyPr/>
                    <a:lstStyle/>
                    <a:p>
                      <a:pPr algn="r" fontAlgn="b"/>
                      <a:r>
                        <a:rPr lang="en-US" sz="1600" b="1" i="0" u="none" strike="noStrike" dirty="0">
                          <a:solidFill>
                            <a:srgbClr val="000000"/>
                          </a:solidFill>
                          <a:effectLst/>
                          <a:latin typeface="Calibri"/>
                        </a:rPr>
                        <a:t>389</a:t>
                      </a:r>
                    </a:p>
                  </a:txBody>
                  <a:tcPr marT="12700" marB="0" anchor="b">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lumMod val="85000"/>
                      </a:schemeClr>
                    </a:solidFill>
                  </a:tcPr>
                </a:tc>
                <a:tc>
                  <a:txBody>
                    <a:bodyPr/>
                    <a:lstStyle/>
                    <a:p>
                      <a:pPr algn="r" fontAlgn="b"/>
                      <a:r>
                        <a:rPr lang="en-US" sz="1600" b="1" i="0" u="none" strike="noStrike" dirty="0" smtClean="0">
                          <a:solidFill>
                            <a:srgbClr val="000000"/>
                          </a:solidFill>
                          <a:effectLst/>
                          <a:latin typeface="Calibri"/>
                        </a:rPr>
                        <a:t>74%</a:t>
                      </a:r>
                      <a:endParaRPr lang="en-US" sz="1600" b="1" i="0" u="none" strike="noStrike" dirty="0">
                        <a:solidFill>
                          <a:srgbClr val="000000"/>
                        </a:solidFill>
                        <a:effectLst/>
                        <a:latin typeface="Calibri"/>
                      </a:endParaRPr>
                    </a:p>
                  </a:txBody>
                  <a:tcPr marT="12700" marB="0" anchor="b">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lumMod val="85000"/>
                      </a:schemeClr>
                    </a:solidFill>
                  </a:tcPr>
                </a:tc>
                <a:tc>
                  <a:txBody>
                    <a:bodyPr/>
                    <a:lstStyle/>
                    <a:p>
                      <a:pPr algn="r" fontAlgn="b"/>
                      <a:r>
                        <a:rPr lang="en-US" sz="1600" b="1" i="0" u="none" strike="noStrike" dirty="0">
                          <a:solidFill>
                            <a:srgbClr val="000000"/>
                          </a:solidFill>
                          <a:effectLst/>
                          <a:latin typeface="Calibri"/>
                        </a:rPr>
                        <a:t>52</a:t>
                      </a:r>
                    </a:p>
                  </a:txBody>
                  <a:tcPr marT="12700" marB="0" anchor="b">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lumMod val="85000"/>
                      </a:schemeClr>
                    </a:solidFill>
                  </a:tcPr>
                </a:tc>
              </a:tr>
            </a:tbl>
          </a:graphicData>
        </a:graphic>
      </p:graphicFrame>
      <p:sp>
        <p:nvSpPr>
          <p:cNvPr id="8" name="Rectangle 7"/>
          <p:cNvSpPr/>
          <p:nvPr/>
        </p:nvSpPr>
        <p:spPr>
          <a:xfrm>
            <a:off x="372224" y="4137049"/>
            <a:ext cx="6240144" cy="35610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31329" y="1508284"/>
            <a:ext cx="501328" cy="5022616"/>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32657" y="1508284"/>
            <a:ext cx="2158815" cy="5022616"/>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302418" y="1508284"/>
            <a:ext cx="2309950" cy="5022616"/>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815671" y="1406506"/>
            <a:ext cx="2132991" cy="4893648"/>
          </a:xfrm>
          <a:prstGeom prst="rect">
            <a:avLst/>
          </a:prstGeom>
          <a:noFill/>
        </p:spPr>
        <p:txBody>
          <a:bodyPr wrap="none" rtlCol="0">
            <a:spAutoFit/>
          </a:bodyPr>
          <a:lstStyle/>
          <a:p>
            <a:r>
              <a:rPr lang="en-US" sz="4000" b="1" dirty="0" smtClean="0">
                <a:ln w="24500" cmpd="dbl">
                  <a:noFill/>
                  <a:prstDash val="solid"/>
                  <a:miter lim="800000"/>
                </a:ln>
                <a:solidFill>
                  <a:srgbClr val="CC0000"/>
                </a:solidFill>
                <a:effectLst>
                  <a:outerShdw blurRad="38100" dist="38100" dir="7020000" algn="tl">
                    <a:srgbClr val="000000">
                      <a:alpha val="35000"/>
                    </a:srgbClr>
                  </a:outerShdw>
                </a:effectLst>
              </a:rPr>
              <a:t>X-PERT</a:t>
            </a:r>
          </a:p>
          <a:p>
            <a:endParaRPr lang="en-US" sz="3200" dirty="0" smtClean="0"/>
          </a:p>
          <a:p>
            <a:r>
              <a:rPr lang="en-US" sz="3600" b="1" dirty="0" smtClean="0"/>
              <a:t>Precision </a:t>
            </a:r>
          </a:p>
          <a:p>
            <a:r>
              <a:rPr lang="en-US" sz="3600" b="1" dirty="0"/>
              <a:t> </a:t>
            </a:r>
            <a:r>
              <a:rPr lang="en-US" sz="3600" b="1" dirty="0" smtClean="0"/>
              <a:t> = 77%</a:t>
            </a:r>
            <a:r>
              <a:rPr lang="en-US" sz="3200" dirty="0" smtClean="0"/>
              <a:t> </a:t>
            </a:r>
            <a:br>
              <a:rPr lang="en-US" sz="3200" dirty="0" smtClean="0"/>
            </a:br>
            <a:r>
              <a:rPr lang="en-US" sz="3200" dirty="0" smtClean="0"/>
              <a:t>    (</a:t>
            </a:r>
            <a:r>
              <a:rPr lang="en-US" sz="3200" dirty="0">
                <a:solidFill>
                  <a:srgbClr val="008000"/>
                </a:solidFill>
              </a:rPr>
              <a:t>45%</a:t>
            </a:r>
            <a:r>
              <a:rPr lang="en-US" sz="3200" dirty="0">
                <a:solidFill>
                  <a:srgbClr val="008000"/>
                </a:solidFill>
                <a:latin typeface="Wingdings"/>
                <a:ea typeface="Wingdings"/>
                <a:cs typeface="Wingdings"/>
              </a:rPr>
              <a:t></a:t>
            </a:r>
            <a:r>
              <a:rPr lang="en-US" sz="3200" dirty="0" smtClean="0"/>
              <a:t>)</a:t>
            </a:r>
            <a:endParaRPr lang="en-US" sz="3200" dirty="0" smtClean="0">
              <a:solidFill>
                <a:srgbClr val="008000"/>
              </a:solidFill>
            </a:endParaRPr>
          </a:p>
          <a:p>
            <a:endParaRPr lang="en-US" sz="3200" dirty="0" smtClean="0"/>
          </a:p>
          <a:p>
            <a:r>
              <a:rPr lang="en-US" sz="3600" b="1" dirty="0" smtClean="0"/>
              <a:t>Recall </a:t>
            </a:r>
          </a:p>
          <a:p>
            <a:r>
              <a:rPr lang="en-US" sz="3600" b="1" dirty="0" smtClean="0"/>
              <a:t>  = 95%</a:t>
            </a:r>
            <a:r>
              <a:rPr lang="en-US" sz="3200" dirty="0"/>
              <a:t/>
            </a:r>
            <a:br>
              <a:rPr lang="en-US" sz="3200" dirty="0"/>
            </a:br>
            <a:r>
              <a:rPr lang="en-US" sz="3200" dirty="0" smtClean="0"/>
              <a:t>    (</a:t>
            </a:r>
            <a:r>
              <a:rPr lang="en-US" sz="3200" dirty="0" smtClean="0">
                <a:solidFill>
                  <a:srgbClr val="008000"/>
                </a:solidFill>
              </a:rPr>
              <a:t>14</a:t>
            </a:r>
            <a:r>
              <a:rPr lang="en-US" sz="3200" dirty="0">
                <a:solidFill>
                  <a:srgbClr val="008000"/>
                </a:solidFill>
              </a:rPr>
              <a:t>%</a:t>
            </a:r>
            <a:r>
              <a:rPr lang="en-US" sz="3200" dirty="0" smtClean="0">
                <a:solidFill>
                  <a:srgbClr val="008000"/>
                </a:solidFill>
                <a:latin typeface="Wingdings"/>
                <a:ea typeface="Wingdings"/>
                <a:cs typeface="Wingdings"/>
              </a:rPr>
              <a:t></a:t>
            </a:r>
            <a:r>
              <a:rPr lang="en-US" sz="3200" dirty="0" smtClean="0"/>
              <a:t>)</a:t>
            </a:r>
            <a:endParaRPr lang="en-US" sz="3200" dirty="0" smtClean="0">
              <a:solidFill>
                <a:srgbClr val="008000"/>
              </a:solidFill>
            </a:endParaRPr>
          </a:p>
        </p:txBody>
      </p:sp>
      <p:sp>
        <p:nvSpPr>
          <p:cNvPr id="12" name="Rectangle 11"/>
          <p:cNvSpPr/>
          <p:nvPr/>
        </p:nvSpPr>
        <p:spPr>
          <a:xfrm>
            <a:off x="361275" y="1508284"/>
            <a:ext cx="1270053" cy="4791870"/>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23090" y="-23090"/>
            <a:ext cx="9374909" cy="7135091"/>
            <a:chOff x="-23090" y="-23090"/>
            <a:chExt cx="9374909" cy="7135091"/>
          </a:xfrm>
        </p:grpSpPr>
        <p:sp>
          <p:nvSpPr>
            <p:cNvPr id="13" name="Rectangle 12"/>
            <p:cNvSpPr/>
            <p:nvPr/>
          </p:nvSpPr>
          <p:spPr>
            <a:xfrm>
              <a:off x="-23090" y="-23090"/>
              <a:ext cx="9374909" cy="7135091"/>
            </a:xfrm>
            <a:prstGeom prst="rect">
              <a:avLst/>
            </a:prstGeom>
            <a:solidFill>
              <a:schemeClr val="lt1">
                <a:alpha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503380" y="2897908"/>
              <a:ext cx="8081818" cy="219363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800" b="1" dirty="0" smtClean="0"/>
                <a:t>RQ2: </a:t>
              </a:r>
            </a:p>
            <a:p>
              <a:r>
                <a:rPr lang="en-US" sz="2800" dirty="0" smtClean="0"/>
                <a:t>How does X</a:t>
              </a:r>
              <a:r>
                <a:rPr lang="en-US" sz="2800" dirty="0"/>
                <a:t>-PERT </a:t>
              </a:r>
              <a:r>
                <a:rPr lang="en-US" sz="2800" dirty="0" smtClean="0"/>
                <a:t>compare to the state-of-art?</a:t>
              </a:r>
            </a:p>
            <a:p>
              <a:endParaRPr lang="en-US" sz="2800" dirty="0"/>
            </a:p>
            <a:p>
              <a:r>
                <a:rPr lang="en-US" sz="2800" b="1" dirty="0" smtClean="0"/>
                <a:t>Answer: </a:t>
              </a:r>
              <a:r>
                <a:rPr lang="en-US" sz="2800" b="1" dirty="0" smtClean="0">
                  <a:solidFill>
                    <a:srgbClr val="008000"/>
                  </a:solidFill>
                </a:rPr>
                <a:t>X-PERT has better precision and recall</a:t>
              </a:r>
            </a:p>
          </p:txBody>
        </p:sp>
      </p:grpSp>
    </p:spTree>
    <p:extLst>
      <p:ext uri="{BB962C8B-B14F-4D97-AF65-F5344CB8AC3E}">
        <p14:creationId xmlns:p14="http://schemas.microsoft.com/office/powerpoint/2010/main" val="2241708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P spid="9" grpId="0" animBg="1"/>
      <p:bldP spid="9" grpId="1" animBg="1"/>
      <p:bldP spid="10" grpId="0" animBg="1"/>
      <p:bldP spid="10" grpId="1" animBg="1"/>
      <p:bldP spid="5" grpId="0" build="p"/>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C:\Documents and Settings\shauvik\My Documents\Downloads\gtedu.png"/>
          <p:cNvPicPr>
            <a:picLocks noChangeAspect="1" noChangeArrowheads="1"/>
          </p:cNvPicPr>
          <p:nvPr/>
        </p:nvPicPr>
        <p:blipFill>
          <a:blip r:embed="rId3" cstate="print"/>
          <a:srcRect/>
          <a:stretch>
            <a:fillRect/>
          </a:stretch>
        </p:blipFill>
        <p:spPr bwMode="auto">
          <a:xfrm>
            <a:off x="533400" y="1183409"/>
            <a:ext cx="4762501" cy="4819650"/>
          </a:xfrm>
          <a:prstGeom prst="rect">
            <a:avLst/>
          </a:prstGeom>
          <a:noFill/>
        </p:spPr>
      </p:pic>
      <p:sp>
        <p:nvSpPr>
          <p:cNvPr id="11" name="Slide Number Placeholder 10"/>
          <p:cNvSpPr>
            <a:spLocks noGrp="1"/>
          </p:cNvSpPr>
          <p:nvPr>
            <p:ph type="sldNum" sz="quarter" idx="12"/>
          </p:nvPr>
        </p:nvSpPr>
        <p:spPr/>
        <p:txBody>
          <a:bodyPr/>
          <a:lstStyle/>
          <a:p>
            <a:fld id="{9C1F5A0A-F6FC-4FFD-9B49-0DA8697211D9}" type="slidenum">
              <a:rPr lang="en-US" smtClean="0"/>
              <a:t>5</a:t>
            </a:fld>
            <a:endParaRPr lang="en-US"/>
          </a:p>
        </p:txBody>
      </p:sp>
      <p:grpSp>
        <p:nvGrpSpPr>
          <p:cNvPr id="6" name="Group 5"/>
          <p:cNvGrpSpPr/>
          <p:nvPr/>
        </p:nvGrpSpPr>
        <p:grpSpPr>
          <a:xfrm>
            <a:off x="533400" y="2039182"/>
            <a:ext cx="4077332" cy="4184710"/>
            <a:chOff x="750973" y="2512290"/>
            <a:chExt cx="4077332" cy="4184710"/>
          </a:xfrm>
        </p:grpSpPr>
        <p:pic>
          <p:nvPicPr>
            <p:cNvPr id="7" name="Picture 3" descr="C:\Documents and Settings\shauvik\My Documents\Downloads\gt_ff.png"/>
            <p:cNvPicPr>
              <a:picLocks noChangeAspect="1" noChangeArrowheads="1"/>
            </p:cNvPicPr>
            <p:nvPr/>
          </p:nvPicPr>
          <p:blipFill>
            <a:blip r:embed="rId4" cstate="print"/>
            <a:srcRect/>
            <a:stretch>
              <a:fillRect/>
            </a:stretch>
          </p:blipFill>
          <p:spPr bwMode="auto">
            <a:xfrm>
              <a:off x="750973" y="2512290"/>
              <a:ext cx="4077332" cy="3784600"/>
            </a:xfrm>
            <a:prstGeom prst="rect">
              <a:avLst/>
            </a:prstGeom>
            <a:noFill/>
            <a:ln>
              <a:solidFill>
                <a:schemeClr val="tx1"/>
              </a:solidFill>
            </a:ln>
          </p:spPr>
        </p:pic>
        <p:sp>
          <p:nvSpPr>
            <p:cNvPr id="8" name="TextBox 7"/>
            <p:cNvSpPr txBox="1"/>
            <p:nvPr/>
          </p:nvSpPr>
          <p:spPr>
            <a:xfrm>
              <a:off x="1662544" y="6296890"/>
              <a:ext cx="203377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Mozilla Firefox</a:t>
              </a:r>
              <a:endParaRPr lang="en-US" sz="2000" b="1" dirty="0"/>
            </a:p>
          </p:txBody>
        </p:sp>
      </p:grpSp>
      <p:grpSp>
        <p:nvGrpSpPr>
          <p:cNvPr id="9" name="Group 8"/>
          <p:cNvGrpSpPr/>
          <p:nvPr/>
        </p:nvGrpSpPr>
        <p:grpSpPr>
          <a:xfrm>
            <a:off x="4683794" y="2019037"/>
            <a:ext cx="4088756" cy="4217672"/>
            <a:chOff x="4901367" y="2493183"/>
            <a:chExt cx="4088756" cy="4217672"/>
          </a:xfrm>
        </p:grpSpPr>
        <p:pic>
          <p:nvPicPr>
            <p:cNvPr id="10" name="Picture 4" descr="C:\Documents and Settings\shauvik\My Documents\Downloads\gt_ie.png"/>
            <p:cNvPicPr>
              <a:picLocks noChangeAspect="1" noChangeArrowheads="1"/>
            </p:cNvPicPr>
            <p:nvPr/>
          </p:nvPicPr>
          <p:blipFill>
            <a:blip r:embed="rId5" cstate="print"/>
            <a:srcRect/>
            <a:stretch>
              <a:fillRect/>
            </a:stretch>
          </p:blipFill>
          <p:spPr bwMode="auto">
            <a:xfrm>
              <a:off x="4901367" y="2493183"/>
              <a:ext cx="4088756" cy="3817562"/>
            </a:xfrm>
            <a:prstGeom prst="rect">
              <a:avLst/>
            </a:prstGeom>
            <a:noFill/>
            <a:ln>
              <a:solidFill>
                <a:schemeClr val="tx1"/>
              </a:solidFill>
            </a:ln>
          </p:spPr>
        </p:pic>
        <p:sp>
          <p:nvSpPr>
            <p:cNvPr id="12" name="TextBox 11"/>
            <p:cNvSpPr txBox="1"/>
            <p:nvPr/>
          </p:nvSpPr>
          <p:spPr>
            <a:xfrm>
              <a:off x="5964380" y="6310745"/>
              <a:ext cx="217165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Internet Explorer</a:t>
              </a:r>
              <a:endParaRPr lang="en-US" sz="2000" b="1" dirty="0"/>
            </a:p>
          </p:txBody>
        </p:sp>
      </p:grpSp>
      <p:grpSp>
        <p:nvGrpSpPr>
          <p:cNvPr id="13" name="Group 12"/>
          <p:cNvGrpSpPr/>
          <p:nvPr/>
        </p:nvGrpSpPr>
        <p:grpSpPr>
          <a:xfrm>
            <a:off x="645881" y="3042319"/>
            <a:ext cx="7979832" cy="2810992"/>
            <a:chOff x="850901" y="3354916"/>
            <a:chExt cx="7979832" cy="2810992"/>
          </a:xfrm>
        </p:grpSpPr>
        <p:sp>
          <p:nvSpPr>
            <p:cNvPr id="14" name="Rectangle 13"/>
            <p:cNvSpPr/>
            <p:nvPr/>
          </p:nvSpPr>
          <p:spPr>
            <a:xfrm>
              <a:off x="5725584" y="3354916"/>
              <a:ext cx="3048000" cy="846667"/>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50901" y="3575047"/>
              <a:ext cx="3890432" cy="846667"/>
            </a:xfrm>
            <a:prstGeom prst="rect">
              <a:avLst/>
            </a:prstGeom>
            <a:noFill/>
            <a:ln w="57150" cmpd="sng">
              <a:solidFill>
                <a:schemeClr val="accent5">
                  <a:lumMod val="75000"/>
                </a:schemeClr>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782733" y="5433484"/>
              <a:ext cx="3048000" cy="732424"/>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ight Arrow 16"/>
          <p:cNvSpPr/>
          <p:nvPr/>
        </p:nvSpPr>
        <p:spPr>
          <a:xfrm>
            <a:off x="4817832" y="3254094"/>
            <a:ext cx="645583" cy="4572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4874981" y="5332661"/>
            <a:ext cx="645583" cy="3955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99157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Data &amp; Tool</a:t>
            </a:r>
            <a:endParaRPr lang="en-US" dirty="0"/>
          </a:p>
        </p:txBody>
      </p:sp>
      <p:sp>
        <p:nvSpPr>
          <p:cNvPr id="3" name="Content Placeholder 2"/>
          <p:cNvSpPr>
            <a:spLocks noGrp="1"/>
          </p:cNvSpPr>
          <p:nvPr>
            <p:ph idx="1"/>
          </p:nvPr>
        </p:nvSpPr>
        <p:spPr/>
        <p:txBody>
          <a:bodyPr>
            <a:normAutofit/>
          </a:bodyPr>
          <a:lstStyle/>
          <a:p>
            <a:endParaRPr lang="en-US" sz="4000" dirty="0" smtClean="0"/>
          </a:p>
          <a:p>
            <a:r>
              <a:rPr lang="en-US" sz="4000" dirty="0" smtClean="0"/>
              <a:t>Release</a:t>
            </a:r>
          </a:p>
          <a:p>
            <a:pPr lvl="1"/>
            <a:r>
              <a:rPr lang="en-US" sz="2800" dirty="0" smtClean="0"/>
              <a:t>Experiments (Crawl Data + Reports)</a:t>
            </a:r>
          </a:p>
          <a:p>
            <a:pPr lvl="1"/>
            <a:r>
              <a:rPr lang="en-US" sz="2800" dirty="0" smtClean="0"/>
              <a:t>Layout testing algorithm implementation</a:t>
            </a:r>
            <a:endParaRPr lang="en-US" sz="4000" dirty="0" smtClean="0"/>
          </a:p>
          <a:p>
            <a:endParaRPr lang="en-US" sz="4000" dirty="0"/>
          </a:p>
          <a:p>
            <a:pPr marL="0" indent="0" algn="ctr">
              <a:buNone/>
            </a:pPr>
            <a:r>
              <a:rPr lang="en-US" sz="4000" dirty="0" smtClean="0">
                <a:hlinkClick r:id="rId2"/>
              </a:rPr>
              <a:t>http://gatech.github.io/xpert</a:t>
            </a:r>
            <a:endParaRPr lang="en-US" sz="4000" dirty="0"/>
          </a:p>
        </p:txBody>
      </p:sp>
    </p:spTree>
    <p:extLst>
      <p:ext uri="{BB962C8B-B14F-4D97-AF65-F5344CB8AC3E}">
        <p14:creationId xmlns:p14="http://schemas.microsoft.com/office/powerpoint/2010/main" val="319696306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317507" y="1600200"/>
            <a:ext cx="8497497" cy="4525963"/>
          </a:xfrm>
        </p:spPr>
        <p:txBody>
          <a:bodyPr>
            <a:normAutofit/>
          </a:bodyPr>
          <a:lstStyle/>
          <a:p>
            <a:pPr marL="342900" lvl="1" indent="-342900">
              <a:spcBef>
                <a:spcPts val="2000"/>
              </a:spcBef>
            </a:pPr>
            <a:r>
              <a:rPr lang="en-US" sz="2800" dirty="0"/>
              <a:t>Industrial tools</a:t>
            </a:r>
          </a:p>
          <a:p>
            <a:pPr marL="692150" lvl="2" indent="-342900">
              <a:spcBef>
                <a:spcPts val="2000"/>
              </a:spcBef>
            </a:pPr>
            <a:r>
              <a:rPr lang="en-US" sz="2600" dirty="0"/>
              <a:t>Test Suites for Web Browsers – Acid and </a:t>
            </a:r>
            <a:r>
              <a:rPr lang="en-US" sz="2600" dirty="0" smtClean="0"/>
              <a:t>test262</a:t>
            </a:r>
          </a:p>
          <a:p>
            <a:pPr marL="692150" lvl="2" indent="-342900">
              <a:spcBef>
                <a:spcPts val="2000"/>
              </a:spcBef>
            </a:pPr>
            <a:r>
              <a:rPr lang="en-US" sz="2600" dirty="0" smtClean="0"/>
              <a:t>MS </a:t>
            </a:r>
            <a:r>
              <a:rPr lang="en-US" sz="2600" dirty="0"/>
              <a:t>Expression </a:t>
            </a:r>
            <a:r>
              <a:rPr lang="en-US" sz="2600" dirty="0" smtClean="0"/>
              <a:t>Web</a:t>
            </a:r>
            <a:r>
              <a:rPr lang="en-US" sz="2600" dirty="0"/>
              <a:t>, </a:t>
            </a:r>
            <a:r>
              <a:rPr lang="en-US" sz="2600" dirty="0" err="1" smtClean="0"/>
              <a:t>BrowserShots</a:t>
            </a:r>
            <a:r>
              <a:rPr lang="en-US" sz="2600" dirty="0" smtClean="0"/>
              <a:t>, </a:t>
            </a:r>
            <a:r>
              <a:rPr lang="en-US" sz="2600" dirty="0" err="1" smtClean="0"/>
              <a:t>BrowserStack</a:t>
            </a:r>
            <a:endParaRPr lang="en-US" sz="2600" dirty="0" smtClean="0"/>
          </a:p>
          <a:p>
            <a:pPr marL="692150" lvl="2" indent="-342900">
              <a:spcBef>
                <a:spcPts val="2000"/>
              </a:spcBef>
            </a:pPr>
            <a:r>
              <a:rPr lang="en-US" sz="2600" dirty="0" err="1" smtClean="0"/>
              <a:t>Browsera</a:t>
            </a:r>
            <a:r>
              <a:rPr lang="en-US" sz="2600" dirty="0" smtClean="0"/>
              <a:t>, </a:t>
            </a:r>
            <a:r>
              <a:rPr lang="en-US" sz="2600" dirty="0" err="1" smtClean="0"/>
              <a:t>MogoTest</a:t>
            </a:r>
            <a:r>
              <a:rPr lang="en-US" sz="2600" dirty="0" smtClean="0"/>
              <a:t>, </a:t>
            </a:r>
            <a:r>
              <a:rPr lang="en-US" sz="2600" dirty="0" err="1" smtClean="0"/>
              <a:t>BrowserBite</a:t>
            </a:r>
            <a:endParaRPr lang="en-US" sz="2600" dirty="0"/>
          </a:p>
          <a:p>
            <a:pPr marL="342900" lvl="1" indent="-342900">
              <a:spcBef>
                <a:spcPts val="2000"/>
              </a:spcBef>
            </a:pPr>
            <a:r>
              <a:rPr lang="en-US" sz="2800" dirty="0" smtClean="0"/>
              <a:t>Research techniques</a:t>
            </a:r>
          </a:p>
          <a:p>
            <a:pPr marL="742950" lvl="2" indent="-342900">
              <a:spcBef>
                <a:spcPts val="2000"/>
              </a:spcBef>
            </a:pPr>
            <a:r>
              <a:rPr lang="en-US" sz="2800" dirty="0" smtClean="0"/>
              <a:t>Eaton </a:t>
            </a:r>
            <a:r>
              <a:rPr lang="en-US" sz="2800" dirty="0"/>
              <a:t>&amp; </a:t>
            </a:r>
            <a:r>
              <a:rPr lang="en-US" sz="2800" dirty="0" err="1"/>
              <a:t>Memon</a:t>
            </a:r>
            <a:r>
              <a:rPr lang="en-US" sz="2800" dirty="0"/>
              <a:t> [</a:t>
            </a:r>
            <a:r>
              <a:rPr lang="en-US" sz="2800" b="1" dirty="0"/>
              <a:t>IJWET’07</a:t>
            </a:r>
            <a:r>
              <a:rPr lang="en-US" sz="2800" dirty="0"/>
              <a:t>]</a:t>
            </a:r>
          </a:p>
          <a:p>
            <a:pPr marL="742950" lvl="2" indent="-342900">
              <a:spcBef>
                <a:spcPts val="2000"/>
              </a:spcBef>
            </a:pPr>
            <a:r>
              <a:rPr lang="en-US" sz="2600" dirty="0" err="1"/>
              <a:t>Dallmeier</a:t>
            </a:r>
            <a:r>
              <a:rPr lang="en-US" sz="2600" dirty="0"/>
              <a:t>, </a:t>
            </a:r>
            <a:r>
              <a:rPr lang="en-US" sz="2600" dirty="0" smtClean="0"/>
              <a:t>Burger, </a:t>
            </a:r>
            <a:r>
              <a:rPr lang="en-US" sz="2600" dirty="0" err="1" smtClean="0"/>
              <a:t>Orth</a:t>
            </a:r>
            <a:r>
              <a:rPr lang="en-US" sz="2600" dirty="0" smtClean="0"/>
              <a:t> &amp; Zeller </a:t>
            </a:r>
            <a:r>
              <a:rPr lang="en-US" sz="2600" dirty="0"/>
              <a:t>[</a:t>
            </a:r>
            <a:r>
              <a:rPr lang="en-US" sz="2600" b="1" dirty="0" smtClean="0"/>
              <a:t>JSTools’12</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51</a:t>
            </a:fld>
            <a:endParaRPr lang="en-US"/>
          </a:p>
        </p:txBody>
      </p:sp>
    </p:spTree>
    <p:extLst>
      <p:ext uri="{BB962C8B-B14F-4D97-AF65-F5344CB8AC3E}">
        <p14:creationId xmlns:p14="http://schemas.microsoft.com/office/powerpoint/2010/main" val="1008406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br>
              <a:rPr lang="en-US" dirty="0" smtClean="0"/>
            </a:br>
            <a:endParaRPr lang="en-US" dirty="0"/>
          </a:p>
        </p:txBody>
      </p:sp>
      <p:grpSp>
        <p:nvGrpSpPr>
          <p:cNvPr id="4" name="Group 3"/>
          <p:cNvGrpSpPr/>
          <p:nvPr/>
        </p:nvGrpSpPr>
        <p:grpSpPr>
          <a:xfrm>
            <a:off x="5102673" y="3965822"/>
            <a:ext cx="2898149" cy="2396117"/>
            <a:chOff x="5276666" y="4692650"/>
            <a:chExt cx="2898149" cy="2396117"/>
          </a:xfrm>
        </p:grpSpPr>
        <p:grpSp>
          <p:nvGrpSpPr>
            <p:cNvPr id="5" name="Group 4"/>
            <p:cNvGrpSpPr/>
            <p:nvPr/>
          </p:nvGrpSpPr>
          <p:grpSpPr>
            <a:xfrm>
              <a:off x="5712174" y="4692650"/>
              <a:ext cx="1836058" cy="1625600"/>
              <a:chOff x="6413645" y="217223"/>
              <a:chExt cx="1836058" cy="1625600"/>
            </a:xfrm>
          </p:grpSpPr>
          <p:pic>
            <p:nvPicPr>
              <p:cNvPr id="7" name="Picture 6"/>
              <p:cNvPicPr>
                <a:picLocks noChangeAspect="1"/>
              </p:cNvPicPr>
              <p:nvPr/>
            </p:nvPicPr>
            <p:blipFill>
              <a:blip r:embed="rId2"/>
              <a:stretch>
                <a:fillRect/>
              </a:stretch>
            </p:blipFill>
            <p:spPr>
              <a:xfrm>
                <a:off x="6624103" y="217223"/>
                <a:ext cx="1625600" cy="1625600"/>
              </a:xfrm>
              <a:prstGeom prst="rect">
                <a:avLst/>
              </a:prstGeom>
            </p:spPr>
          </p:pic>
          <p:pic>
            <p:nvPicPr>
              <p:cNvPr id="8" name="Picture 7"/>
              <p:cNvPicPr>
                <a:picLocks noChangeAspect="1"/>
              </p:cNvPicPr>
              <p:nvPr/>
            </p:nvPicPr>
            <p:blipFill>
              <a:blip r:embed="rId3"/>
              <a:stretch>
                <a:fillRect/>
              </a:stretch>
            </p:blipFill>
            <p:spPr>
              <a:xfrm>
                <a:off x="6413645" y="641421"/>
                <a:ext cx="1116166" cy="1116166"/>
              </a:xfrm>
              <a:prstGeom prst="rect">
                <a:avLst/>
              </a:prstGeom>
            </p:spPr>
          </p:pic>
        </p:grpSp>
        <p:sp>
          <p:nvSpPr>
            <p:cNvPr id="6" name="TextBox 5"/>
            <p:cNvSpPr txBox="1"/>
            <p:nvPr/>
          </p:nvSpPr>
          <p:spPr>
            <a:xfrm>
              <a:off x="5276666" y="6257770"/>
              <a:ext cx="2898149" cy="830997"/>
            </a:xfrm>
            <a:prstGeom prst="rect">
              <a:avLst/>
            </a:prstGeom>
            <a:noFill/>
          </p:spPr>
          <p:txBody>
            <a:bodyPr wrap="none" rtlCol="0">
              <a:spAutoFit/>
            </a:bodyPr>
            <a:lstStyle/>
            <a:p>
              <a:pPr algn="ctr"/>
              <a:r>
                <a:rPr lang="en-US" sz="2400" dirty="0" smtClean="0"/>
                <a:t>Empirical evaluation</a:t>
              </a:r>
            </a:p>
            <a:p>
              <a:pPr algn="ctr"/>
              <a:r>
                <a:rPr lang="en-US" sz="2400" dirty="0" smtClean="0"/>
                <a:t>shows effectiveness</a:t>
              </a:r>
              <a:endParaRPr lang="en-US" sz="2400" dirty="0"/>
            </a:p>
          </p:txBody>
        </p:sp>
      </p:grpSp>
      <p:grpSp>
        <p:nvGrpSpPr>
          <p:cNvPr id="11" name="Group 10"/>
          <p:cNvGrpSpPr/>
          <p:nvPr/>
        </p:nvGrpSpPr>
        <p:grpSpPr>
          <a:xfrm>
            <a:off x="5182710" y="1190575"/>
            <a:ext cx="2988168" cy="2671273"/>
            <a:chOff x="5182710" y="1190575"/>
            <a:chExt cx="2988168" cy="2671273"/>
          </a:xfrm>
        </p:grpSpPr>
        <p:sp>
          <p:nvSpPr>
            <p:cNvPr id="16" name="TextBox 15"/>
            <p:cNvSpPr txBox="1"/>
            <p:nvPr/>
          </p:nvSpPr>
          <p:spPr>
            <a:xfrm>
              <a:off x="5182710" y="3030851"/>
              <a:ext cx="2988168" cy="830997"/>
            </a:xfrm>
            <a:prstGeom prst="rect">
              <a:avLst/>
            </a:prstGeom>
            <a:noFill/>
          </p:spPr>
          <p:txBody>
            <a:bodyPr wrap="none" rtlCol="0">
              <a:spAutoFit/>
            </a:bodyPr>
            <a:lstStyle/>
            <a:p>
              <a:pPr algn="ctr"/>
              <a:r>
                <a:rPr lang="en-US" sz="2400" dirty="0" smtClean="0"/>
                <a:t>New Structural XBI</a:t>
              </a:r>
            </a:p>
            <a:p>
              <a:pPr algn="ctr"/>
              <a:r>
                <a:rPr lang="en-US" sz="2400" dirty="0" smtClean="0"/>
                <a:t>Detection Algorithm</a:t>
              </a:r>
              <a:endParaRPr lang="en-US" sz="2400" dirty="0"/>
            </a:p>
          </p:txBody>
        </p:sp>
        <p:pic>
          <p:nvPicPr>
            <p:cNvPr id="18" name="Picture 17"/>
            <p:cNvPicPr>
              <a:picLocks noChangeAspect="1"/>
            </p:cNvPicPr>
            <p:nvPr/>
          </p:nvPicPr>
          <p:blipFill>
            <a:blip r:embed="rId4"/>
            <a:stretch>
              <a:fillRect/>
            </a:stretch>
          </p:blipFill>
          <p:spPr>
            <a:xfrm>
              <a:off x="6623635" y="1190575"/>
              <a:ext cx="1446457" cy="1840276"/>
            </a:xfrm>
            <a:prstGeom prst="rect">
              <a:avLst/>
            </a:prstGeom>
          </p:spPr>
        </p:pic>
        <p:pic>
          <p:nvPicPr>
            <p:cNvPr id="9" name="Picture 8"/>
            <p:cNvPicPr>
              <a:picLocks noChangeAspect="1"/>
            </p:cNvPicPr>
            <p:nvPr/>
          </p:nvPicPr>
          <p:blipFill>
            <a:blip r:embed="rId5"/>
            <a:stretch>
              <a:fillRect/>
            </a:stretch>
          </p:blipFill>
          <p:spPr>
            <a:xfrm>
              <a:off x="5305638" y="1358204"/>
              <a:ext cx="1248727" cy="1449415"/>
            </a:xfrm>
            <a:prstGeom prst="rect">
              <a:avLst/>
            </a:prstGeom>
          </p:spPr>
        </p:pic>
      </p:grpSp>
      <p:grpSp>
        <p:nvGrpSpPr>
          <p:cNvPr id="19" name="Group 18"/>
          <p:cNvGrpSpPr/>
          <p:nvPr/>
        </p:nvGrpSpPr>
        <p:grpSpPr>
          <a:xfrm>
            <a:off x="1023618" y="3979517"/>
            <a:ext cx="3322544" cy="2343242"/>
            <a:chOff x="1023618" y="3979517"/>
            <a:chExt cx="3322544" cy="2343242"/>
          </a:xfrm>
        </p:grpSpPr>
        <p:sp>
          <p:nvSpPr>
            <p:cNvPr id="10" name="TextBox 9"/>
            <p:cNvSpPr txBox="1"/>
            <p:nvPr/>
          </p:nvSpPr>
          <p:spPr>
            <a:xfrm>
              <a:off x="1023618" y="5491762"/>
              <a:ext cx="3322544" cy="830997"/>
            </a:xfrm>
            <a:prstGeom prst="rect">
              <a:avLst/>
            </a:prstGeom>
            <a:noFill/>
          </p:spPr>
          <p:txBody>
            <a:bodyPr wrap="none" rtlCol="0">
              <a:spAutoFit/>
            </a:bodyPr>
            <a:lstStyle/>
            <a:p>
              <a:pPr algn="ctr"/>
              <a:r>
                <a:rPr lang="en-US" sz="2400" dirty="0" smtClean="0"/>
                <a:t>Comprehensive </a:t>
              </a:r>
            </a:p>
            <a:p>
              <a:pPr algn="ctr"/>
              <a:r>
                <a:rPr lang="en-US" sz="2400" dirty="0" smtClean="0"/>
                <a:t>Technique to detect XBIs</a:t>
              </a:r>
              <a:endParaRPr lang="en-US" sz="2400" dirty="0"/>
            </a:p>
          </p:txBody>
        </p:sp>
        <p:pic>
          <p:nvPicPr>
            <p:cNvPr id="21" name="Picture 20"/>
            <p:cNvPicPr>
              <a:picLocks noChangeAspect="1"/>
            </p:cNvPicPr>
            <p:nvPr/>
          </p:nvPicPr>
          <p:blipFill>
            <a:blip r:embed="rId6"/>
            <a:stretch>
              <a:fillRect/>
            </a:stretch>
          </p:blipFill>
          <p:spPr>
            <a:xfrm>
              <a:off x="1081343" y="3979517"/>
              <a:ext cx="3214068" cy="1593060"/>
            </a:xfrm>
            <a:prstGeom prst="rect">
              <a:avLst/>
            </a:prstGeom>
          </p:spPr>
        </p:pic>
      </p:grpSp>
      <p:grpSp>
        <p:nvGrpSpPr>
          <p:cNvPr id="23" name="Group 22"/>
          <p:cNvGrpSpPr/>
          <p:nvPr/>
        </p:nvGrpSpPr>
        <p:grpSpPr>
          <a:xfrm>
            <a:off x="1054426" y="1216022"/>
            <a:ext cx="3291736" cy="2448807"/>
            <a:chOff x="1054426" y="1216022"/>
            <a:chExt cx="3291736" cy="2448807"/>
          </a:xfrm>
        </p:grpSpPr>
        <p:sp>
          <p:nvSpPr>
            <p:cNvPr id="13" name="TextBox 12"/>
            <p:cNvSpPr txBox="1"/>
            <p:nvPr/>
          </p:nvSpPr>
          <p:spPr>
            <a:xfrm>
              <a:off x="1054426" y="3203164"/>
              <a:ext cx="3291736" cy="461665"/>
            </a:xfrm>
            <a:prstGeom prst="rect">
              <a:avLst/>
            </a:prstGeom>
            <a:noFill/>
          </p:spPr>
          <p:txBody>
            <a:bodyPr wrap="none" rtlCol="0">
              <a:spAutoFit/>
            </a:bodyPr>
            <a:lstStyle/>
            <a:p>
              <a:pPr algn="ctr"/>
              <a:r>
                <a:rPr lang="en-US" sz="2400" dirty="0" smtClean="0"/>
                <a:t>Study of Real World XBIs</a:t>
              </a:r>
              <a:endParaRPr lang="en-US" sz="2400" dirty="0"/>
            </a:p>
          </p:txBody>
        </p:sp>
        <p:pic>
          <p:nvPicPr>
            <p:cNvPr id="22" name="Picture 21"/>
            <p:cNvPicPr>
              <a:picLocks noChangeAspect="1"/>
            </p:cNvPicPr>
            <p:nvPr/>
          </p:nvPicPr>
          <p:blipFill>
            <a:blip r:embed="rId7"/>
            <a:stretch>
              <a:fillRect/>
            </a:stretch>
          </p:blipFill>
          <p:spPr>
            <a:xfrm>
              <a:off x="1283811" y="1216022"/>
              <a:ext cx="2657409" cy="1987142"/>
            </a:xfrm>
            <a:prstGeom prst="rect">
              <a:avLst/>
            </a:prstGeom>
          </p:spPr>
        </p:pic>
      </p:grpSp>
    </p:spTree>
    <p:extLst>
      <p:ext uri="{BB962C8B-B14F-4D97-AF65-F5344CB8AC3E}">
        <p14:creationId xmlns:p14="http://schemas.microsoft.com/office/powerpoint/2010/main" val="2292834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a:xfrm>
            <a:off x="722313" y="4068763"/>
            <a:ext cx="7772400" cy="2312987"/>
          </a:xfrm>
        </p:spPr>
        <p:txBody>
          <a:bodyPr>
            <a:normAutofit/>
          </a:bodyPr>
          <a:lstStyle/>
          <a:p>
            <a:r>
              <a:rPr lang="en-US" dirty="0" smtClean="0"/>
              <a:t>Shauvik Roy Choudhary, </a:t>
            </a:r>
            <a:r>
              <a:rPr lang="en-US" dirty="0" err="1" smtClean="0"/>
              <a:t>Mukul</a:t>
            </a:r>
            <a:r>
              <a:rPr lang="en-US" dirty="0" smtClean="0"/>
              <a:t> Prasad, Alex </a:t>
            </a:r>
            <a:r>
              <a:rPr lang="en-US" dirty="0" err="1" smtClean="0"/>
              <a:t>Orso</a:t>
            </a:r>
            <a:endParaRPr lang="en-US" dirty="0" smtClean="0"/>
          </a:p>
        </p:txBody>
      </p:sp>
    </p:spTree>
    <p:extLst>
      <p:ext uri="{BB962C8B-B14F-4D97-AF65-F5344CB8AC3E}">
        <p14:creationId xmlns:p14="http://schemas.microsoft.com/office/powerpoint/2010/main" val="10754620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6</a:t>
            </a:fld>
            <a:endParaRPr lang="en-US"/>
          </a:p>
        </p:txBody>
      </p:sp>
      <p:grpSp>
        <p:nvGrpSpPr>
          <p:cNvPr id="13" name="Group 12"/>
          <p:cNvGrpSpPr/>
          <p:nvPr/>
        </p:nvGrpSpPr>
        <p:grpSpPr>
          <a:xfrm>
            <a:off x="0" y="1981200"/>
            <a:ext cx="9144000" cy="2230029"/>
            <a:chOff x="0" y="1981200"/>
            <a:chExt cx="9144000" cy="2230029"/>
          </a:xfrm>
        </p:grpSpPr>
        <p:pic>
          <p:nvPicPr>
            <p:cNvPr id="11" name="Picture 10"/>
            <p:cNvPicPr>
              <a:picLocks noChangeAspect="1"/>
            </p:cNvPicPr>
            <p:nvPr/>
          </p:nvPicPr>
          <p:blipFill>
            <a:blip r:embed="rId3"/>
            <a:stretch>
              <a:fillRect/>
            </a:stretch>
          </p:blipFill>
          <p:spPr>
            <a:xfrm>
              <a:off x="0" y="2641600"/>
              <a:ext cx="9144000" cy="1569629"/>
            </a:xfrm>
            <a:prstGeom prst="rect">
              <a:avLst/>
            </a:prstGeom>
          </p:spPr>
        </p:pic>
        <p:pic>
          <p:nvPicPr>
            <p:cNvPr id="12" name="Picture 11"/>
            <p:cNvPicPr>
              <a:picLocks noChangeAspect="1"/>
            </p:cNvPicPr>
            <p:nvPr/>
          </p:nvPicPr>
          <p:blipFill>
            <a:blip r:embed="rId4"/>
            <a:stretch>
              <a:fillRect/>
            </a:stretch>
          </p:blipFill>
          <p:spPr>
            <a:xfrm>
              <a:off x="0" y="1981200"/>
              <a:ext cx="3937000" cy="660400"/>
            </a:xfrm>
            <a:prstGeom prst="rect">
              <a:avLst/>
            </a:prstGeom>
          </p:spPr>
        </p:pic>
      </p:grpSp>
      <p:grpSp>
        <p:nvGrpSpPr>
          <p:cNvPr id="5" name="Group 4"/>
          <p:cNvGrpSpPr/>
          <p:nvPr/>
        </p:nvGrpSpPr>
        <p:grpSpPr>
          <a:xfrm>
            <a:off x="16706" y="885321"/>
            <a:ext cx="6096001" cy="3810000"/>
            <a:chOff x="16706" y="885321"/>
            <a:chExt cx="6096001" cy="3810000"/>
          </a:xfrm>
        </p:grpSpPr>
        <p:pic>
          <p:nvPicPr>
            <p:cNvPr id="4" name="Picture 2" descr="C:\Documents and Settings\shauvik\My Documents\Downloads\TSE_Chrome.png"/>
            <p:cNvPicPr>
              <a:picLocks noChangeAspect="1" noChangeArrowheads="1"/>
            </p:cNvPicPr>
            <p:nvPr/>
          </p:nvPicPr>
          <p:blipFill>
            <a:blip r:embed="rId5" cstate="print"/>
            <a:srcRect/>
            <a:stretch>
              <a:fillRect/>
            </a:stretch>
          </p:blipFill>
          <p:spPr bwMode="auto">
            <a:xfrm>
              <a:off x="16706" y="885321"/>
              <a:ext cx="6096001" cy="3810000"/>
            </a:xfrm>
            <a:prstGeom prst="rect">
              <a:avLst/>
            </a:prstGeom>
            <a:noFill/>
          </p:spPr>
        </p:pic>
        <p:sp>
          <p:nvSpPr>
            <p:cNvPr id="8" name="Rectangle 7"/>
            <p:cNvSpPr/>
            <p:nvPr/>
          </p:nvSpPr>
          <p:spPr>
            <a:xfrm>
              <a:off x="806558" y="2820147"/>
              <a:ext cx="3894666" cy="1875174"/>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053869" y="1031601"/>
              <a:ext cx="203377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Google Chrome</a:t>
              </a:r>
              <a:endParaRPr lang="en-US" sz="2000" b="1" dirty="0"/>
            </a:p>
          </p:txBody>
        </p:sp>
      </p:grpSp>
    </p:spTree>
    <p:extLst>
      <p:ext uri="{BB962C8B-B14F-4D97-AF65-F5344CB8AC3E}">
        <p14:creationId xmlns:p14="http://schemas.microsoft.com/office/powerpoint/2010/main" val="3986327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C:\Documents and Settings\shauvik\My Documents\Downloads\TSE_Chrome.png"/>
          <p:cNvPicPr>
            <a:picLocks noChangeAspect="1" noChangeArrowheads="1"/>
          </p:cNvPicPr>
          <p:nvPr/>
        </p:nvPicPr>
        <p:blipFill>
          <a:blip r:embed="rId3" cstate="print"/>
          <a:srcRect/>
          <a:stretch>
            <a:fillRect/>
          </a:stretch>
        </p:blipFill>
        <p:spPr bwMode="auto">
          <a:xfrm>
            <a:off x="16706" y="885321"/>
            <a:ext cx="6096001" cy="3810000"/>
          </a:xfrm>
          <a:prstGeom prst="rect">
            <a:avLst/>
          </a:prstGeom>
          <a:noFill/>
        </p:spPr>
      </p:pic>
      <p:sp>
        <p:nvSpPr>
          <p:cNvPr id="7" name="Slide Number Placeholder 6"/>
          <p:cNvSpPr>
            <a:spLocks noGrp="1"/>
          </p:cNvSpPr>
          <p:nvPr>
            <p:ph type="sldNum" sz="quarter" idx="12"/>
          </p:nvPr>
        </p:nvSpPr>
        <p:spPr/>
        <p:txBody>
          <a:bodyPr/>
          <a:lstStyle/>
          <a:p>
            <a:fld id="{9C1F5A0A-F6FC-4FFD-9B49-0DA8697211D9}" type="slidenum">
              <a:rPr lang="en-US" smtClean="0"/>
              <a:t>7</a:t>
            </a:fld>
            <a:endParaRPr lang="en-US"/>
          </a:p>
        </p:txBody>
      </p:sp>
      <p:sp>
        <p:nvSpPr>
          <p:cNvPr id="8" name="Rectangle 7"/>
          <p:cNvSpPr/>
          <p:nvPr/>
        </p:nvSpPr>
        <p:spPr>
          <a:xfrm>
            <a:off x="806558" y="2820147"/>
            <a:ext cx="3894666" cy="1875174"/>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462192" y="1307011"/>
            <a:ext cx="6105525" cy="4295775"/>
            <a:chOff x="1371600" y="1918855"/>
            <a:chExt cx="6105525" cy="4295775"/>
          </a:xfrm>
        </p:grpSpPr>
        <p:pic>
          <p:nvPicPr>
            <p:cNvPr id="11" name="Picture 3" descr="C:\Documents and Settings\shauvik\My Documents\Downloads\TSE_Safari.png"/>
            <p:cNvPicPr>
              <a:picLocks noChangeAspect="1" noChangeArrowheads="1"/>
            </p:cNvPicPr>
            <p:nvPr/>
          </p:nvPicPr>
          <p:blipFill>
            <a:blip r:embed="rId4" cstate="print"/>
            <a:srcRect/>
            <a:stretch>
              <a:fillRect/>
            </a:stretch>
          </p:blipFill>
          <p:spPr bwMode="auto">
            <a:xfrm>
              <a:off x="1371600" y="1918855"/>
              <a:ext cx="6105525" cy="4295775"/>
            </a:xfrm>
            <a:prstGeom prst="rect">
              <a:avLst/>
            </a:prstGeom>
            <a:noFill/>
          </p:spPr>
        </p:pic>
        <p:sp>
          <p:nvSpPr>
            <p:cNvPr id="12" name="Rectangle 11"/>
            <p:cNvSpPr/>
            <p:nvPr/>
          </p:nvSpPr>
          <p:spPr>
            <a:xfrm>
              <a:off x="1739899" y="4015316"/>
              <a:ext cx="4356101" cy="1875174"/>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199729" y="2079683"/>
              <a:ext cx="203377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Apple Safari</a:t>
              </a:r>
              <a:endParaRPr lang="en-US" sz="2000" b="1" dirty="0"/>
            </a:p>
          </p:txBody>
        </p:sp>
      </p:grpSp>
    </p:spTree>
    <p:extLst>
      <p:ext uri="{BB962C8B-B14F-4D97-AF65-F5344CB8AC3E}">
        <p14:creationId xmlns:p14="http://schemas.microsoft.com/office/powerpoint/2010/main" val="13565276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C:\Documents and Settings\shauvik\My Documents\Downloads\TSE_Chrome.png"/>
          <p:cNvPicPr>
            <a:picLocks noChangeAspect="1" noChangeArrowheads="1"/>
          </p:cNvPicPr>
          <p:nvPr/>
        </p:nvPicPr>
        <p:blipFill>
          <a:blip r:embed="rId3" cstate="print"/>
          <a:srcRect/>
          <a:stretch>
            <a:fillRect/>
          </a:stretch>
        </p:blipFill>
        <p:spPr bwMode="auto">
          <a:xfrm>
            <a:off x="16706" y="885321"/>
            <a:ext cx="6096001" cy="3810000"/>
          </a:xfrm>
          <a:prstGeom prst="rect">
            <a:avLst/>
          </a:prstGeom>
          <a:noFill/>
        </p:spPr>
      </p:pic>
      <p:sp>
        <p:nvSpPr>
          <p:cNvPr id="7" name="Slide Number Placeholder 6"/>
          <p:cNvSpPr>
            <a:spLocks noGrp="1"/>
          </p:cNvSpPr>
          <p:nvPr>
            <p:ph type="sldNum" sz="quarter" idx="12"/>
          </p:nvPr>
        </p:nvSpPr>
        <p:spPr/>
        <p:txBody>
          <a:bodyPr/>
          <a:lstStyle/>
          <a:p>
            <a:fld id="{9C1F5A0A-F6FC-4FFD-9B49-0DA8697211D9}" type="slidenum">
              <a:rPr lang="en-US" smtClean="0"/>
              <a:t>8</a:t>
            </a:fld>
            <a:endParaRPr lang="en-US"/>
          </a:p>
        </p:txBody>
      </p:sp>
      <p:sp>
        <p:nvSpPr>
          <p:cNvPr id="8" name="Rectangle 7"/>
          <p:cNvSpPr/>
          <p:nvPr/>
        </p:nvSpPr>
        <p:spPr>
          <a:xfrm>
            <a:off x="806558" y="2820147"/>
            <a:ext cx="3894666" cy="1875174"/>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462192" y="1307011"/>
            <a:ext cx="6105525" cy="4295775"/>
            <a:chOff x="1371600" y="1918855"/>
            <a:chExt cx="6105525" cy="4295775"/>
          </a:xfrm>
        </p:grpSpPr>
        <p:pic>
          <p:nvPicPr>
            <p:cNvPr id="11" name="Picture 3" descr="C:\Documents and Settings\shauvik\My Documents\Downloads\TSE_Safari.png"/>
            <p:cNvPicPr>
              <a:picLocks noChangeAspect="1" noChangeArrowheads="1"/>
            </p:cNvPicPr>
            <p:nvPr/>
          </p:nvPicPr>
          <p:blipFill>
            <a:blip r:embed="rId4" cstate="print"/>
            <a:srcRect/>
            <a:stretch>
              <a:fillRect/>
            </a:stretch>
          </p:blipFill>
          <p:spPr bwMode="auto">
            <a:xfrm>
              <a:off x="1371600" y="1918855"/>
              <a:ext cx="6105525" cy="4295775"/>
            </a:xfrm>
            <a:prstGeom prst="rect">
              <a:avLst/>
            </a:prstGeom>
            <a:noFill/>
          </p:spPr>
        </p:pic>
        <p:sp>
          <p:nvSpPr>
            <p:cNvPr id="12" name="Rectangle 11"/>
            <p:cNvSpPr/>
            <p:nvPr/>
          </p:nvSpPr>
          <p:spPr>
            <a:xfrm>
              <a:off x="1739899" y="4015316"/>
              <a:ext cx="4356101" cy="1875174"/>
            </a:xfrm>
            <a:prstGeom prst="rect">
              <a:avLst/>
            </a:prstGeom>
            <a:noFill/>
            <a:ln w="57150" cmpd="sng">
              <a:solidFill>
                <a:srgbClr val="FF0000"/>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199729" y="2079683"/>
              <a:ext cx="203377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Apple Safari</a:t>
              </a:r>
              <a:endParaRPr lang="en-US" sz="2000" b="1" dirty="0"/>
            </a:p>
          </p:txBody>
        </p:sp>
      </p:grpSp>
      <p:pic>
        <p:nvPicPr>
          <p:cNvPr id="14" name="Picture 13"/>
          <p:cNvPicPr>
            <a:picLocks noChangeAspect="1" noChangeArrowheads="1"/>
          </p:cNvPicPr>
          <p:nvPr/>
        </p:nvPicPr>
        <p:blipFill>
          <a:blip r:embed="rId5" cstate="print"/>
          <a:srcRect/>
          <a:stretch>
            <a:fillRect/>
          </a:stretch>
        </p:blipFill>
        <p:spPr bwMode="auto">
          <a:xfrm>
            <a:off x="3050001" y="1330036"/>
            <a:ext cx="5857876" cy="7455478"/>
          </a:xfrm>
          <a:prstGeom prst="rect">
            <a:avLst/>
          </a:prstGeom>
          <a:noFill/>
          <a:ln w="9525">
            <a:noFill/>
            <a:miter lim="800000"/>
            <a:headEnd/>
            <a:tailEnd/>
          </a:ln>
          <a:effectLst/>
        </p:spPr>
      </p:pic>
      <p:sp>
        <p:nvSpPr>
          <p:cNvPr id="15" name="TextBox 14"/>
          <p:cNvSpPr txBox="1"/>
          <p:nvPr/>
        </p:nvSpPr>
        <p:spPr>
          <a:xfrm>
            <a:off x="6864697" y="1349496"/>
            <a:ext cx="203377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Mozilla Firefox</a:t>
            </a:r>
            <a:endParaRPr lang="en-US" sz="2000" b="1" dirty="0"/>
          </a:p>
        </p:txBody>
      </p:sp>
    </p:spTree>
    <p:extLst>
      <p:ext uri="{BB962C8B-B14F-4D97-AF65-F5344CB8AC3E}">
        <p14:creationId xmlns:p14="http://schemas.microsoft.com/office/powerpoint/2010/main" val="3631560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0 L -2.5E-6 -0.30417 " pathEditMode="relative" rAng="0" ptsTypes="AA">
                                      <p:cBhvr>
                                        <p:cTn id="6" dur="1000" fill="hold"/>
                                        <p:tgtEl>
                                          <p:spTgt spid="14"/>
                                        </p:tgtEl>
                                        <p:attrNameLst>
                                          <p:attrName>ppt_x</p:attrName>
                                          <p:attrName>ppt_y</p:attrName>
                                        </p:attrNameLst>
                                      </p:cBhvr>
                                      <p:rCtr x="0" y="-152"/>
                                    </p:animMotion>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9</a:t>
            </a:fld>
            <a:endParaRPr lang="en-US"/>
          </a:p>
        </p:txBody>
      </p:sp>
      <p:grpSp>
        <p:nvGrpSpPr>
          <p:cNvPr id="5" name="Group 4"/>
          <p:cNvGrpSpPr/>
          <p:nvPr/>
        </p:nvGrpSpPr>
        <p:grpSpPr>
          <a:xfrm>
            <a:off x="304800" y="270219"/>
            <a:ext cx="6781800" cy="6916627"/>
            <a:chOff x="304800" y="374466"/>
            <a:chExt cx="6781800" cy="6916627"/>
          </a:xfrm>
        </p:grpSpPr>
        <p:pic>
          <p:nvPicPr>
            <p:cNvPr id="34" name="Picture 33" descr="Screen shot 2012-03-27 at 4.10.52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374466"/>
              <a:ext cx="6781800" cy="6916627"/>
            </a:xfrm>
            <a:prstGeom prst="rect">
              <a:avLst/>
            </a:prstGeom>
          </p:spPr>
        </p:pic>
        <p:sp>
          <p:nvSpPr>
            <p:cNvPr id="16" name="TextBox 15"/>
            <p:cNvSpPr txBox="1"/>
            <p:nvPr/>
          </p:nvSpPr>
          <p:spPr>
            <a:xfrm>
              <a:off x="5052827" y="374466"/>
              <a:ext cx="203377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Mozilla Firefox</a:t>
              </a:r>
              <a:endParaRPr lang="en-US" sz="2000" b="1" dirty="0"/>
            </a:p>
          </p:txBody>
        </p:sp>
      </p:grpSp>
    </p:spTree>
    <p:extLst>
      <p:ext uri="{BB962C8B-B14F-4D97-AF65-F5344CB8AC3E}">
        <p14:creationId xmlns:p14="http://schemas.microsoft.com/office/powerpoint/2010/main" val="9123745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34376</TotalTime>
  <Words>2933</Words>
  <Application>Microsoft Macintosh PowerPoint</Application>
  <PresentationFormat>On-screen Show (4:3)</PresentationFormat>
  <Paragraphs>997</Paragraphs>
  <Slides>53</Slides>
  <Notes>37</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Executive</vt:lpstr>
      <vt:lpstr>X-PERT: Accurate Identification  of Cross-Browser Issues  in Web Applications </vt:lpstr>
      <vt:lpstr>Web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Challenges </vt:lpstr>
      <vt:lpstr>Detection of Cross-Browser Issues (XBI)</vt:lpstr>
      <vt:lpstr>Model Definition  and Comparison</vt:lpstr>
      <vt:lpstr>Study of Real World  Cross-Browser Issues (XBIs)</vt:lpstr>
      <vt:lpstr>Limitations of  existing techniques</vt:lpstr>
      <vt:lpstr>Comprehensive XBI Detection</vt:lpstr>
      <vt:lpstr>Example</vt:lpstr>
      <vt:lpstr>Example </vt:lpstr>
      <vt:lpstr>Example </vt:lpstr>
      <vt:lpstr>Example </vt:lpstr>
      <vt:lpstr>Comprehensive XBI Detection</vt:lpstr>
      <vt:lpstr>Comprehensive XBI Detection</vt:lpstr>
      <vt:lpstr>Comprehensive XBI Detection</vt:lpstr>
      <vt:lpstr>Comprehensive XBI Detection</vt:lpstr>
      <vt:lpstr>Detecting Structural XBIs </vt:lpstr>
      <vt:lpstr>Alignment Graph (AG) </vt:lpstr>
      <vt:lpstr>Step 1: AG Construction </vt:lpstr>
      <vt:lpstr>Step 1: AG Construction a. Containment Relationship</vt:lpstr>
      <vt:lpstr>Step 1: AG Construction a. Containment Relationship</vt:lpstr>
      <vt:lpstr>Step 1: AG Construction b. Alignment Relationship</vt:lpstr>
      <vt:lpstr>Step 1: AG Construction c. Attributes</vt:lpstr>
      <vt:lpstr>Step 1: AG Construction c. Attributes</vt:lpstr>
      <vt:lpstr>Step 2: Matching AGs </vt:lpstr>
      <vt:lpstr>Step 2: Matching AGs </vt:lpstr>
      <vt:lpstr>Comprehensive XBI Detection</vt:lpstr>
      <vt:lpstr>Empirical Evaluation </vt:lpstr>
      <vt:lpstr>Experimental Protocol </vt:lpstr>
      <vt:lpstr>Subjects </vt:lpstr>
      <vt:lpstr>Effectiveness </vt:lpstr>
      <vt:lpstr>Improvement </vt:lpstr>
      <vt:lpstr>Experimental Data &amp; Tool</vt:lpstr>
      <vt:lpstr>Related Work</vt:lpstr>
      <vt:lpstr>Contributions </vt:lpstr>
      <vt:lpstr>Thank You</vt:lpstr>
    </vt:vector>
  </TitlesOfParts>
  <Company>Georgia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Adapting Web Apps for Mobile</dc:title>
  <dc:creator>Shauvik Roy Choudhary</dc:creator>
  <cp:lastModifiedBy>Shauvik Roy Choudhary</cp:lastModifiedBy>
  <cp:revision>1089</cp:revision>
  <cp:lastPrinted>2013-02-04T09:05:28Z</cp:lastPrinted>
  <dcterms:created xsi:type="dcterms:W3CDTF">2013-04-05T15:13:58Z</dcterms:created>
  <dcterms:modified xsi:type="dcterms:W3CDTF">2013-05-24T20:18:44Z</dcterms:modified>
</cp:coreProperties>
</file>